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8.jpg"/><Relationship Id="rId6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3.jpg"/><Relationship Id="rId5" Type="http://schemas.openxmlformats.org/officeDocument/2006/relationships/image" Target="../media/image7.png"/><Relationship Id="rId6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8.jpg"/><Relationship Id="rId5" Type="http://schemas.openxmlformats.org/officeDocument/2006/relationships/image" Target="../media/image6.jp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image" Target="../media/image8.jp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.jpg"/><Relationship Id="rId5" Type="http://schemas.openxmlformats.org/officeDocument/2006/relationships/image" Target="../media/image1.jpg"/><Relationship Id="rId6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1.jpg"/><Relationship Id="rId5" Type="http://schemas.openxmlformats.org/officeDocument/2006/relationships/image" Target="../media/image6.jpg"/><Relationship Id="rId6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11.jpg"/><Relationship Id="rId9" Type="http://schemas.openxmlformats.org/officeDocument/2006/relationships/image" Target="../media/image8.jpg"/><Relationship Id="rId5" Type="http://schemas.openxmlformats.org/officeDocument/2006/relationships/image" Target="../media/image2.jpg"/><Relationship Id="rId6" Type="http://schemas.openxmlformats.org/officeDocument/2006/relationships/image" Target="../media/image1.jpg"/><Relationship Id="rId7" Type="http://schemas.openxmlformats.org/officeDocument/2006/relationships/image" Target="../media/image6.jp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326956" y="188640"/>
            <a:ext cx="71994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מה מכינים מכל אחד משבעת המינים?</a:t>
            </a:r>
            <a:endParaRPr b="1" i="0" sz="36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t2.gstatic.com/images?q=tbn:ANd9GcQMgcKhYd0CNUsx3ArSIgTQ5ejR9kGD4U8mlgnA4l9jhwr2XCu5&amp;t=1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7704" y="1700808"/>
            <a:ext cx="5717043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>
            <a:hlinkClick action="ppaction://hlinkshowjump?jump=nextslide"/>
          </p:cNvPr>
          <p:cNvSpPr/>
          <p:nvPr/>
        </p:nvSpPr>
        <p:spPr>
          <a:xfrm>
            <a:off x="7524328" y="5301208"/>
            <a:ext cx="1042416" cy="104241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darken" h="120000" w="120000"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none" h="120000" w="120000">
                <a:moveTo>
                  <a:pt x="105000" y="60000"/>
                </a:moveTo>
                <a:lnTo>
                  <a:pt x="15000" y="105000"/>
                </a:lnTo>
                <a:lnTo>
                  <a:pt x="150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79512" y="5805264"/>
            <a:ext cx="493756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חגית אמסטרדם פרנקל</a:t>
            </a:r>
            <a:endParaRPr b="1" i="0" sz="4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267744" y="836712"/>
            <a:ext cx="520044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עברו עם העכבר על כל אחת מהתמונות והקשיבו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יין וצימוקים</a:t>
            </a:r>
            <a:endParaRPr b="1"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zohar.cn/image/users/18011/ftp/my_files/Ficus_carica0.jp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908720"/>
            <a:ext cx="2063552" cy="154766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t2.gstatic.com/images?q=tbn:ANd9GcS7kcNC2d0aVoIyIm8SrsPoSivzQTlNKIu2b9L0U65GEYstQKk3" id="95" name="Google Shape;95;p14">
            <a:hlinkClick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544" y="3429000"/>
            <a:ext cx="2232249" cy="22422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yer.sisma.org.il/gan/PublishingImages/%D7%A8%D7%99%D7%9E%D7%95%D7%9F.bmp" id="96" name="Google Shape;96;p14"/>
          <p:cNvPicPr preferRelativeResize="0"/>
          <p:nvPr/>
        </p:nvPicPr>
        <p:blipFill rotWithShape="1">
          <a:blip r:embed="rId5">
            <a:alphaModFix/>
          </a:blip>
          <a:srcRect b="10714" l="6856" r="17714" t="0"/>
          <a:stretch/>
        </p:blipFill>
        <p:spPr>
          <a:xfrm>
            <a:off x="3491880" y="4293096"/>
            <a:ext cx="1800200" cy="20456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pesukim.org/wp-content/uploads/2014/04/%D7%A9%D7%A2%D7%95%D7%A8%D7%94-1.jpg" id="97" name="Google Shape;9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43808" y="908720"/>
            <a:ext cx="2679846" cy="201622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ריבה ומייבשים לדבלה </a:t>
            </a:r>
            <a:endParaRPr/>
          </a:p>
        </p:txBody>
      </p:sp>
      <p:pic>
        <p:nvPicPr>
          <p:cNvPr descr="http://www.zohar.cn/image/users/18011/ftp/my_files/Ficus_carica0.jpg" id="103" name="Google Shape;103;p15">
            <a:hlinkClick action="ppaction://hlinkshowjump?jump=nextslide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9832" y="4581128"/>
            <a:ext cx="2063552" cy="154766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yer.sisma.org.il/gan/PublishingImages/%D7%A8%D7%99%D7%9E%D7%95%D7%9F.bmp" id="104" name="Google Shape;104;p15"/>
          <p:cNvPicPr preferRelativeResize="0"/>
          <p:nvPr/>
        </p:nvPicPr>
        <p:blipFill rotWithShape="1">
          <a:blip r:embed="rId4">
            <a:alphaModFix/>
          </a:blip>
          <a:srcRect b="10714" l="6856" r="17714" t="0"/>
          <a:stretch/>
        </p:blipFill>
        <p:spPr>
          <a:xfrm>
            <a:off x="395536" y="620688"/>
            <a:ext cx="1800200" cy="20456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wildflowers.co.il/images/320-pics/255.jpg" id="105" name="Google Shape;10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528" y="3501008"/>
            <a:ext cx="2272975" cy="26642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edugal.org.il/hokrim/organism/pics/or059a.jpg" id="106" name="Google Shape;106;p15"/>
          <p:cNvPicPr preferRelativeResize="0"/>
          <p:nvPr/>
        </p:nvPicPr>
        <p:blipFill rotWithShape="1">
          <a:blip r:embed="rId6">
            <a:alphaModFix/>
          </a:blip>
          <a:srcRect b="0" l="0" r="37001" t="0"/>
          <a:stretch/>
        </p:blipFill>
        <p:spPr>
          <a:xfrm>
            <a:off x="3275856" y="548680"/>
            <a:ext cx="1440160" cy="29083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בירה ומאכל לבהמות</a:t>
            </a:r>
            <a:endParaRPr b="1"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wildflowers.co.il/images/320-pics/255.jpg" id="112" name="Google Shape;1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7864" y="3933056"/>
            <a:ext cx="2272975" cy="26642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pesukim.org/wp-content/uploads/2014/04/%D7%A9%D7%A2%D7%95%D7%A8%D7%94-1.jpg" id="113" name="Google Shape;113;p16">
            <a:hlinkClick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520" y="4365104"/>
            <a:ext cx="2679846" cy="201622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yer.sisma.org.il/gan/PublishingImages/%D7%A8%D7%99%D7%9E%D7%95%D7%9F.bmp" id="114" name="Google Shape;114;p16"/>
          <p:cNvPicPr preferRelativeResize="0"/>
          <p:nvPr/>
        </p:nvPicPr>
        <p:blipFill rotWithShape="1">
          <a:blip r:embed="rId5">
            <a:alphaModFix/>
          </a:blip>
          <a:srcRect b="10714" l="6856" r="17714" t="0"/>
          <a:stretch/>
        </p:blipFill>
        <p:spPr>
          <a:xfrm>
            <a:off x="683568" y="548680"/>
            <a:ext cx="1800200" cy="20456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ginati.co.il/image/users/76445/ftp/my_files/marpe/%D7%96%D7%99%D7%AA%20%D7%A4%D7%A8%D7%99.jpg" id="115" name="Google Shape;11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47864" y="620688"/>
            <a:ext cx="1944216" cy="170765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דבש וסילאן</a:t>
            </a:r>
            <a:endParaRPr b="1"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ginati.co.il/image/users/76445/ftp/my_files/marpe/%D7%96%D7%99%D7%AA%20%D7%A4%D7%A8%D7%99.jpg" id="121" name="Google Shape;12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692696"/>
            <a:ext cx="1944216" cy="170765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wildflowers.co.il/images/320-pics/255.jpg" id="122" name="Google Shape;122;p17">
            <a:hlinkClick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87824" y="620688"/>
            <a:ext cx="2272975" cy="26642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t2.gstatic.com/images?q=tbn:ANd9GcS7kcNC2d0aVoIyIm8SrsPoSivzQTlNKIu2b9L0U65GEYstQKk3" id="123" name="Google Shape;12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5536" y="3933056"/>
            <a:ext cx="2232249" cy="22422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yer.sisma.org.il/gan/PublishingImages/%D7%A8%D7%99%D7%9E%D7%95%D7%9F.bmp" id="124" name="Google Shape;124;p17"/>
          <p:cNvPicPr preferRelativeResize="0"/>
          <p:nvPr/>
        </p:nvPicPr>
        <p:blipFill rotWithShape="1">
          <a:blip r:embed="rId6">
            <a:alphaModFix/>
          </a:blip>
          <a:srcRect b="10714" l="6856" r="17714" t="0"/>
          <a:stretch/>
        </p:blipFill>
        <p:spPr>
          <a:xfrm>
            <a:off x="3419872" y="4077072"/>
            <a:ext cx="1800200" cy="20456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מיץ וריבה </a:t>
            </a:r>
            <a:endParaRPr b="1"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edugal.org.il/hokrim/organism/pics/or059a.jpg" id="130" name="Google Shape;130;p18"/>
          <p:cNvPicPr preferRelativeResize="0"/>
          <p:nvPr/>
        </p:nvPicPr>
        <p:blipFill rotWithShape="1">
          <a:blip r:embed="rId3">
            <a:alphaModFix/>
          </a:blip>
          <a:srcRect b="0" l="0" r="37001" t="0"/>
          <a:stretch/>
        </p:blipFill>
        <p:spPr>
          <a:xfrm>
            <a:off x="827584" y="3356992"/>
            <a:ext cx="1440160" cy="29083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ginati.co.il/image/users/76445/ftp/my_files/marpe/%D7%96%D7%99%D7%AA%20%D7%A4%D7%A8%D7%99.jpg" id="131" name="Google Shape;13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560" y="692696"/>
            <a:ext cx="1944216" cy="170765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wildflowers.co.il/images/320-pics/255.jpg" id="132" name="Google Shape;13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15816" y="3645024"/>
            <a:ext cx="2272975" cy="26642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yer.sisma.org.il/gan/PublishingImages/%D7%A8%D7%99%D7%9E%D7%95%D7%9F.bmp" id="133" name="Google Shape;133;p18">
            <a:hlinkClick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 b="10714" l="6856" r="17714" t="0"/>
          <a:stretch/>
        </p:blipFill>
        <p:spPr>
          <a:xfrm>
            <a:off x="3203848" y="692696"/>
            <a:ext cx="1800200" cy="204568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שמן</a:t>
            </a:r>
            <a:endParaRPr b="1"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t2.gstatic.com/images?q=tbn:ANd9GcS7kcNC2d0aVoIyIm8SrsPoSivzQTlNKIu2b9L0U65GEYstQKk3" id="139" name="Google Shape;1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476672"/>
            <a:ext cx="2232249" cy="22422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ginati.co.il/image/users/76445/ftp/my_files/marpe/%D7%96%D7%99%D7%AA%20%D7%A4%D7%A8%D7%99.jpg" id="140" name="Google Shape;140;p19">
            <a:hlinkClick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3848" y="4365104"/>
            <a:ext cx="1944216" cy="170765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zohar.cn/image/users/18011/ftp/my_files/Ficus_carica0.jpg" id="141" name="Google Shape;14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5536" y="4365104"/>
            <a:ext cx="2063552" cy="154766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img.mako.co.il/2008/02/03/01/hita_shutterstock_c.jpg" id="142" name="Google Shape;142;p19"/>
          <p:cNvPicPr preferRelativeResize="0"/>
          <p:nvPr/>
        </p:nvPicPr>
        <p:blipFill rotWithShape="1">
          <a:blip r:embed="rId6">
            <a:alphaModFix/>
          </a:blip>
          <a:srcRect b="0" l="0" r="58289" t="0"/>
          <a:stretch/>
        </p:blipFill>
        <p:spPr>
          <a:xfrm>
            <a:off x="3419872" y="548680"/>
            <a:ext cx="1598497" cy="289855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/>
          <p:nvPr/>
        </p:nvSpPr>
        <p:spPr>
          <a:xfrm>
            <a:off x="5652120" y="2132856"/>
            <a:ext cx="2736304" cy="201622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ממני מכינים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לחם ומאפים</a:t>
            </a:r>
            <a:endParaRPr b="1"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ginati.co.il/image/users/76445/ftp/my_files/marpe/%D7%96%D7%99%D7%AA%20%D7%A4%D7%A8%D7%99.jpg"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4509120"/>
            <a:ext cx="1944216" cy="170765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img.mako.co.il/2008/02/03/01/hita_shutterstock_c.jpg" id="149" name="Google Shape;149;p20">
            <a:hlinkClick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 b="0" l="0" r="58289" t="0"/>
          <a:stretch/>
        </p:blipFill>
        <p:spPr>
          <a:xfrm>
            <a:off x="539552" y="548680"/>
            <a:ext cx="1598497" cy="289855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t2.gstatic.com/images?q=tbn:ANd9GcS7kcNC2d0aVoIyIm8SrsPoSivzQTlNKIu2b9L0U65GEYstQKk3" id="150" name="Google Shape;15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71800" y="620688"/>
            <a:ext cx="2232249" cy="22422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http://www.wildflowers.co.il/images/320-pics/255.jpg" id="151" name="Google Shape;15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43808" y="3573016"/>
            <a:ext cx="2272975" cy="266429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/>
          <p:nvPr/>
        </p:nvSpPr>
        <p:spPr>
          <a:xfrm>
            <a:off x="4067944" y="4077072"/>
            <a:ext cx="1854996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סוף</a:t>
            </a:r>
            <a:endParaRPr b="1" sz="8800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t2.gstatic.com/images?q=tbn:ANd9GcQMgcKhYd0CNUsx3ArSIgTQ5ejR9kGD4U8mlgnA4l9jhwr2XCu5&amp;t=1" id="157" name="Google Shape;15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1720" y="908720"/>
            <a:ext cx="5717043" cy="388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2.gstatic.com/images?q=tbn:ANd9GcQMgcKhYd0CNUsx3ArSIgTQ5ejR9kGD4U8mlgnA4l9jhwr2XCu5&amp;t=1" id="162" name="Google Shape;16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2420888"/>
            <a:ext cx="4968552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 txBox="1"/>
          <p:nvPr/>
        </p:nvSpPr>
        <p:spPr>
          <a:xfrm>
            <a:off x="5292081" y="548680"/>
            <a:ext cx="3523785" cy="3970318"/>
          </a:xfrm>
          <a:prstGeom prst="rect">
            <a:avLst/>
          </a:prstGeom>
          <a:solidFill>
            <a:srgbClr val="D6E3BC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שבעת המינים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זה מזה הם שונים.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חלקם על עצים צומחים.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מי יודע? מי מכיר?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את העץ לו שייך הפרי?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הבה וננסה לזהות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על פי התמונות.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EAF1D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2">
            <a:hlinkClick action="ppaction://hlinkshowjump?jump=nextslide"/>
          </p:cNvPr>
          <p:cNvSpPr/>
          <p:nvPr/>
        </p:nvSpPr>
        <p:spPr>
          <a:xfrm>
            <a:off x="7668344" y="5373216"/>
            <a:ext cx="1080120" cy="86409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96000" y="60000"/>
                </a:moveTo>
                <a:lnTo>
                  <a:pt x="24000" y="15000"/>
                </a:lnTo>
                <a:lnTo>
                  <a:pt x="24000" y="105000"/>
                </a:lnTo>
                <a:close/>
              </a:path>
              <a:path extrusionOk="0" fill="darken" h="120000" w="120000">
                <a:moveTo>
                  <a:pt x="96000" y="60000"/>
                </a:moveTo>
                <a:lnTo>
                  <a:pt x="24000" y="15000"/>
                </a:lnTo>
                <a:lnTo>
                  <a:pt x="24000" y="105000"/>
                </a:lnTo>
                <a:close/>
              </a:path>
              <a:path extrusionOk="0" fill="none" h="120000" w="120000">
                <a:moveTo>
                  <a:pt x="96000" y="60000"/>
                </a:moveTo>
                <a:lnTo>
                  <a:pt x="24000" y="105000"/>
                </a:lnTo>
                <a:lnTo>
                  <a:pt x="240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aravot.co.il/data/3.jpg" id="169" name="Google Shape;16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476672"/>
            <a:ext cx="2836719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adarnoy.co.il/_Uploads/dbsArticles/_cut/F0_0244_0000_tamar(1).JPG" id="170" name="Google Shape;17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3928" y="260648"/>
            <a:ext cx="2324100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organico.co.il/sites/default/files/Common-fig-1.jpg" id="171" name="Google Shape;171;p23"/>
          <p:cNvPicPr preferRelativeResize="0"/>
          <p:nvPr/>
        </p:nvPicPr>
        <p:blipFill rotWithShape="1">
          <a:blip r:embed="rId5">
            <a:alphaModFix/>
          </a:blip>
          <a:srcRect b="0" l="0" r="27425" t="0"/>
          <a:stretch/>
        </p:blipFill>
        <p:spPr>
          <a:xfrm>
            <a:off x="395536" y="3573016"/>
            <a:ext cx="3377202" cy="30712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lon-yiron.co.il/album/slides/%D7%A8%D7%99%D7%9E%D7%95%D7%9F%20%D7%91%D7%A4%D7%A8%D7%99%D7%97%D7%94.jpg" id="172" name="Google Shape;172;p23">
            <a:hlinkClick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6216" y="3573016"/>
            <a:ext cx="2409959" cy="3215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pa.co.il/WWWTemp/UDP/113339_800_600.jpeg" id="173" name="Google Shape;173;p23"/>
          <p:cNvPicPr preferRelativeResize="0"/>
          <p:nvPr/>
        </p:nvPicPr>
        <p:blipFill rotWithShape="1">
          <a:blip r:embed="rId7">
            <a:alphaModFix/>
          </a:blip>
          <a:srcRect b="0" l="0" r="41364" t="0"/>
          <a:stretch/>
        </p:blipFill>
        <p:spPr>
          <a:xfrm>
            <a:off x="6444208" y="188640"/>
            <a:ext cx="2517662" cy="322026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/>
          <p:nvPr/>
        </p:nvSpPr>
        <p:spPr>
          <a:xfrm>
            <a:off x="4283968" y="4437112"/>
            <a:ext cx="1800200" cy="936104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היכן עץ הרימון?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aravot.co.il/data/3.jpg" id="179" name="Google Shape;179;p24">
            <a:hlinkClick action="ppaction://hlinkshowjump?jump=nextslide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3717032"/>
            <a:ext cx="3024336" cy="2917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adarnoy.co.il/_Uploads/dbsArticles/_cut/F0_0244_0000_tamar(1).JPG" id="180" name="Google Shape;18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60232" y="3762375"/>
            <a:ext cx="2324100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organico.co.il/sites/default/files/Common-fig-1.jpg" id="181" name="Google Shape;181;p24"/>
          <p:cNvPicPr preferRelativeResize="0"/>
          <p:nvPr/>
        </p:nvPicPr>
        <p:blipFill rotWithShape="1">
          <a:blip r:embed="rId5">
            <a:alphaModFix/>
          </a:blip>
          <a:srcRect b="0" l="0" r="27425" t="0"/>
          <a:stretch/>
        </p:blipFill>
        <p:spPr>
          <a:xfrm>
            <a:off x="323528" y="404664"/>
            <a:ext cx="3377202" cy="30712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lon-yiron.co.il/album/slides/%D7%A8%D7%99%D7%9E%D7%95%D7%9F%20%D7%91%D7%A4%D7%A8%D7%99%D7%97%D7%94.jpg" id="182" name="Google Shape;182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6216" y="332656"/>
            <a:ext cx="2409959" cy="3215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pa.co.il/WWWTemp/UDP/113339_800_600.jpeg" id="183" name="Google Shape;183;p24"/>
          <p:cNvPicPr preferRelativeResize="0"/>
          <p:nvPr/>
        </p:nvPicPr>
        <p:blipFill rotWithShape="1">
          <a:blip r:embed="rId7">
            <a:alphaModFix/>
          </a:blip>
          <a:srcRect b="0" l="0" r="41364" t="0"/>
          <a:stretch/>
        </p:blipFill>
        <p:spPr>
          <a:xfrm>
            <a:off x="3923928" y="332656"/>
            <a:ext cx="2517662" cy="322026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4"/>
          <p:cNvSpPr/>
          <p:nvPr/>
        </p:nvSpPr>
        <p:spPr>
          <a:xfrm>
            <a:off x="4283968" y="4437112"/>
            <a:ext cx="1800200" cy="936104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היכן עץ הזית?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aravot.co.il/data/3.jpg" id="189" name="Google Shape;18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9777" y="332656"/>
            <a:ext cx="2836719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adarnoy.co.il/_Uploads/dbsArticles/_cut/F0_0244_0000_tamar(1).JPG" id="190" name="Google Shape;19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28" y="3573016"/>
            <a:ext cx="2324100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organico.co.il/sites/default/files/Common-fig-1.jpg" id="191" name="Google Shape;191;p25">
            <a:hlinkClick action="ppaction://hlinkshowjump?jump=nextslide"/>
          </p:cNvPr>
          <p:cNvPicPr preferRelativeResize="0"/>
          <p:nvPr/>
        </p:nvPicPr>
        <p:blipFill rotWithShape="1">
          <a:blip r:embed="rId5">
            <a:alphaModFix/>
          </a:blip>
          <a:srcRect b="0" l="0" r="27425" t="0"/>
          <a:stretch/>
        </p:blipFill>
        <p:spPr>
          <a:xfrm>
            <a:off x="2987824" y="260648"/>
            <a:ext cx="3096344" cy="28158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lon-yiron.co.il/album/slides/%D7%A8%D7%99%D7%9E%D7%95%D7%9F%20%D7%91%D7%A4%D7%A8%D7%99%D7%97%D7%94.jpg" id="192" name="Google Shape;192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6216" y="3642345"/>
            <a:ext cx="2409959" cy="3215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pa.co.il/WWWTemp/UDP/113339_800_600.jpeg" id="193" name="Google Shape;193;p25"/>
          <p:cNvPicPr preferRelativeResize="0"/>
          <p:nvPr/>
        </p:nvPicPr>
        <p:blipFill rotWithShape="1">
          <a:blip r:embed="rId7">
            <a:alphaModFix/>
          </a:blip>
          <a:srcRect b="0" l="0" r="41364" t="0"/>
          <a:stretch/>
        </p:blipFill>
        <p:spPr>
          <a:xfrm>
            <a:off x="323528" y="260648"/>
            <a:ext cx="2517662" cy="322026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/>
          <p:nvPr/>
        </p:nvSpPr>
        <p:spPr>
          <a:xfrm>
            <a:off x="3779912" y="4437112"/>
            <a:ext cx="1800200" cy="936104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היכן עץ התאנה?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aravot.co.il/data/3.jpg" id="199" name="Google Shape;1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4168" y="3645024"/>
            <a:ext cx="2836719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adarnoy.co.il/_Uploads/dbsArticles/_cut/F0_0244_0000_tamar(1).JPG" id="200" name="Google Shape;200;p26">
            <a:hlinkClick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520" y="260648"/>
            <a:ext cx="2324100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organico.co.il/sites/default/files/Common-fig-1.jpg" id="201" name="Google Shape;201;p26"/>
          <p:cNvPicPr preferRelativeResize="0"/>
          <p:nvPr/>
        </p:nvPicPr>
        <p:blipFill rotWithShape="1">
          <a:blip r:embed="rId5">
            <a:alphaModFix/>
          </a:blip>
          <a:srcRect b="0" l="0" r="27425" t="0"/>
          <a:stretch/>
        </p:blipFill>
        <p:spPr>
          <a:xfrm>
            <a:off x="2771800" y="260648"/>
            <a:ext cx="3377202" cy="30712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lon-yiron.co.il/album/slides/%D7%A8%D7%99%D7%9E%D7%95%D7%9F%20%D7%91%D7%A4%D7%A8%D7%99%D7%97%D7%94.jpg" id="202" name="Google Shape;20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512" y="3453705"/>
            <a:ext cx="2409959" cy="3215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pa.co.il/WWWTemp/UDP/113339_800_600.jpeg" id="203" name="Google Shape;203;p26"/>
          <p:cNvPicPr preferRelativeResize="0"/>
          <p:nvPr/>
        </p:nvPicPr>
        <p:blipFill rotWithShape="1">
          <a:blip r:embed="rId7">
            <a:alphaModFix/>
          </a:blip>
          <a:srcRect b="0" l="0" r="41364" t="0"/>
          <a:stretch/>
        </p:blipFill>
        <p:spPr>
          <a:xfrm>
            <a:off x="6444208" y="188640"/>
            <a:ext cx="2517662" cy="322026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/>
          <p:nvPr/>
        </p:nvSpPr>
        <p:spPr>
          <a:xfrm>
            <a:off x="3635896" y="4437112"/>
            <a:ext cx="1800200" cy="936104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היכן עץ התמר?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aravot.co.il/data/3.jpg" id="209" name="Google Shape;20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476672"/>
            <a:ext cx="2836719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adarnoy.co.il/_Uploads/dbsArticles/_cut/F0_0244_0000_tamar(1).JPG" id="210" name="Google Shape;21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3928" y="260648"/>
            <a:ext cx="2324100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organico.co.il/sites/default/files/Common-fig-1.jpg" id="211" name="Google Shape;211;p27"/>
          <p:cNvPicPr preferRelativeResize="0"/>
          <p:nvPr/>
        </p:nvPicPr>
        <p:blipFill rotWithShape="1">
          <a:blip r:embed="rId5">
            <a:alphaModFix/>
          </a:blip>
          <a:srcRect b="0" l="0" r="27425" t="0"/>
          <a:stretch/>
        </p:blipFill>
        <p:spPr>
          <a:xfrm>
            <a:off x="395536" y="3573016"/>
            <a:ext cx="3377202" cy="30712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lon-yiron.co.il/album/slides/%D7%A8%D7%99%D7%9E%D7%95%D7%9F%20%D7%91%D7%A4%D7%A8%D7%99%D7%97%D7%94.jpg" id="212" name="Google Shape;21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6216" y="3573016"/>
            <a:ext cx="2409959" cy="3215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mapa.co.il/WWWTemp/UDP/113339_800_600.jpeg" id="213" name="Google Shape;213;p27">
            <a:hlinkClick action="ppaction://hlinkshowjump?jump=nextslide"/>
          </p:cNvPr>
          <p:cNvPicPr preferRelativeResize="0"/>
          <p:nvPr/>
        </p:nvPicPr>
        <p:blipFill rotWithShape="1">
          <a:blip r:embed="rId7">
            <a:alphaModFix/>
          </a:blip>
          <a:srcRect b="0" l="0" r="41364" t="0"/>
          <a:stretch/>
        </p:blipFill>
        <p:spPr>
          <a:xfrm>
            <a:off x="6444208" y="188640"/>
            <a:ext cx="2517662" cy="322026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7"/>
          <p:cNvSpPr/>
          <p:nvPr/>
        </p:nvSpPr>
        <p:spPr>
          <a:xfrm>
            <a:off x="4283968" y="4437112"/>
            <a:ext cx="1800200" cy="936104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היכן הגפן?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8"/>
          <p:cNvGrpSpPr/>
          <p:nvPr/>
        </p:nvGrpSpPr>
        <p:grpSpPr>
          <a:xfrm>
            <a:off x="251520" y="260648"/>
            <a:ext cx="3384376" cy="2376264"/>
            <a:chOff x="683568" y="692696"/>
            <a:chExt cx="4262793" cy="2952328"/>
          </a:xfrm>
        </p:grpSpPr>
        <p:sp>
          <p:nvSpPr>
            <p:cNvPr id="220" name="Google Shape;220;p28"/>
            <p:cNvSpPr/>
            <p:nvPr/>
          </p:nvSpPr>
          <p:spPr>
            <a:xfrm>
              <a:off x="899592" y="2708920"/>
              <a:ext cx="2232248" cy="936104"/>
            </a:xfrm>
            <a:prstGeom prst="roundRect">
              <a:avLst>
                <a:gd fmla="val 16667" name="adj"/>
              </a:avLst>
            </a:prstGeom>
            <a:solidFill>
              <a:srgbClr val="B7CCE4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חיטה ושעורה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://pesukim.org/wp-content/uploads/2014/04/%D7%A9%D7%A2%D7%95%D7%A8%D7%94-1.jpg" id="221" name="Google Shape;221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3568" y="692696"/>
              <a:ext cx="2679846" cy="2016224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pic>
          <p:nvPicPr>
            <p:cNvPr descr="http://img.mako.co.il/2008/02/03/01/hita_shutterstock_c.jpg" id="222" name="Google Shape;222;p28"/>
            <p:cNvPicPr preferRelativeResize="0"/>
            <p:nvPr/>
          </p:nvPicPr>
          <p:blipFill rotWithShape="1">
            <a:blip r:embed="rId4">
              <a:alphaModFix/>
            </a:blip>
            <a:srcRect b="0" l="0" r="58289" t="0"/>
            <a:stretch/>
          </p:blipFill>
          <p:spPr>
            <a:xfrm>
              <a:off x="3347864" y="692696"/>
              <a:ext cx="1598497" cy="2898552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</p:grpSp>
      <p:grpSp>
        <p:nvGrpSpPr>
          <p:cNvPr id="223" name="Google Shape;223;p28"/>
          <p:cNvGrpSpPr/>
          <p:nvPr/>
        </p:nvGrpSpPr>
        <p:grpSpPr>
          <a:xfrm>
            <a:off x="4932040" y="4797152"/>
            <a:ext cx="3024336" cy="1707657"/>
            <a:chOff x="5652120" y="4725144"/>
            <a:chExt cx="3024336" cy="1707657"/>
          </a:xfrm>
        </p:grpSpPr>
        <p:pic>
          <p:nvPicPr>
            <p:cNvPr descr="http://www.ginati.co.il/image/users/76445/ftp/my_files/marpe/%D7%96%D7%99%D7%AA%20%D7%A4%D7%A8%D7%99.jpg" id="224" name="Google Shape;224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52120" y="4725144"/>
              <a:ext cx="1944216" cy="1707657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sp>
          <p:nvSpPr>
            <p:cNvPr id="225" name="Google Shape;225;p28"/>
            <p:cNvSpPr/>
            <p:nvPr/>
          </p:nvSpPr>
          <p:spPr>
            <a:xfrm>
              <a:off x="7596336" y="5301208"/>
              <a:ext cx="1080120" cy="720080"/>
            </a:xfrm>
            <a:prstGeom prst="roundRect">
              <a:avLst>
                <a:gd fmla="val 16667" name="adj"/>
              </a:avLst>
            </a:prstGeom>
            <a:solidFill>
              <a:srgbClr val="B7CCE4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זית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28"/>
          <p:cNvGrpSpPr/>
          <p:nvPr/>
        </p:nvGrpSpPr>
        <p:grpSpPr>
          <a:xfrm>
            <a:off x="6660232" y="2564904"/>
            <a:ext cx="2063552" cy="2160240"/>
            <a:chOff x="4139952" y="2708920"/>
            <a:chExt cx="2063552" cy="2160240"/>
          </a:xfrm>
        </p:grpSpPr>
        <p:pic>
          <p:nvPicPr>
            <p:cNvPr descr="http://www.zohar.cn/image/users/18011/ftp/my_files/Ficus_carica0.jpg" id="227" name="Google Shape;227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139952" y="2708920"/>
              <a:ext cx="2063552" cy="1547664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sp>
          <p:nvSpPr>
            <p:cNvPr id="228" name="Google Shape;228;p28"/>
            <p:cNvSpPr/>
            <p:nvPr/>
          </p:nvSpPr>
          <p:spPr>
            <a:xfrm>
              <a:off x="4427984" y="4293096"/>
              <a:ext cx="1368152" cy="576064"/>
            </a:xfrm>
            <a:prstGeom prst="roundRect">
              <a:avLst>
                <a:gd fmla="val 16667" name="adj"/>
              </a:avLst>
            </a:prstGeom>
            <a:solidFill>
              <a:srgbClr val="B7CCE4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תאנה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28"/>
          <p:cNvGrpSpPr/>
          <p:nvPr/>
        </p:nvGrpSpPr>
        <p:grpSpPr>
          <a:xfrm>
            <a:off x="179512" y="3068960"/>
            <a:ext cx="2016224" cy="2664296"/>
            <a:chOff x="251520" y="3501008"/>
            <a:chExt cx="2232249" cy="3096344"/>
          </a:xfrm>
        </p:grpSpPr>
        <p:pic>
          <p:nvPicPr>
            <p:cNvPr descr="http://t2.gstatic.com/images?q=tbn:ANd9GcS7kcNC2d0aVoIyIm8SrsPoSivzQTlNKIu2b9L0U65GEYstQKk3" id="230" name="Google Shape;230;p2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51520" y="3501008"/>
              <a:ext cx="2232249" cy="2242214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sp>
          <p:nvSpPr>
            <p:cNvPr id="231" name="Google Shape;231;p28"/>
            <p:cNvSpPr/>
            <p:nvPr/>
          </p:nvSpPr>
          <p:spPr>
            <a:xfrm>
              <a:off x="683568" y="5733256"/>
              <a:ext cx="1368152" cy="864096"/>
            </a:xfrm>
            <a:prstGeom prst="roundRect">
              <a:avLst>
                <a:gd fmla="val 16667" name="adj"/>
              </a:avLst>
            </a:prstGeom>
            <a:solidFill>
              <a:srgbClr val="B7CCE4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גפן - ענבים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28"/>
          <p:cNvGrpSpPr/>
          <p:nvPr/>
        </p:nvGrpSpPr>
        <p:grpSpPr>
          <a:xfrm>
            <a:off x="2483768" y="4941168"/>
            <a:ext cx="2232248" cy="1646365"/>
            <a:chOff x="2843808" y="4869160"/>
            <a:chExt cx="2736304" cy="1718373"/>
          </a:xfrm>
        </p:grpSpPr>
        <p:pic>
          <p:nvPicPr>
            <p:cNvPr descr="http://yer.sisma.org.il/gan/PublishingImages/%D7%A8%D7%99%D7%9E%D7%95%D7%9F.bmp" id="233" name="Google Shape;233;p28"/>
            <p:cNvPicPr preferRelativeResize="0"/>
            <p:nvPr/>
          </p:nvPicPr>
          <p:blipFill rotWithShape="1">
            <a:blip r:embed="rId8">
              <a:alphaModFix/>
            </a:blip>
            <a:srcRect b="10714" l="6856" r="17714" t="0"/>
            <a:stretch/>
          </p:blipFill>
          <p:spPr>
            <a:xfrm>
              <a:off x="2843808" y="4869160"/>
              <a:ext cx="1512168" cy="1718373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sp>
          <p:nvSpPr>
            <p:cNvPr id="234" name="Google Shape;234;p28"/>
            <p:cNvSpPr/>
            <p:nvPr/>
          </p:nvSpPr>
          <p:spPr>
            <a:xfrm>
              <a:off x="4355976" y="5229200"/>
              <a:ext cx="1224136" cy="936104"/>
            </a:xfrm>
            <a:prstGeom prst="roundRect">
              <a:avLst>
                <a:gd fmla="val 16667" name="adj"/>
              </a:avLst>
            </a:prstGeom>
            <a:solidFill>
              <a:srgbClr val="B7CCE4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רימון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" name="Google Shape;235;p28"/>
          <p:cNvGrpSpPr/>
          <p:nvPr/>
        </p:nvGrpSpPr>
        <p:grpSpPr>
          <a:xfrm>
            <a:off x="6156176" y="404664"/>
            <a:ext cx="2664296" cy="2016224"/>
            <a:chOff x="4860032" y="548680"/>
            <a:chExt cx="3168352" cy="2232248"/>
          </a:xfrm>
        </p:grpSpPr>
        <p:pic>
          <p:nvPicPr>
            <p:cNvPr descr="http://www.wildflowers.co.il/images/320-pics/255.jpg" id="236" name="Google Shape;236;p2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60032" y="548680"/>
              <a:ext cx="1904385" cy="2232248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sp>
          <p:nvSpPr>
            <p:cNvPr id="237" name="Google Shape;237;p28"/>
            <p:cNvSpPr/>
            <p:nvPr/>
          </p:nvSpPr>
          <p:spPr>
            <a:xfrm>
              <a:off x="6732240" y="1124744"/>
              <a:ext cx="1296144" cy="936104"/>
            </a:xfrm>
            <a:prstGeom prst="roundRect">
              <a:avLst>
                <a:gd fmla="val 16667" name="adj"/>
              </a:avLst>
            </a:prstGeom>
            <a:solidFill>
              <a:srgbClr val="B7CCE4"/>
            </a:solidFill>
            <a:ln cap="flat" cmpd="sng" w="25400">
              <a:solidFill>
                <a:srgbClr val="395E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תמר</a:t>
              </a:r>
              <a:endParaRPr b="1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28"/>
          <p:cNvSpPr/>
          <p:nvPr/>
        </p:nvSpPr>
        <p:spPr>
          <a:xfrm>
            <a:off x="3203848" y="3068960"/>
            <a:ext cx="279435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כל הכבוד</a:t>
            </a:r>
            <a:endParaRPr b="1" sz="5400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