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57" d="100"/>
          <a:sy n="57" d="100"/>
        </p:scale>
        <p:origin x="-1061" y="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14" name="כותרת 13"/>
          <p:cNvSpPr>
            <a:spLocks noGrp="1"/>
          </p:cNvSpPr>
          <p:nvPr>
            <p:ph type="ctrTitle"/>
          </p:nvPr>
        </p:nvSpPr>
        <p:spPr>
          <a:xfrm>
            <a:off x="1432560" y="359898"/>
            <a:ext cx="7406640" cy="1472184"/>
          </a:xfrm>
        </p:spPr>
        <p:txBody>
          <a:bodyPr anchor="b"/>
          <a:lstStyle>
            <a:lvl1pPr algn="l">
              <a:defRPr/>
            </a:lvl1pPr>
            <a:extLst/>
          </a:lstStyle>
          <a:p>
            <a:r>
              <a:rPr kumimoji="0" lang="he-IL" smtClean="0"/>
              <a:t>לחץ כדי לערוך סגנון כותרת של תבנית בסיס</a:t>
            </a:r>
            <a:endParaRPr kumimoji="0" lang="en-US"/>
          </a:p>
        </p:txBody>
      </p:sp>
      <p:sp>
        <p:nvSpPr>
          <p:cNvPr id="22" name="כותרת משנה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smtClean="0"/>
              <a:t>לחץ כדי לערוך סגנון כותרת משנה של תבנית בסיס</a:t>
            </a:r>
            <a:endParaRPr kumimoji="0" lang="en-US"/>
          </a:p>
        </p:txBody>
      </p:sp>
      <p:sp>
        <p:nvSpPr>
          <p:cNvPr id="7" name="מציין מיקום של תאריך 6"/>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20" name="מציין מיקום של כותרת תחתונה 19"/>
          <p:cNvSpPr>
            <a:spLocks noGrp="1"/>
          </p:cNvSpPr>
          <p:nvPr>
            <p:ph type="ftr" sz="quarter" idx="11"/>
          </p:nvPr>
        </p:nvSpPr>
        <p:spPr/>
        <p:txBody>
          <a:bodyPr/>
          <a:lstStyle>
            <a:extLst/>
          </a:lstStyle>
          <a:p>
            <a:endParaRPr lang="he-IL"/>
          </a:p>
        </p:txBody>
      </p:sp>
      <p:sp>
        <p:nvSpPr>
          <p:cNvPr id="10" name="מציין מיקום של מספר שקופית 9"/>
          <p:cNvSpPr>
            <a:spLocks noGrp="1"/>
          </p:cNvSpPr>
          <p:nvPr>
            <p:ph type="sldNum" sz="quarter" idx="12"/>
          </p:nvPr>
        </p:nvSpPr>
        <p:spPr/>
        <p:txBody>
          <a:bodyPr/>
          <a:lstStyle>
            <a:extLst/>
          </a:lstStyle>
          <a:p>
            <a:fld id="{0FA51986-2564-43D3-8435-67A01FFC88B2}" type="slidenum">
              <a:rPr lang="he-IL" smtClean="0"/>
              <a:t>‹#›</a:t>
            </a:fld>
            <a:endParaRPr lang="he-IL"/>
          </a:p>
        </p:txBody>
      </p:sp>
      <p:sp>
        <p:nvSpPr>
          <p:cNvPr id="8" name="אליפסה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idx="1"/>
          </p:nvPr>
        </p:nvSpPr>
        <p:spPr/>
        <p:txBody>
          <a:bodyPr/>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כותרת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0FA51986-2564-43D3-8435-67A01FFC88B2}" type="slidenum">
              <a:rPr lang="he-IL" smtClean="0"/>
              <a:t>‹#›</a:t>
            </a:fld>
            <a:endParaRPr lang="he-IL"/>
          </a:p>
        </p:txBody>
      </p:sp>
      <p:sp>
        <p:nvSpPr>
          <p:cNvPr id="10" name="מלבן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אליפסה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lstStyle>
            <a:extLst/>
          </a:lstStyle>
          <a:p>
            <a:r>
              <a:rPr kumimoji="0" lang="he-IL" smtClean="0"/>
              <a:t>לחץ כדי לערוך סגנון כותרת של תבנית בסיס</a:t>
            </a:r>
            <a:endParaRPr kumimoji="0" lang="en-US"/>
          </a:p>
        </p:txBody>
      </p:sp>
      <p:sp>
        <p:nvSpPr>
          <p:cNvPr id="3" name="מציין מיקום תוכן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תוכן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4" name="מציין מיקום טקסט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smtClean="0"/>
              <a:t>לחץ כדי לערוך סגנונות טקסט של תבנית בסיס</a:t>
            </a:r>
          </a:p>
        </p:txBody>
      </p:sp>
      <p:sp>
        <p:nvSpPr>
          <p:cNvPr id="5" name="מציין מיקום תוכן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מציין מיקום תוכן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8" name="מציין מיקום של כותרת תחתונה 7"/>
          <p:cNvSpPr>
            <a:spLocks noGrp="1"/>
          </p:cNvSpPr>
          <p:nvPr>
            <p:ph type="ftr" sz="quarter" idx="11"/>
          </p:nvPr>
        </p:nvSpPr>
        <p:spPr/>
        <p:txBody>
          <a:bodyPr/>
          <a:lstStyle>
            <a:extLst/>
          </a:lstStyle>
          <a:p>
            <a:endParaRPr lang="he-IL"/>
          </a:p>
        </p:txBody>
      </p:sp>
      <p:sp>
        <p:nvSpPr>
          <p:cNvPr id="9" name="מציין מיקום של מספר שקופית 8"/>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a:off x="1435608" y="274320"/>
            <a:ext cx="7498080" cy="1143000"/>
          </a:xfrm>
        </p:spPr>
        <p:txBody>
          <a:bodyPr anchor="ctr"/>
          <a:lstStyle>
            <a:extLst/>
          </a:lstStyle>
          <a:p>
            <a:r>
              <a:rPr kumimoji="0" lang="he-IL" smtClean="0"/>
              <a:t>לחץ כדי לערוך סגנון כותרת של תבנית בסיס</a:t>
            </a:r>
            <a:endParaRPr kumimoji="0" lang="en-US"/>
          </a:p>
        </p:txBody>
      </p:sp>
      <p:sp>
        <p:nvSpPr>
          <p:cNvPr id="3" name="מציין מיקום של תאריך 2"/>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4" name="מציין מיקום של כותרת תחתונה 3"/>
          <p:cNvSpPr>
            <a:spLocks noGrp="1"/>
          </p:cNvSpPr>
          <p:nvPr>
            <p:ph type="ftr" sz="quarter" idx="11"/>
          </p:nvPr>
        </p:nvSpPr>
        <p:spPr/>
        <p:txBody>
          <a:bodyPr/>
          <a:lstStyle>
            <a:extLst/>
          </a:lstStyle>
          <a:p>
            <a:endParaRPr lang="he-IL"/>
          </a:p>
        </p:txBody>
      </p:sp>
      <p:sp>
        <p:nvSpPr>
          <p:cNvPr id="5" name="מציין מיקום של מספר שקופית 4"/>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מלבן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מציין מיקום של תאריך 1"/>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3" name="מציין מיקום של כותרת תחתונה 2"/>
          <p:cNvSpPr>
            <a:spLocks noGrp="1"/>
          </p:cNvSpPr>
          <p:nvPr>
            <p:ph type="ftr" sz="quarter" idx="11"/>
          </p:nvPr>
        </p:nvSpPr>
        <p:spPr/>
        <p:txBody>
          <a:bodyPr/>
          <a:lstStyle>
            <a:extLst/>
          </a:lstStyle>
          <a:p>
            <a:endParaRPr lang="he-IL"/>
          </a:p>
        </p:txBody>
      </p:sp>
      <p:sp>
        <p:nvSpPr>
          <p:cNvPr id="4" name="מציין מיקום של מספר שקופית 3"/>
          <p:cNvSpPr>
            <a:spLocks noGrp="1"/>
          </p:cNvSpPr>
          <p:nvPr>
            <p:ph type="sldNum" sz="quarter" idx="12"/>
          </p:nvPr>
        </p:nvSpPr>
        <p:spPr/>
        <p:txBody>
          <a:bodyPr/>
          <a:lstStyle>
            <a:extLst/>
          </a:lstStyle>
          <a:p>
            <a:fld id="{0FA51986-2564-43D3-8435-67A01FFC88B2}" type="slidenum">
              <a:rPr lang="he-IL" smtClean="0"/>
              <a:t>‹#›</a:t>
            </a:fld>
            <a:endParaRPr lang="he-IL"/>
          </a:p>
        </p:txBody>
      </p:sp>
      <p:sp>
        <p:nvSpPr>
          <p:cNvPr id="6" name="מלבן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he-IL" smtClean="0"/>
              <a:t>לחץ כדי לערוך סגנונות טקסט של תבנית בסיס</a:t>
            </a:r>
          </a:p>
        </p:txBody>
      </p:sp>
      <p:sp>
        <p:nvSpPr>
          <p:cNvPr id="4" name="מציין מיקום תוכן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מציין מיקום של תאריך 4"/>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he-IL" smtClean="0"/>
              <a:t>לחץ כדי לערוך סגנון כותרת של תבנית בסיס</a:t>
            </a:r>
            <a:endParaRPr kumimoji="0" lang="en-US"/>
          </a:p>
        </p:txBody>
      </p:sp>
      <p:sp>
        <p:nvSpPr>
          <p:cNvPr id="5" name="מציין מיקום של תאריך 4"/>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6" name="מציין מיקום של כותרת תחתונה 5"/>
          <p:cNvSpPr>
            <a:spLocks noGrp="1"/>
          </p:cNvSpPr>
          <p:nvPr>
            <p:ph type="ftr" sz="quarter" idx="11"/>
          </p:nvPr>
        </p:nvSpPr>
        <p:spPr/>
        <p:txBody>
          <a:bodyPr/>
          <a:lstStyle>
            <a:extLst/>
          </a:lstStyle>
          <a:p>
            <a:endParaRPr lang="he-IL"/>
          </a:p>
        </p:txBody>
      </p:sp>
      <p:sp>
        <p:nvSpPr>
          <p:cNvPr id="7" name="מציין מיקום של מספר שקופית 6"/>
          <p:cNvSpPr>
            <a:spLocks noGrp="1"/>
          </p:cNvSpPr>
          <p:nvPr>
            <p:ph type="sldNum" sz="quarter" idx="12"/>
          </p:nvPr>
        </p:nvSpPr>
        <p:spPr/>
        <p:txBody>
          <a:bodyPr/>
          <a:lstStyle>
            <a:extLst/>
          </a:lstStyle>
          <a:p>
            <a:fld id="{0FA51986-2564-43D3-8435-67A01FFC88B2}" type="slidenum">
              <a:rPr lang="he-IL" smtClean="0"/>
              <a:t>‹#›</a:t>
            </a:fld>
            <a:endParaRPr lang="he-IL"/>
          </a:p>
        </p:txBody>
      </p:sp>
      <p:sp>
        <p:nvSpPr>
          <p:cNvPr id="8" name="מלבן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מציין מיקום של תמונה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he-IL" smtClean="0"/>
              <a:t>לחץ על הסמל כדי להוסיף תמונה</a:t>
            </a:r>
            <a:endParaRPr kumimoji="0" lang="en-US" dirty="0"/>
          </a:p>
        </p:txBody>
      </p:sp>
      <p:sp>
        <p:nvSpPr>
          <p:cNvPr id="9" name="תרשים זרימה: תהליך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תרשים זרימה: תהליך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מציין מיקום טקסט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he-IL" smtClean="0"/>
              <a:t>לחץ כדי לערוך סגנונות טקסט של תבנית בסיס</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858000" y="274639"/>
            <a:ext cx="1828800" cy="5851525"/>
          </a:xfrm>
        </p:spPr>
        <p:txBody>
          <a:bodyPr vert="eaVert"/>
          <a:lstStyle>
            <a:extLs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1143000" y="274640"/>
            <a:ext cx="5562600" cy="5851525"/>
          </a:xfrm>
        </p:spPr>
        <p:txBody>
          <a:bodyPr vert="eaVert"/>
          <a:lstStyle>
            <a:extLs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extLst/>
          </a:lstStyle>
          <a:p>
            <a:fld id="{6E00D98C-D4C8-44CD-ADB4-3A6FC2E748ED}" type="datetimeFigureOut">
              <a:rPr lang="he-IL" smtClean="0"/>
              <a:t>א'/סיון/תש"פ</a:t>
            </a:fld>
            <a:endParaRPr lang="he-IL"/>
          </a:p>
        </p:txBody>
      </p:sp>
      <p:sp>
        <p:nvSpPr>
          <p:cNvPr id="5" name="מציין מיקום של כותרת תחתונה 4"/>
          <p:cNvSpPr>
            <a:spLocks noGrp="1"/>
          </p:cNvSpPr>
          <p:nvPr>
            <p:ph type="ftr" sz="quarter" idx="11"/>
          </p:nvPr>
        </p:nvSpPr>
        <p:spPr/>
        <p:txBody>
          <a:bodyPr/>
          <a:lstStyle>
            <a:extLst/>
          </a:lstStyle>
          <a:p>
            <a:endParaRPr lang="he-IL"/>
          </a:p>
        </p:txBody>
      </p:sp>
      <p:sp>
        <p:nvSpPr>
          <p:cNvPr id="6" name="מציין מיקום של מספר שקופית 5"/>
          <p:cNvSpPr>
            <a:spLocks noGrp="1"/>
          </p:cNvSpPr>
          <p:nvPr>
            <p:ph type="sldNum" sz="quarter" idx="12"/>
          </p:nvPr>
        </p:nvSpPr>
        <p:spPr/>
        <p:txBody>
          <a:bodyPr/>
          <a:lstStyle>
            <a:extLst/>
          </a:lstStyle>
          <a:p>
            <a:fld id="{0FA51986-2564-43D3-8435-67A01FFC88B2}"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עוגה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אליפסה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טבעת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מלבן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מציין מיקום של כותרת 4"/>
          <p:cNvSpPr>
            <a:spLocks noGrp="1"/>
          </p:cNvSpPr>
          <p:nvPr>
            <p:ph type="title"/>
          </p:nvPr>
        </p:nvSpPr>
        <p:spPr>
          <a:xfrm>
            <a:off x="1435608" y="274638"/>
            <a:ext cx="7498080" cy="1143000"/>
          </a:xfrm>
          <a:prstGeom prst="rect">
            <a:avLst/>
          </a:prstGeom>
        </p:spPr>
        <p:txBody>
          <a:bodyPr anchor="ctr">
            <a:normAutofit/>
          </a:bodyPr>
          <a:lstStyle>
            <a:extLst/>
          </a:lstStyle>
          <a:p>
            <a:r>
              <a:rPr kumimoji="0" lang="he-IL" smtClean="0"/>
              <a:t>לחץ כדי לערוך סגנון כותרת של תבנית בסיס</a:t>
            </a:r>
            <a:endParaRPr kumimoji="0" lang="en-US"/>
          </a:p>
        </p:txBody>
      </p:sp>
      <p:sp>
        <p:nvSpPr>
          <p:cNvPr id="9" name="מציין מיקום טקסט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E00D98C-D4C8-44CD-ADB4-3A6FC2E748ED}" type="datetimeFigureOut">
              <a:rPr lang="he-IL" smtClean="0"/>
              <a:t>א'/סיון/תש"פ</a:t>
            </a:fld>
            <a:endParaRPr lang="he-IL"/>
          </a:p>
        </p:txBody>
      </p:sp>
      <p:sp>
        <p:nvSpPr>
          <p:cNvPr id="10" name="מציין מיקום של כותרת תחתונה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he-IL"/>
          </a:p>
        </p:txBody>
      </p:sp>
      <p:sp>
        <p:nvSpPr>
          <p:cNvPr id="22" name="מציין מיקום של מספר שקופית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FA51986-2564-43D3-8435-67A01FFC88B2}" type="slidenum">
              <a:rPr lang="he-IL" smtClean="0"/>
              <a:t>‹#›</a:t>
            </a:fld>
            <a:endParaRPr lang="he-IL"/>
          </a:p>
        </p:txBody>
      </p:sp>
      <p:sp>
        <p:nvSpPr>
          <p:cNvPr id="15" name="מלבן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403648" y="2564904"/>
            <a:ext cx="7406640" cy="1472184"/>
          </a:xfrm>
        </p:spPr>
        <p:txBody>
          <a:bodyPr>
            <a:noAutofit/>
          </a:bodyPr>
          <a:lstStyle/>
          <a:p>
            <a:r>
              <a:rPr lang="he-IL" sz="9600" dirty="0" smtClean="0"/>
              <a:t>חג שבועות</a:t>
            </a:r>
            <a:endParaRPr lang="he-IL" sz="9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16632"/>
            <a:ext cx="3240360" cy="270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כותרת משנה 3"/>
          <p:cNvSpPr>
            <a:spLocks noGrp="1"/>
          </p:cNvSpPr>
          <p:nvPr>
            <p:ph type="subTitle" idx="1"/>
          </p:nvPr>
        </p:nvSpPr>
        <p:spPr/>
        <p:txBody>
          <a:bodyPr/>
          <a:lstStyle/>
          <a:p>
            <a:endParaRPr lang="he-IL"/>
          </a:p>
        </p:txBody>
      </p:sp>
    </p:spTree>
    <p:extLst>
      <p:ext uri="{BB962C8B-B14F-4D97-AF65-F5344CB8AC3E}">
        <p14:creationId xmlns:p14="http://schemas.microsoft.com/office/powerpoint/2010/main" val="235851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מקור החג בתורה</a:t>
            </a:r>
            <a:endParaRPr lang="he-IL" dirty="0"/>
          </a:p>
        </p:txBody>
      </p:sp>
      <p:sp>
        <p:nvSpPr>
          <p:cNvPr id="3" name="מציין מיקום תוכן 2"/>
          <p:cNvSpPr>
            <a:spLocks noGrp="1"/>
          </p:cNvSpPr>
          <p:nvPr>
            <p:ph idx="1"/>
          </p:nvPr>
        </p:nvSpPr>
        <p:spPr/>
        <p:txBody>
          <a:bodyPr/>
          <a:lstStyle/>
          <a:p>
            <a:r>
              <a:rPr lang="he-IL" dirty="0"/>
              <a:t>"שבעה שבועות תספור לך, מהחל חרמש בקמה תחל לספור שבעה שבועות. ועשית חג שבועות לה' אלוהיך" (דברים </a:t>
            </a:r>
            <a:r>
              <a:rPr lang="he-IL" dirty="0" err="1"/>
              <a:t>טז</a:t>
            </a:r>
            <a:r>
              <a:rPr lang="he-IL" dirty="0"/>
              <a:t>', ט'-י</a:t>
            </a:r>
            <a:r>
              <a:rPr lang="he-IL" dirty="0" smtClean="0"/>
              <a:t>')</a:t>
            </a:r>
          </a:p>
          <a:p>
            <a:endParaRPr lang="he-IL" dirty="0"/>
          </a:p>
          <a:p>
            <a:pPr marL="82296" indent="0">
              <a:buNone/>
            </a:pPr>
            <a:r>
              <a:rPr lang="he-IL" dirty="0" smtClean="0"/>
              <a:t> </a:t>
            </a:r>
          </a:p>
          <a:p>
            <a:r>
              <a:rPr lang="he-IL" dirty="0"/>
              <a:t>שמות רבים לחג השבועות, וכל אחד מהם מבטא צד אחר בתכניו ובמהותו של החג.</a:t>
            </a:r>
          </a:p>
        </p:txBody>
      </p:sp>
    </p:spTree>
    <p:extLst>
      <p:ext uri="{BB962C8B-B14F-4D97-AF65-F5344CB8AC3E}">
        <p14:creationId xmlns:p14="http://schemas.microsoft.com/office/powerpoint/2010/main" val="1495304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חג השבועות</a:t>
            </a:r>
          </a:p>
        </p:txBody>
      </p:sp>
      <p:sp>
        <p:nvSpPr>
          <p:cNvPr id="3" name="מציין מיקום תוכן 2"/>
          <p:cNvSpPr>
            <a:spLocks noGrp="1"/>
          </p:cNvSpPr>
          <p:nvPr>
            <p:ph idx="1"/>
          </p:nvPr>
        </p:nvSpPr>
        <p:spPr/>
        <p:txBody>
          <a:bodyPr/>
          <a:lstStyle/>
          <a:p>
            <a:r>
              <a:rPr lang="he-IL" dirty="0"/>
              <a:t>"וחג שבועות תעשה לך בכורי קציר חיטים" (שמות לד, </a:t>
            </a:r>
            <a:r>
              <a:rPr lang="he-IL" dirty="0" err="1"/>
              <a:t>כב</a:t>
            </a:r>
            <a:r>
              <a:rPr lang="he-IL" dirty="0"/>
              <a:t>)</a:t>
            </a:r>
          </a:p>
          <a:p>
            <a:r>
              <a:rPr lang="he-IL" dirty="0"/>
              <a:t>חג השבועות נקרא של שם שבעת השבועות (ארבעים ותשעה ימים), שסופרים מיום ראשון של חול המועד פסח (ט"ז בניסן) ועד ו' בסיוון, שבו חל החג (לאחר ספירת העומר</a:t>
            </a:r>
            <a:r>
              <a:rPr lang="he-IL" dirty="0" smtClean="0"/>
              <a:t>).</a:t>
            </a:r>
          </a:p>
          <a:p>
            <a:pPr marL="82296" indent="0">
              <a:buNone/>
            </a:pPr>
            <a:endParaRPr lang="he-IL" dirty="0"/>
          </a:p>
        </p:txBody>
      </p:sp>
    </p:spTree>
    <p:extLst>
      <p:ext uri="{BB962C8B-B14F-4D97-AF65-F5344CB8AC3E}">
        <p14:creationId xmlns:p14="http://schemas.microsoft.com/office/powerpoint/2010/main" val="2027776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זמן מתן תורה</a:t>
            </a:r>
          </a:p>
        </p:txBody>
      </p:sp>
      <p:sp>
        <p:nvSpPr>
          <p:cNvPr id="3" name="מציין מיקום תוכן 2"/>
          <p:cNvSpPr>
            <a:spLocks noGrp="1"/>
          </p:cNvSpPr>
          <p:nvPr>
            <p:ph idx="1"/>
          </p:nvPr>
        </p:nvSpPr>
        <p:spPr/>
        <p:txBody>
          <a:bodyPr/>
          <a:lstStyle/>
          <a:p>
            <a:r>
              <a:rPr lang="he-IL" dirty="0"/>
              <a:t>"יום חג השבועות הזה, זמן מתן תורתנו" (מתוך תפילות החג)</a:t>
            </a:r>
          </a:p>
          <a:p>
            <a:r>
              <a:rPr lang="he-IL" dirty="0"/>
              <a:t>בתפילה נאמר: "זמן מתן תורתנו", אך בתורה לא נאמר בפירוש, כי זהו יום מתן התורה. ומסבירים זאת בכך שהתורה רצתה להדגיש, כי אין יום מסוים שבו קיבלו את התורה. אדם צריך לנהוג בכל יום כאילו קבל באותו יום את התורה.</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512" y="116632"/>
            <a:ext cx="1403231" cy="1368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1049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a:t>יום הביכורים</a:t>
            </a:r>
            <a:br>
              <a:rPr lang="he-IL" dirty="0"/>
            </a:br>
            <a:endParaRPr lang="he-IL" dirty="0"/>
          </a:p>
        </p:txBody>
      </p:sp>
      <p:sp>
        <p:nvSpPr>
          <p:cNvPr id="3" name="מציין מיקום תוכן 2"/>
          <p:cNvSpPr>
            <a:spLocks noGrp="1"/>
          </p:cNvSpPr>
          <p:nvPr>
            <p:ph idx="1"/>
          </p:nvPr>
        </p:nvSpPr>
        <p:spPr/>
        <p:txBody>
          <a:bodyPr>
            <a:normAutofit fontScale="85000" lnSpcReduction="20000"/>
          </a:bodyPr>
          <a:lstStyle/>
          <a:p>
            <a:r>
              <a:rPr lang="he-IL" dirty="0"/>
              <a:t>"וביום הביכורים בהקריבכם מנחה חדשה לה' בשבועותיכם, מקרא קודש יהיה לכם" (במדבר </a:t>
            </a:r>
            <a:r>
              <a:rPr lang="he-IL" dirty="0" err="1"/>
              <a:t>כח</a:t>
            </a:r>
            <a:r>
              <a:rPr lang="he-IL" dirty="0"/>
              <a:t>, </a:t>
            </a:r>
            <a:r>
              <a:rPr lang="he-IL" dirty="0" err="1"/>
              <a:t>כו</a:t>
            </a:r>
            <a:r>
              <a:rPr lang="he-IL" dirty="0"/>
              <a:t>). יום הביכורים או חג הביכורים על שם עונת הביכורים המתחילה בחג השבועות, עונה שבה כל אחד מישראל מצווה להביא את ביכורי פרותיו (הפרות הראשונים) לפני ה' בבית המקדש. ביכורי שבעת המינים (חיטה, שעורה, גפן, תאנה, רימון, זית, תמר) הושמו בסלים מיוחדים (סל הביכורים נקרא טנא), מקושטים יפה, והובאו לירושלים בתהלוכה חגיגית. כל בעלי המלאכה בירושלים נהגו להפסיק את עבודתם ולצאת לקראת עולי הרגל. כשהעולים לרגל מסרו את הביכורים לכוהנים בבית המקדש, נהגו לקרא "מקרא ביכורים", שהוא חיבור מתוך ספר התורה, שכלל ההיסטוריה מתקופת האבות ועד ההתיישבות בארץ.</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20" y="188640"/>
            <a:ext cx="1259781" cy="1259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6793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חג הקציר</a:t>
            </a:r>
          </a:p>
        </p:txBody>
      </p:sp>
      <p:sp>
        <p:nvSpPr>
          <p:cNvPr id="3" name="מציין מיקום תוכן 2"/>
          <p:cNvSpPr>
            <a:spLocks noGrp="1"/>
          </p:cNvSpPr>
          <p:nvPr>
            <p:ph idx="1"/>
          </p:nvPr>
        </p:nvSpPr>
        <p:spPr/>
        <p:txBody>
          <a:bodyPr/>
          <a:lstStyle/>
          <a:p>
            <a:r>
              <a:rPr lang="he-IL" dirty="0"/>
              <a:t>"וחג הקציר בכורי מעשיך, אשר תזרע בשדה" (שמות </a:t>
            </a:r>
            <a:r>
              <a:rPr lang="he-IL" dirty="0" err="1"/>
              <a:t>כג</a:t>
            </a:r>
            <a:r>
              <a:rPr lang="he-IL" dirty="0"/>
              <a:t>, </a:t>
            </a:r>
            <a:r>
              <a:rPr lang="he-IL" dirty="0" err="1"/>
              <a:t>טז</a:t>
            </a:r>
            <a:r>
              <a:rPr lang="he-IL" dirty="0"/>
              <a:t>)</a:t>
            </a:r>
          </a:p>
          <a:p>
            <a:r>
              <a:rPr lang="he-IL" dirty="0"/>
              <a:t>חג הקציר, על שם עונת קציר החיטים המתחילה בתקופת החג.</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3861048"/>
            <a:ext cx="2990850"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806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a:t>עצרת</a:t>
            </a:r>
            <a:br>
              <a:rPr lang="he-IL" dirty="0"/>
            </a:br>
            <a:endParaRPr lang="he-IL" dirty="0"/>
          </a:p>
        </p:txBody>
      </p:sp>
      <p:sp>
        <p:nvSpPr>
          <p:cNvPr id="3" name="מציין מיקום תוכן 2"/>
          <p:cNvSpPr>
            <a:spLocks noGrp="1"/>
          </p:cNvSpPr>
          <p:nvPr>
            <p:ph idx="1"/>
          </p:nvPr>
        </p:nvSpPr>
        <p:spPr/>
        <p:txBody>
          <a:bodyPr/>
          <a:lstStyle/>
          <a:p>
            <a:r>
              <a:rPr lang="he-IL" dirty="0"/>
              <a:t>חז"ל מביאים כמה הסברים לשם זה. ההסבר המקובל הוא, שחג השבועות הוא כעין המשך של חג הפסח. כשם שהיום השמיני לחג הסוכות נקרא שמיני עצרת (סיום החג), כך חג השבועות הוא כאילו העצרת וסיומו של חג הגאולה והחירות (חג הפסח</a:t>
            </a:r>
            <a:r>
              <a:rPr lang="he-IL" dirty="0" smtClean="0"/>
              <a:t>).</a:t>
            </a:r>
          </a:p>
          <a:p>
            <a:endParaRPr lang="he-IL"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931238"/>
            <a:ext cx="2316088" cy="2909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934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err="1"/>
              <a:t>שָבוּעוֹת</a:t>
            </a:r>
            <a:r>
              <a:rPr lang="he-IL" dirty="0"/>
              <a:t> או </a:t>
            </a:r>
            <a:r>
              <a:rPr lang="he-IL" dirty="0" err="1"/>
              <a:t>שֽבוּעוֹת</a:t>
            </a:r>
            <a:endParaRPr lang="he-IL" dirty="0"/>
          </a:p>
        </p:txBody>
      </p:sp>
      <p:sp>
        <p:nvSpPr>
          <p:cNvPr id="3" name="מציין מיקום תוכן 2"/>
          <p:cNvSpPr>
            <a:spLocks noGrp="1"/>
          </p:cNvSpPr>
          <p:nvPr>
            <p:ph idx="1"/>
          </p:nvPr>
        </p:nvSpPr>
        <p:spPr/>
        <p:txBody>
          <a:bodyPr/>
          <a:lstStyle/>
          <a:p>
            <a:r>
              <a:rPr lang="he-IL" dirty="0"/>
              <a:t>אחד מחכמי ישראל אמר, כי את חג השבועות אפשר לקרא גם חג השבועות, משום שהחג קשור בשתי שבועות. השבועה הראשונה היא של עם ישראל, שנשבע לקבל את התורה ואמר: "נעשה ונשמע". השבועה השנייה היא של ה', שנשבע אז כי לא יחליף את העם שבו בחר בשום עם אחר.</a:t>
            </a:r>
          </a:p>
          <a:p>
            <a:endParaRPr lang="he-IL" dirty="0"/>
          </a:p>
        </p:txBody>
      </p:sp>
    </p:spTree>
    <p:extLst>
      <p:ext uri="{BB962C8B-B14F-4D97-AF65-F5344CB8AC3E}">
        <p14:creationId xmlns:p14="http://schemas.microsoft.com/office/powerpoint/2010/main" val="132945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a:t>דינים </a:t>
            </a:r>
            <a:r>
              <a:rPr lang="he-IL" dirty="0" smtClean="0"/>
              <a:t>ומנהגים:</a:t>
            </a:r>
            <a:br>
              <a:rPr lang="he-IL" dirty="0" smtClean="0"/>
            </a:br>
            <a:r>
              <a:rPr lang="he-IL" dirty="0"/>
              <a:t>1. תיקון ליל שבועות</a:t>
            </a:r>
          </a:p>
        </p:txBody>
      </p:sp>
      <p:sp>
        <p:nvSpPr>
          <p:cNvPr id="3" name="מציין מיקום תוכן 2"/>
          <p:cNvSpPr>
            <a:spLocks noGrp="1"/>
          </p:cNvSpPr>
          <p:nvPr>
            <p:ph idx="1"/>
          </p:nvPr>
        </p:nvSpPr>
        <p:spPr/>
        <p:txBody>
          <a:bodyPr>
            <a:normAutofit fontScale="47500" lnSpcReduction="20000"/>
          </a:bodyPr>
          <a:lstStyle/>
          <a:p>
            <a:endParaRPr lang="he-IL" dirty="0"/>
          </a:p>
          <a:p>
            <a:r>
              <a:rPr lang="he-IL" dirty="0"/>
              <a:t>תיקון ליל שבועות הוא כינוי לסדר לימוד המיועד לליל חג השבועות. בלילה זה, נוהגים להיות ערים כל הלילה ולעסוק בלימוד תורה.</a:t>
            </a:r>
          </a:p>
          <a:p>
            <a:endParaRPr lang="he-IL" dirty="0"/>
          </a:p>
          <a:p>
            <a:r>
              <a:rPr lang="he-IL" dirty="0"/>
              <a:t>לפי המסורת, חג השבועות הוא חג מתן תורה. מדי שנה בחג זה עם ישראל כאילו מקבל מחדש את התורה ולכן הנהיגו המקובלים בספרד בימי הביניים את "תיקון ליל שבועות", שבו נהגו להישאר ערים ולהקדיש את הלילה כולו ללימוד תורה. </a:t>
            </a:r>
          </a:p>
          <a:p>
            <a:r>
              <a:rPr lang="he-IL" dirty="0"/>
              <a:t>על פי המסורת, התורה ניתנה לעם ישראל בבוקר חג השבועות והלימוד הינו ההכנה ליום מתן התורה</a:t>
            </a:r>
            <a:r>
              <a:rPr lang="he-IL" dirty="0" smtClean="0"/>
              <a:t>. תיקון </a:t>
            </a:r>
            <a:r>
              <a:rPr lang="he-IL" dirty="0"/>
              <a:t>ליל שבועות מצוין ביום השישי בחודש סיוון – ו' בסיוון – הוא חג השבועות.</a:t>
            </a:r>
          </a:p>
          <a:p>
            <a:endParaRPr lang="he-IL" dirty="0"/>
          </a:p>
          <a:p>
            <a:r>
              <a:rPr lang="he-IL" dirty="0"/>
              <a:t>לימוד זה של ליל שבועות נקרא "תיקון", מהמילה – התקנה ולא מהמקולקל. בתיקון ליל שבועות מתקינים קישוטים לתורה, כפי שמכינים ומקשטים את הכלה לקראת החופה. בלילה זה, התורה היא הכלה, שאותה מתכוננים לקבל מחדש השכם בבוקר החג שזהו זמן קבלת התורה במעמד הר סיני (ספר שמות פרק </a:t>
            </a:r>
            <a:r>
              <a:rPr lang="he-IL" dirty="0" err="1"/>
              <a:t>יט</a:t>
            </a:r>
            <a:r>
              <a:rPr lang="he-IL" dirty="0"/>
              <a:t>)</a:t>
            </a:r>
          </a:p>
          <a:p>
            <a:r>
              <a:rPr lang="he-IL" dirty="0"/>
              <a:t>סדר לימוד זה מקורו בקהילות הספרדיות, אך עם התפשטות הקבלה מבית מדרשו של האר"י המנהג התפשט גם אל קהילות אשכנזיות ובעיקר קהילות חסידיות. כיום נהוג בקהילות אשכנזיות רבות לימוד חופשי או שיעורים על ידי רבנים. בכמה קהילות ספרדיות נהוג שרבנים מוסרים שיעורים בנוסף לאמירת סדר תיקון ליל שבועות.</a:t>
            </a:r>
          </a:p>
          <a:p>
            <a:endParaRPr lang="he-IL"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16632"/>
            <a:ext cx="2808312" cy="1562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2660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2. מאכלי חלב </a:t>
            </a:r>
          </a:p>
        </p:txBody>
      </p:sp>
      <p:sp>
        <p:nvSpPr>
          <p:cNvPr id="3" name="מציין מיקום תוכן 2"/>
          <p:cNvSpPr>
            <a:spLocks noGrp="1"/>
          </p:cNvSpPr>
          <p:nvPr>
            <p:ph idx="1"/>
          </p:nvPr>
        </p:nvSpPr>
        <p:spPr/>
        <p:txBody>
          <a:bodyPr>
            <a:normAutofit fontScale="70000" lnSpcReduction="20000"/>
          </a:bodyPr>
          <a:lstStyle/>
          <a:p>
            <a:r>
              <a:rPr lang="he-IL" dirty="0"/>
              <a:t>אחד מן המנהגים המוכרים בחג השבועות הוא אכילת מאכלי חלב (ודבש) בחג השבועות. אכילת מאכלי החלב אינה מטרה בפני עצמה, כי אם אמצעי, שבא להזכיר לנו את הדברים הבאים:</a:t>
            </a:r>
          </a:p>
          <a:p>
            <a:endParaRPr lang="he-IL" dirty="0" smtClean="0"/>
          </a:p>
          <a:p>
            <a:r>
              <a:rPr lang="he-IL" dirty="0" smtClean="0"/>
              <a:t>במתן </a:t>
            </a:r>
            <a:r>
              <a:rPr lang="he-IL" dirty="0"/>
              <a:t>תורה </a:t>
            </a:r>
            <a:r>
              <a:rPr lang="he-IL" dirty="0" err="1"/>
              <a:t>נצטוו</a:t>
            </a:r>
            <a:r>
              <a:rPr lang="he-IL" dirty="0"/>
              <a:t> ישראל על השחיטה ועל המאכלים האסורים, משום כך נאסר על בני ישראל השימוש בכלים הבשריים שהשתמשו בהם עד מתן תורה. להגעיל את הכלים וכך להכשירם לא יכלו, כיוון שהייתה שבת, לכן נאלצו לאכול מאכלי חלב. אנו נוהגים כך כיום, לזכר אכילתם ביום מתן תורה. </a:t>
            </a:r>
          </a:p>
          <a:p>
            <a:r>
              <a:rPr lang="he-IL" dirty="0"/>
              <a:t>בפסוקי קרבנות החג (במדבר </a:t>
            </a:r>
            <a:r>
              <a:rPr lang="he-IL" dirty="0" err="1"/>
              <a:t>כח</a:t>
            </a:r>
            <a:r>
              <a:rPr lang="he-IL" dirty="0"/>
              <a:t>, </a:t>
            </a:r>
            <a:r>
              <a:rPr lang="he-IL" dirty="0" err="1"/>
              <a:t>כו</a:t>
            </a:r>
            <a:r>
              <a:rPr lang="he-IL" dirty="0"/>
              <a:t>-לא) נאמר: "וביום הבכורים בהקריבכם מנחה חדשה לה' </a:t>
            </a:r>
            <a:r>
              <a:rPr lang="he-IL" dirty="0" err="1"/>
              <a:t>בשבעתיכם</a:t>
            </a:r>
            <a:r>
              <a:rPr lang="he-IL" dirty="0"/>
              <a:t> וגו'" – ראשי התיבות של "חדשה לה' </a:t>
            </a:r>
            <a:r>
              <a:rPr lang="he-IL" dirty="0" err="1"/>
              <a:t>בשבועתיכם</a:t>
            </a:r>
            <a:r>
              <a:rPr lang="he-IL" dirty="0"/>
              <a:t>" הם חלב, והרי רמז לאכילת מאכלי חלב בחג זה (ערוך השולחן, </a:t>
            </a:r>
            <a:r>
              <a:rPr lang="he-IL" dirty="0" err="1"/>
              <a:t>תצד,ה</a:t>
            </a:r>
            <a:r>
              <a:rPr lang="he-IL" dirty="0"/>
              <a:t>: קיצור שולחן ערוך, </a:t>
            </a:r>
            <a:r>
              <a:rPr lang="he-IL" dirty="0" err="1"/>
              <a:t>קג,ו</a:t>
            </a:r>
            <a:r>
              <a:rPr lang="he-IL" dirty="0"/>
              <a:t>).</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116632"/>
            <a:ext cx="2186703" cy="141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2439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3. קישוט בעשבים ושושנים </a:t>
            </a:r>
          </a:p>
        </p:txBody>
      </p:sp>
      <p:sp>
        <p:nvSpPr>
          <p:cNvPr id="3" name="מציין מיקום תוכן 2"/>
          <p:cNvSpPr>
            <a:spLocks noGrp="1"/>
          </p:cNvSpPr>
          <p:nvPr>
            <p:ph idx="1"/>
          </p:nvPr>
        </p:nvSpPr>
        <p:spPr/>
        <p:txBody>
          <a:bodyPr/>
          <a:lstStyle/>
          <a:p>
            <a:r>
              <a:rPr lang="he-IL" dirty="0"/>
              <a:t>נוהגים לקשט את בתי הכנסת והבתים בעשבים ויש המעטרים בשושנים:</a:t>
            </a:r>
          </a:p>
          <a:p>
            <a:r>
              <a:rPr lang="he-IL" dirty="0"/>
              <a:t>התורה משולה לעץ על פי הפסוק: "עץ החיים היא למחזיקים בה"</a:t>
            </a:r>
          </a:p>
          <a:p>
            <a:r>
              <a:rPr lang="he-IL" dirty="0"/>
              <a:t>בכדי להזכיר להתפלל על העצים, שבעצרת נדונים על פירות האילן (מגן אברהם)</a:t>
            </a:r>
          </a:p>
          <a:p>
            <a:r>
              <a:rPr lang="he-IL" dirty="0"/>
              <a:t>זכר לביכורים שהיו מעטרים אותם בפרחי שושנים ועלים.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5157192"/>
            <a:ext cx="2808734" cy="1540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4555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4.המלך </a:t>
            </a:r>
            <a:r>
              <a:rPr lang="he-IL" dirty="0"/>
              <a:t>דוד</a:t>
            </a:r>
          </a:p>
        </p:txBody>
      </p:sp>
      <p:sp>
        <p:nvSpPr>
          <p:cNvPr id="3" name="מציין מיקום תוכן 2"/>
          <p:cNvSpPr>
            <a:spLocks noGrp="1"/>
          </p:cNvSpPr>
          <p:nvPr>
            <p:ph idx="1"/>
          </p:nvPr>
        </p:nvSpPr>
        <p:spPr/>
        <p:txBody>
          <a:bodyPr/>
          <a:lstStyle/>
          <a:p>
            <a:r>
              <a:rPr lang="he-IL" dirty="0"/>
              <a:t>בשבועות, יום פטירתו של דוד המלך, נוהגים בירושלים לעלות לקבריהם של מלכי בית דוד בהר ציון. יש הנוהגים להדליק בחג השבועות 150 נרות לזכרו של דוד המלך, כמספר המזמורים בספר תהילים (ק"נ = 150), שלפי המסורת, חבר אותו דוד המלך, נעים זמירות ישראל.</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509120"/>
            <a:ext cx="2088232"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0541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5. מגילת רות</a:t>
            </a:r>
            <a:endParaRPr lang="he-IL" dirty="0"/>
          </a:p>
        </p:txBody>
      </p:sp>
      <p:sp>
        <p:nvSpPr>
          <p:cNvPr id="3" name="מציין מיקום תוכן 2"/>
          <p:cNvSpPr>
            <a:spLocks noGrp="1"/>
          </p:cNvSpPr>
          <p:nvPr>
            <p:ph idx="1"/>
          </p:nvPr>
        </p:nvSpPr>
        <p:spPr/>
        <p:txBody>
          <a:bodyPr/>
          <a:lstStyle/>
          <a:p>
            <a:r>
              <a:rPr lang="he-IL" dirty="0"/>
              <a:t>מזה כ- 1,300 שנה נוהגים לקרוא את מגילת רות בחג השבועות בבית הכנסת</a:t>
            </a:r>
            <a:r>
              <a:rPr lang="he-IL" dirty="0" smtClean="0"/>
              <a:t>.. </a:t>
            </a:r>
            <a:r>
              <a:rPr lang="he-IL" dirty="0"/>
              <a:t>למנהג זה יש הסברים שונים, וכולם מבוססים על הסיפור במגילה – סיפורה של רות המואבייה</a:t>
            </a:r>
            <a:r>
              <a:rPr lang="he-IL" dirty="0" smtClean="0"/>
              <a:t>.</a:t>
            </a:r>
          </a:p>
          <a:p>
            <a:r>
              <a:rPr lang="he-IL" dirty="0" smtClean="0"/>
              <a:t> זמן התרחשות של מגילת רות הוא בתקופת הקציר באותו זמן של חג שבועות.</a:t>
            </a:r>
            <a:endParaRPr lang="he-IL"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005064"/>
            <a:ext cx="1740024" cy="2478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0778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6. תקציר מגילת רות</a:t>
            </a:r>
            <a:endParaRPr lang="he-IL" dirty="0"/>
          </a:p>
        </p:txBody>
      </p:sp>
      <p:sp>
        <p:nvSpPr>
          <p:cNvPr id="3" name="מציין מיקום תוכן 2"/>
          <p:cNvSpPr>
            <a:spLocks noGrp="1"/>
          </p:cNvSpPr>
          <p:nvPr>
            <p:ph idx="1"/>
          </p:nvPr>
        </p:nvSpPr>
        <p:spPr/>
        <p:txBody>
          <a:bodyPr>
            <a:normAutofit fontScale="47500" lnSpcReduction="20000"/>
          </a:bodyPr>
          <a:lstStyle/>
          <a:p>
            <a:r>
              <a:rPr lang="he-IL" dirty="0"/>
              <a:t>מגילת רות נפתחת בתיאור קורות משפחתו של אלימלך מבית לחם יהודה: בעקבות רעב בארץ החליט אלימלך לעבור למואב עם אשתו נעמי ושני בניו. במואב פוקדת את המשפחה טרגדיה נוראה: תחילה מת האב, אלימלך, ואחר כך מתים שני הבנים. נעמי נשארת עם שתי כלותיה המואביות – רות ועורפה. בינתיים הסתיים הרעב בארץ יהודה, ונעמי מחליטה לחזור לארץ. כלותיה המואביות מלוות אותה, אך היא מפצירה בהן להישאר. עורפה משתכנעת – אבל רות מתעקשת, ואומרת לנעמי: "עמך – עמי ואלוהיך – אלוהי". </a:t>
            </a:r>
          </a:p>
          <a:p>
            <a:r>
              <a:rPr lang="he-IL" dirty="0"/>
              <a:t>וכך מגיעות נעמי ורות ליהודה – אלמנות, עניות וחסרות כול. הן מגיעות לבית לחם בתקופת הקציר, ורות מחליטה לנצל את זכותה כענייה, וללכת ללקט בשדה. והנה, כמו במקרה, היא מגיעה לשדה של בועז, קרוב משפחה של נעמי, איש נכבד ובעל נכסים. בועז רואה את רות בין המלקטים בשדה, והיא מוצאת חן בעיניו. הוא מבקש לדעת עליה ועל משפחתה, וכשהוא שומע את מה שעשתה למען חמותה, נעמי, הוא מחליט להעניק לה יחס מיוחד. </a:t>
            </a:r>
          </a:p>
          <a:p>
            <a:r>
              <a:rPr lang="he-IL" dirty="0"/>
              <a:t>נעמי שומעת מרות על המפגש עם בועז, ומציעה לה להתלבש יפה ולהתקשט, לרדת אל הגורן ולחכות עד שבועז, הנמצא בגורן, ילך לישון. וכך, באמצע הלילה, מגלה בועז את רות השוכבת למרגלותיו, ומבקשת ממנו שיגאל </a:t>
            </a:r>
            <a:r>
              <a:rPr lang="he-IL" dirty="0" smtClean="0"/>
              <a:t>אותה </a:t>
            </a:r>
            <a:r>
              <a:rPr lang="he-IL" dirty="0" err="1" smtClean="0"/>
              <a:t>וישא</a:t>
            </a:r>
            <a:r>
              <a:rPr lang="he-IL" dirty="0" smtClean="0"/>
              <a:t> </a:t>
            </a:r>
            <a:r>
              <a:rPr lang="he-IL" dirty="0"/>
              <a:t>אותה לאישה. </a:t>
            </a:r>
          </a:p>
          <a:p>
            <a:r>
              <a:rPr lang="he-IL" dirty="0"/>
              <a:t>סוף טוב – הכול טוב: בועז מחליט לגאול את רות ולשאת אותה לאישה, ורות יולדת לו בן, שעתיד להיות סבו של דוד המלך. וכך זוכה רות המואבייה לא רק לבעל מכובד ולמשפחה - אלא גם לזכות הגדולה שדוד המלך יהיה אחד מצאצאיה. </a:t>
            </a:r>
          </a:p>
        </p:txBody>
      </p:sp>
    </p:spTree>
    <p:extLst>
      <p:ext uri="{BB962C8B-B14F-4D97-AF65-F5344CB8AC3E}">
        <p14:creationId xmlns:p14="http://schemas.microsoft.com/office/powerpoint/2010/main" val="17136885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מקווה שנהנתן...</a:t>
            </a:r>
            <a:endParaRPr lang="he-IL"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1268760"/>
            <a:ext cx="64008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61724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פנה השמש">
  <a:themeElements>
    <a:clrScheme name="מפנה השמש">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מפנה השמש">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מפנה השמש">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4583</TotalTime>
  <Words>1245</Words>
  <Application>Microsoft Office PowerPoint</Application>
  <PresentationFormat>‫הצגה על המסך (4:3)</PresentationFormat>
  <Paragraphs>51</Paragraphs>
  <Slides>15</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15</vt:i4>
      </vt:variant>
    </vt:vector>
  </HeadingPairs>
  <TitlesOfParts>
    <vt:vector size="16" baseType="lpstr">
      <vt:lpstr>מפנה השמש</vt:lpstr>
      <vt:lpstr>חג שבועות</vt:lpstr>
      <vt:lpstr>מקור החג בתורה</vt:lpstr>
      <vt:lpstr>חג השבועות</vt:lpstr>
      <vt:lpstr>זמן מתן תורה</vt:lpstr>
      <vt:lpstr>יום הביכורים </vt:lpstr>
      <vt:lpstr>חג הקציר</vt:lpstr>
      <vt:lpstr>עצרת </vt:lpstr>
      <vt:lpstr>שָבוּעוֹת או שֽבוּעוֹת</vt:lpstr>
      <vt:lpstr>דינים ומנהגים: 1. תיקון ליל שבועות</vt:lpstr>
      <vt:lpstr>2. מאכלי חלב </vt:lpstr>
      <vt:lpstr>3. קישוט בעשבים ושושנים </vt:lpstr>
      <vt:lpstr>4.המלך דוד</vt:lpstr>
      <vt:lpstr>5. מגילת רות</vt:lpstr>
      <vt:lpstr>6. תקציר מגילת רות</vt:lpstr>
      <vt:lpstr>מקווה שנהנתן...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חג שבועות</dc:title>
  <dc:creator>PC</dc:creator>
  <cp:lastModifiedBy>user</cp:lastModifiedBy>
  <cp:revision>7</cp:revision>
  <dcterms:created xsi:type="dcterms:W3CDTF">2016-05-30T13:31:10Z</dcterms:created>
  <dcterms:modified xsi:type="dcterms:W3CDTF">2020-05-27T10:31:37Z</dcterms:modified>
</cp:coreProperties>
</file>