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5" r:id="rId8"/>
    <p:sldId id="267" r:id="rId9"/>
    <p:sldId id="269" r:id="rId10"/>
    <p:sldId id="272" r:id="rId11"/>
    <p:sldId id="268" r:id="rId12"/>
    <p:sldId id="274" r:id="rId13"/>
    <p:sldId id="275" r:id="rId14"/>
    <p:sldId id="273" r:id="rId15"/>
    <p:sldId id="276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644" y="8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6815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49865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549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86923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93750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7276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0452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7559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9369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5416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6475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8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0E9B6-77CE-405F-BF66-0F8D1364F398}" type="datetimeFigureOut">
              <a:rPr lang="he-IL" smtClean="0"/>
              <a:t>כ"ט/אייר/תשפ"ב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20F34-3C64-492C-9078-8DBB5BB297D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2175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Relationship Id="rId5" Type="http://schemas.microsoft.com/office/2007/relationships/hdphoto" Target="../media/hdphoto1.wdp" /><Relationship Id="rId4" Type="http://schemas.openxmlformats.org/officeDocument/2006/relationships/image" Target="../media/image4.png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68812"/>
            <a:ext cx="12192000" cy="6520375"/>
          </a:xfrm>
          <a:prstGeom prst="rect">
            <a:avLst/>
          </a:prstGeom>
          <a:noFill/>
        </p:spPr>
        <p:txBody>
          <a:bodyPr wrap="square" rtlCol="1">
            <a:prstTxWarp prst="textFadeUp">
              <a:avLst>
                <a:gd name="adj" fmla="val 16826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he-IL" b="1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פרשת ואתחנן</a:t>
            </a:r>
          </a:p>
          <a:p>
            <a:pPr algn="ctr"/>
            <a:r>
              <a:rPr lang="he-IL" b="1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פרק ה' פסוק א' - כ"ח</a:t>
            </a:r>
          </a:p>
          <a:p>
            <a:pPr algn="ctr"/>
            <a:r>
              <a:rPr lang="he-IL" sz="2800" b="1" dirty="0">
                <a:solidFill>
                  <a:srgbClr val="FFFF0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מעמד הר סיני</a:t>
            </a:r>
          </a:p>
        </p:txBody>
      </p:sp>
    </p:spTree>
    <p:extLst>
      <p:ext uri="{BB962C8B-B14F-4D97-AF65-F5344CB8AC3E}">
        <p14:creationId xmlns:p14="http://schemas.microsoft.com/office/powerpoint/2010/main" val="308115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7650" y="1443841"/>
            <a:ext cx="11696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וַיִּקְרָא מֹשֶׁה אֶל-כָּל-יִשְׂרָאֵל וַיֹּאמֶר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שְׁמַע יִשְׂרָאֵל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אֶת-הַחֻקִּים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וְאֶת-הַמִּשְׁפָּטִים אֲשֶׁר אָנֹכִי דֹּבֵר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בְּאָזְנֵיכֶם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הַיּוֹם וּלְמַדְתֶּם אֹתָם וּשְׁמַרְתֶּם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לַעֲשֹׂתָם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יְהוָה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עִמָּנוּ בְּרִית בְּחֹרֵב.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לֹא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אֶת-אֲבֹתֵינו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יְהוָה אֶת-הַבְּרִית הַזֹּאת  כִּי אִתָּנוּ אֲנַחְנוּ אֵלֶּה פֹה הַיּוֹם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כֻּלָּנו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חַיִּים.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פָּנִים בְּפָנִים דִּבֶּר יְהוָה עִמָּכֶם בָּהָר מִתּוֹךְ הָאֵשׁ.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אָנֹכִי עֹמֵד בֵּין-יְהוָה וּבֵינֵיכֶם בָּעֵת הַהִוא לְהַגִּיד לָכֶם אֶת-דְּבַר יְהוָה</a:t>
            </a:r>
            <a:r>
              <a:rPr lang="he-IL" sz="400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 יְרֵאתֶם מִפְּנֵי הָאֵשׁ וְלֹא-עֲלִיתֶם בָּהָר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8600051" y="680725"/>
            <a:ext cx="1035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כותרת:</a:t>
            </a:r>
          </a:p>
        </p:txBody>
      </p:sp>
    </p:spTree>
    <p:extLst>
      <p:ext uri="{BB962C8B-B14F-4D97-AF65-F5344CB8AC3E}">
        <p14:creationId xmlns:p14="http://schemas.microsoft.com/office/powerpoint/2010/main" val="50502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7650" y="1443841"/>
            <a:ext cx="11696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וַיִּקְרָא מֹשֶׁה אֶל-כָּל-יִשְׂרָאֵל וַיֹּאמֶר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שְׁמַע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יִשְׂרָאֵל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אֶת-הַחֻקִּים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וְאֶת-הַמִּשְׁפָּטִים אֲשֶׁר אָנֹכִי דֹּבֵר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בְּאָזְנֵיכֶם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הַיּוֹם וּלְמַדְתֶּם אֹתָם וּשְׁמַרְתֶּם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לַעֲשֹׂתָם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יְהוָה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עִמָּנוּ בְּרִית בְּחֹרֵב.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לֹא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אֶת-אֲבֹתֵינו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יְהוָה אֶת-הַבְּרִית הַזֹּאת  כִּי אִתָּנוּ אֲנַחְנוּ אֵלֶּה פֹה הַיּוֹם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כֻּלָּנו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חַיִּים.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פָּנִים בְּפָנִים דִּבֶּר יְהוָה עִמָּכֶם בָּהָר מִתּוֹךְ הָאֵשׁ.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אָנֹכִי עֹמֵד בֵּין-יְהוָה וּבֵינֵיכֶם בָּעֵת הַהִוא לְהַגִּיד לָכֶם אֶת-דְּבַר יְהוָה</a:t>
            </a:r>
            <a:r>
              <a:rPr lang="he-IL" sz="400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 יְרֵאתֶם מִפְּנֵי הָאֵשׁ וְלֹא-עֲלִיתֶם בָּהָר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0850" y="12130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1</a:t>
            </a:r>
          </a:p>
        </p:txBody>
      </p:sp>
      <p:sp>
        <p:nvSpPr>
          <p:cNvPr id="6" name="מלבן 5"/>
          <p:cNvSpPr/>
          <p:nvPr/>
        </p:nvSpPr>
        <p:spPr>
          <a:xfrm>
            <a:off x="8600051" y="680725"/>
            <a:ext cx="1035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כותרת:</a:t>
            </a:r>
          </a:p>
        </p:txBody>
      </p:sp>
    </p:spTree>
    <p:extLst>
      <p:ext uri="{BB962C8B-B14F-4D97-AF65-F5344CB8AC3E}">
        <p14:creationId xmlns:p14="http://schemas.microsoft.com/office/powerpoint/2010/main" val="1660215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7650" y="1443841"/>
            <a:ext cx="11696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וַיִּקְרָא מֹשֶׁה אֶל-כָּל-יִשְׂרָאֵל וַיֹּאמֶר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שְׁמַע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יִשְׂרָאֵל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אֶת-הַחֻקִּים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וְאֶת-הַמִּשְׁפָּטִים אֲשֶׁר אָנֹכִי דֹּבֵר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בְּאָזְנֵיכֶם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הַיּוֹם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וּלְמַדְתֶּם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אֹתָם וּשְׁמַרְתֶּם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לַעֲשֹׂתָם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יְהוָה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עִמָּנוּ בְּרִית בְּחֹרֵב.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לֹא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אֶת-אֲבֹתֵינו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יְהוָה אֶת-הַבְּרִית הַזֹּאת  כִּי אִתָּנוּ אֲנַחְנוּ אֵלֶּה פֹה הַיּוֹם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כֻּלָּנו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חַיִּים.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פָּנִים בְּפָנִים דִּבֶּר יְהוָה עִמָּכֶם בָּהָר מִתּוֹךְ הָאֵשׁ.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אָנֹכִי עֹמֵד בֵּין-יְהוָה וּבֵינֵיכֶם בָּעֵת הַהִוא לְהַגִּיד לָכֶם אֶת-דְּבַר יְהוָה</a:t>
            </a:r>
            <a:r>
              <a:rPr lang="he-IL" sz="400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 יְרֵאתֶם מִפְּנֵי הָאֵשׁ וְלֹא-עֲלִיתֶם בָּהָר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0850" y="12130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187975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2</a:t>
            </a:r>
          </a:p>
        </p:txBody>
      </p:sp>
      <p:sp>
        <p:nvSpPr>
          <p:cNvPr id="6" name="מלבן 5"/>
          <p:cNvSpPr/>
          <p:nvPr/>
        </p:nvSpPr>
        <p:spPr>
          <a:xfrm>
            <a:off x="8600051" y="680725"/>
            <a:ext cx="1035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כותרת:</a:t>
            </a:r>
          </a:p>
        </p:txBody>
      </p:sp>
    </p:spTree>
    <p:extLst>
      <p:ext uri="{BB962C8B-B14F-4D97-AF65-F5344CB8AC3E}">
        <p14:creationId xmlns:p14="http://schemas.microsoft.com/office/powerpoint/2010/main" val="3464631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7650" y="1443841"/>
            <a:ext cx="11696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וַיִּקְרָא מֹשֶׁה אֶל-כָּל-יִשְׂרָאֵל וַיֹּאמֶר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שְׁמַע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יִשְׂרָאֵל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אֶת-הַחֻקִּים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וְאֶת-הַמִּשְׁפָּטִים אֲשֶׁר אָנֹכִי דֹּבֵר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בְּאָזְנֵיכֶם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הַיּוֹם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וּלְמַדְתֶּם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אֹתָם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וּשְׁמַרְתֶּם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לַעֲשֹׂתָם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יְהוָה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עִמָּנוּ בְּרִית בְּחֹרֵב.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לֹא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אֶת-אֲבֹתֵינו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יְהוָה אֶת-הַבְּרִית הַזֹּאת  כִּי אִתָּנוּ אֲנַחְנוּ אֵלֶּה פֹה הַיּוֹם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כֻּלָּנו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חַיִּים.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פָּנִים בְּפָנִים דִּבֶּר יְהוָה עִמָּכֶם בָּהָר מִתּוֹךְ הָאֵשׁ.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אָנֹכִי עֹמֵד בֵּין-יְהוָה וּבֵינֵיכֶם בָּעֵת הַהִוא לְהַגִּיד לָכֶם אֶת-דְּבַר יְהוָה</a:t>
            </a:r>
            <a:r>
              <a:rPr lang="he-IL" sz="400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 יְרֵאתֶם מִפְּנֵי הָאֵשׁ וְלֹא-עֲלִיתֶם בָּהָר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0850" y="12130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187975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10650" y="25084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3</a:t>
            </a:r>
          </a:p>
        </p:txBody>
      </p:sp>
      <p:sp>
        <p:nvSpPr>
          <p:cNvPr id="7" name="מלבן 6"/>
          <p:cNvSpPr/>
          <p:nvPr/>
        </p:nvSpPr>
        <p:spPr>
          <a:xfrm>
            <a:off x="8600051" y="680725"/>
            <a:ext cx="1035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כותרת:</a:t>
            </a:r>
          </a:p>
        </p:txBody>
      </p:sp>
    </p:spTree>
    <p:extLst>
      <p:ext uri="{BB962C8B-B14F-4D97-AF65-F5344CB8AC3E}">
        <p14:creationId xmlns:p14="http://schemas.microsoft.com/office/powerpoint/2010/main" val="2585407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7650" y="1443841"/>
            <a:ext cx="11696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וַיִּקְרָא מֹשֶׁה אֶל-כָּל-יִשְׂרָאֵל וַיֹּאמֶר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שְׁמַע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יִשְׂרָאֵל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אֶת-הַחֻקִּים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וְאֶת-הַמִּשְׁפָּטִים אֲשֶׁר אָנֹכִי דֹּבֵר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בְּאָזְנֵיכֶם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הַיּוֹם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וּלְמַדְתֶּם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אֹתָם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וּשְׁמַרְתֶּם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לַעֲשֹׂתָם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יְהוָה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עִמָּנוּ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בְּרִית בְּחֹרֵב.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לֹא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אֶת-אֲבֹתֵינו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יְהוָה אֶת-הַבְּרִית הַזֹּאת 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 אִתָּנוּ אֲנַחְנוּ אֵלֶּה פֹה הַיּוֹם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כֻּלָּנו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חַיִּים.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פָּנִים בְּפָנִים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דִּבֶּר יְהוָה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עִמָּכֶם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בָּהָר מִתּוֹךְ הָאֵשׁ.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אָנֹכִי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עֹמֵד בֵּין-יְהוָה וּבֵינֵיכֶם בָּעֵת הַהִוא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לְהַגִּיד לָכֶם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אֶת-דְּבַר יְהוָה</a:t>
            </a:r>
            <a:r>
              <a:rPr lang="he-IL" sz="40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יְרֵאתֶם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מִפְּנֵי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הָאֵשׁ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וְלֹא-עֲלִיתֶם בָּהָר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0850" y="12130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187975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10650" y="25084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3</a:t>
            </a:r>
          </a:p>
        </p:txBody>
      </p:sp>
      <p:sp>
        <p:nvSpPr>
          <p:cNvPr id="7" name="מלבן 6"/>
          <p:cNvSpPr/>
          <p:nvPr/>
        </p:nvSpPr>
        <p:spPr>
          <a:xfrm>
            <a:off x="1530488" y="496058"/>
            <a:ext cx="70695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48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פסוקי הקדמה למעמד הר סיני</a:t>
            </a:r>
          </a:p>
        </p:txBody>
      </p:sp>
      <p:sp>
        <p:nvSpPr>
          <p:cNvPr id="8" name="מלבן 7"/>
          <p:cNvSpPr/>
          <p:nvPr/>
        </p:nvSpPr>
        <p:spPr>
          <a:xfrm>
            <a:off x="8600051" y="680725"/>
            <a:ext cx="1035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כותרת:</a:t>
            </a:r>
          </a:p>
        </p:txBody>
      </p:sp>
    </p:spTree>
    <p:extLst>
      <p:ext uri="{BB962C8B-B14F-4D97-AF65-F5344CB8AC3E}">
        <p14:creationId xmlns:p14="http://schemas.microsoft.com/office/powerpoint/2010/main" val="2356794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47650" y="1443841"/>
            <a:ext cx="116967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וַיִּקְרָא מֹשֶׁה אֶל-כָּל-יִשְׂרָאֵל וַיֹּאמֶר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אֲלֵהֶם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שְׁמַע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יִשְׂרָאֵל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אֶת-הַחֻקִּים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וְאֶת-הַמִּשְׁפָּטִים אֲשֶׁר אָנֹכִי דֹּבֵר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בְּאָזְנֵיכֶם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הַיּוֹם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וּלְמַדְתֶּם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אֹתָם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וּשְׁמַרְתֶּם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לַעֲשֹׂתָם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יְהוָה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עִמָּנוּ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בְּרִית בְּחֹרֵב.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ג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לֹא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אֶת-אֲבֹתֵינו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כָּרַת יְהוָה אֶת-הַבְּרִית הַזֹּאת 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 אִתָּנוּ אֲנַחְנוּ אֵלֶּה פֹה הַיּוֹם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כֻּלָּנו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ּ חַיִּים.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פָּנִים בְּפָנִים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דִּבֶּר יְהוָה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עִמָּכֶם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בָּהָר מִתּוֹךְ הָאֵשׁ. 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 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אָנֹכִי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עֹמֵד בֵּין-יְהוָה וּבֵינֵיכֶם בָּעֵת הַהִוא </a:t>
            </a:r>
            <a:r>
              <a:rPr lang="he-IL" sz="40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לְהַגִּיד לָכֶם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אֶת-דְּבַר יְהוָה</a:t>
            </a:r>
            <a:r>
              <a:rPr lang="he-IL" sz="40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כִּי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יְרֵאתֶם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מִפְּנֵי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900" b="1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הָאֵשׁ</a:t>
            </a:r>
            <a:r>
              <a:rPr lang="he-IL" sz="390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וְלֹא-עֲלִיתֶם בָּהָר </a:t>
            </a:r>
            <a:r>
              <a:rPr lang="he-IL" sz="4000" b="0" i="0" dirty="0" err="1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לֵאמֹר</a:t>
            </a:r>
            <a:r>
              <a:rPr lang="he-IL" sz="4000" b="0" i="0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:</a:t>
            </a:r>
            <a:endParaRPr lang="he-IL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90850" y="12130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187975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10650" y="2508408"/>
            <a:ext cx="43815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b="1" dirty="0"/>
              <a:t>3</a:t>
            </a:r>
          </a:p>
        </p:txBody>
      </p:sp>
      <p:sp>
        <p:nvSpPr>
          <p:cNvPr id="8" name="מלבן 7"/>
          <p:cNvSpPr/>
          <p:nvPr/>
        </p:nvSpPr>
        <p:spPr>
          <a:xfrm>
            <a:off x="8600051" y="680725"/>
            <a:ext cx="10358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כותרת: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B3C03A3-900E-470C-B1D5-B22EDFFD565C}"/>
              </a:ext>
            </a:extLst>
          </p:cNvPr>
          <p:cNvSpPr/>
          <p:nvPr/>
        </p:nvSpPr>
        <p:spPr>
          <a:xfrm>
            <a:off x="1530488" y="496058"/>
            <a:ext cx="70695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4800" b="1" dirty="0">
                <a:solidFill>
                  <a:srgbClr val="314B7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פסוקי הקדמה למעמד הר סיני</a:t>
            </a:r>
          </a:p>
        </p:txBody>
      </p:sp>
    </p:spTree>
    <p:extLst>
      <p:ext uri="{BB962C8B-B14F-4D97-AF65-F5344CB8AC3E}">
        <p14:creationId xmlns:p14="http://schemas.microsoft.com/office/powerpoint/2010/main" val="52458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125" y="612844"/>
            <a:ext cx="11715750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אָנֹכִי יְהוָה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ָ אֲשֶׁר הוֹצֵאתִיךָ מֵאֶרֶץ מִצְרַיִם מִבֵּית עֲבָדִים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לא-יִהְיֶה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לְךָ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אֲחֵרִים עַל-פָּנָי, לֹא-תַעֲשֶׂה לְךָ פֶסֶל...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לֹא </a:t>
            </a:r>
            <a:r>
              <a:rPr lang="he-IL" sz="3600" b="1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תִשָּׂא</a:t>
            </a:r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אֶת-שֵׁם-יְהוָה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ָ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לַשָּׁוְא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...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שָׁמוֹר אֶת-יוֹם הַשַּׁבָּת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לְקַדְּשׁוֹ כַּאֲשֶׁר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צִוְּך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ָ...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כַּבֵּד אֶת-אָבִיךָ וְאֶת-אִמֶּךָ 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כַּאֲשֶׁר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צִוְּך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ָ...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לֹא תִרְצָח 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וְלֹא תִנְאָף 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וְלֹא </a:t>
            </a:r>
            <a:r>
              <a:rPr lang="he-IL" sz="3600" b="1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תִגְנֹב</a:t>
            </a:r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 </a:t>
            </a:r>
          </a:p>
          <a:p>
            <a:pPr algn="ctr"/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ו</a:t>
            </a:r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ְלֹא-תַעֲנֶה 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בְרֵעֲךָ עֵד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שָׁוְא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וְלֹא </a:t>
            </a:r>
            <a:r>
              <a:rPr lang="he-IL" sz="3600" b="1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תַחְמֹד</a:t>
            </a:r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אֵשֶׁת רֵעֶךָ  וְלֹא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תִתְאַוֶּה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בֵּית רֵעֶךָ...</a:t>
            </a:r>
          </a:p>
        </p:txBody>
      </p:sp>
    </p:spTree>
    <p:extLst>
      <p:ext uri="{BB962C8B-B14F-4D97-AF65-F5344CB8AC3E}">
        <p14:creationId xmlns:p14="http://schemas.microsoft.com/office/powerpoint/2010/main" val="419187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7382929" y="946993"/>
            <a:ext cx="4017446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72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מצוות עשה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אנכי ה'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כבד את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שמור את</a:t>
            </a:r>
          </a:p>
        </p:txBody>
      </p:sp>
      <p:sp>
        <p:nvSpPr>
          <p:cNvPr id="5" name="מלבן 4"/>
          <p:cNvSpPr/>
          <p:nvPr/>
        </p:nvSpPr>
        <p:spPr>
          <a:xfrm>
            <a:off x="247650" y="889843"/>
            <a:ext cx="6096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e-IL" sz="72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מצוות לא תעשה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 יהיה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 </a:t>
            </a:r>
            <a:r>
              <a:rPr lang="he-IL" sz="3600" b="1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תשא</a:t>
            </a:r>
            <a:endParaRPr lang="he-IL" sz="3600" b="1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 תרצח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 תנאף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 </a:t>
            </a:r>
            <a:r>
              <a:rPr lang="he-IL" sz="3600" b="1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תגנב</a:t>
            </a:r>
            <a:endParaRPr lang="he-IL" sz="3600" b="1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 תענה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לא </a:t>
            </a:r>
            <a:r>
              <a:rPr lang="he-IL" sz="3600" b="1" dirty="0" err="1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תחמד</a:t>
            </a:r>
            <a:endParaRPr lang="he-IL" sz="3600" b="1" dirty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4952097" y="160421"/>
            <a:ext cx="2287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אפשרות 1 לחלוקה</a:t>
            </a:r>
            <a:endParaRPr lang="he-I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110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 rotWithShape="1">
          <a:blip r:embed="rId2"/>
          <a:srcRect l="34341" t="9432" r="29822" b="56098"/>
          <a:stretch/>
        </p:blipFill>
        <p:spPr>
          <a:xfrm>
            <a:off x="4129548" y="-29497"/>
            <a:ext cx="4424518" cy="3008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תמונה 4"/>
          <p:cNvPicPr>
            <a:picLocks noChangeAspect="1"/>
          </p:cNvPicPr>
          <p:nvPr/>
        </p:nvPicPr>
        <p:blipFill rotWithShape="1">
          <a:blip r:embed="rId2"/>
          <a:srcRect l="34341" t="9432" r="29822" b="56098"/>
          <a:stretch/>
        </p:blipFill>
        <p:spPr>
          <a:xfrm>
            <a:off x="2831689" y="0"/>
            <a:ext cx="7764593" cy="5279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 rot="20368374">
            <a:off x="5931077" y="3075057"/>
            <a:ext cx="4689987" cy="707886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/>
            <a:r>
              <a:rPr lang="he-IL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מצוות</a:t>
            </a:r>
          </a:p>
          <a:p>
            <a:pPr algn="ctr"/>
            <a:r>
              <a:rPr lang="he-IL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שבין אדם למקום</a:t>
            </a:r>
          </a:p>
        </p:txBody>
      </p:sp>
      <p:sp>
        <p:nvSpPr>
          <p:cNvPr id="7" name="TextBox 6"/>
          <p:cNvSpPr txBox="1"/>
          <p:nvPr/>
        </p:nvSpPr>
        <p:spPr>
          <a:xfrm rot="1289515">
            <a:off x="2798312" y="3040331"/>
            <a:ext cx="4689987" cy="707886"/>
          </a:xfrm>
          <a:prstGeom prst="rect">
            <a:avLst/>
          </a:prstGeom>
          <a:noFill/>
        </p:spPr>
        <p:txBody>
          <a:bodyPr wrap="square" rtlCol="1">
            <a:prstTxWarp prst="textArchDown">
              <a:avLst/>
            </a:prstTxWarp>
            <a:spAutoFit/>
          </a:bodyPr>
          <a:lstStyle/>
          <a:p>
            <a:pPr algn="ctr"/>
            <a:r>
              <a:rPr lang="he-IL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מצוות</a:t>
            </a:r>
          </a:p>
          <a:p>
            <a:pPr algn="ctr"/>
            <a:r>
              <a:rPr lang="he-IL" sz="40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שבין אדם לחברו</a:t>
            </a:r>
          </a:p>
        </p:txBody>
      </p:sp>
      <p:sp>
        <p:nvSpPr>
          <p:cNvPr id="9" name="מלבן 8"/>
          <p:cNvSpPr/>
          <p:nvPr/>
        </p:nvSpPr>
        <p:spPr>
          <a:xfrm>
            <a:off x="5104497" y="312821"/>
            <a:ext cx="22878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אפשרות 2 לחלוקה</a:t>
            </a:r>
            <a:endParaRPr lang="he-I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611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125" y="612844"/>
            <a:ext cx="1171575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אָנֹכִי יְהוָה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ָ אֲשֶׁר הוֹצֵאתִיךָ מֵאֶרֶץ מִצְרַיִם מִבֵּית עֲבָדִים</a:t>
            </a:r>
          </a:p>
          <a:p>
            <a:pPr algn="ctr"/>
            <a:r>
              <a:rPr lang="he-IL" sz="3600" b="1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לֹא-יִהְיֶה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לְךָ </a:t>
            </a:r>
            <a:r>
              <a:rPr lang="he-IL" sz="3600" b="1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אֱלֹהִים</a:t>
            </a:r>
            <a:r>
              <a:rPr lang="he-IL" sz="3600" b="1" dirty="0">
                <a:latin typeface="David" panose="020E0502060401010101" pitchFamily="34" charset="-79"/>
                <a:cs typeface="David" panose="020E0502060401010101" pitchFamily="34" charset="-79"/>
              </a:rPr>
              <a:t> אֲחֵרִים עַל-פָּנָי, לֹא-תַעֲשֶׂה לְךָ פֶסֶל...</a:t>
            </a:r>
          </a:p>
          <a:p>
            <a:pPr algn="ctr"/>
            <a:endParaRPr lang="he-IL" sz="36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894" y="3847192"/>
            <a:ext cx="4014411" cy="3010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פרויקט הריסה ובניה חדש במרכז תל אביב יוצא לשיווק | כלכליסט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253" y="1830040"/>
            <a:ext cx="2669692" cy="2303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20754793">
            <a:off x="7368899" y="4925049"/>
            <a:ext cx="32004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8800" b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יסודות</a:t>
            </a:r>
          </a:p>
        </p:txBody>
      </p:sp>
      <p:sp>
        <p:nvSpPr>
          <p:cNvPr id="6" name="מלבן 5"/>
          <p:cNvSpPr/>
          <p:nvPr/>
        </p:nvSpPr>
        <p:spPr>
          <a:xfrm>
            <a:off x="1200150" y="2047339"/>
            <a:ext cx="562220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2400" b="1" dirty="0">
                <a:latin typeface="Guttman Hatzvi" panose="02010401010101010101" pitchFamily="2" charset="-79"/>
                <a:cs typeface="Guttman Hatzvi" panose="02010401010101010101" pitchFamily="2" charset="-79"/>
              </a:rPr>
              <a:t>רמב"ם הלכות </a:t>
            </a:r>
            <a:r>
              <a:rPr lang="he-IL" sz="2400" b="1" u="sng" dirty="0">
                <a:latin typeface="Guttman Hatzvi" panose="02010401010101010101" pitchFamily="2" charset="-79"/>
                <a:cs typeface="Guttman Hatzvi" panose="02010401010101010101" pitchFamily="2" charset="-79"/>
              </a:rPr>
              <a:t>יסודי</a:t>
            </a:r>
            <a:r>
              <a:rPr lang="he-IL" sz="2400" b="1" dirty="0">
                <a:latin typeface="Guttman Hatzvi" panose="02010401010101010101" pitchFamily="2" charset="-79"/>
                <a:cs typeface="Guttman Hatzvi" panose="02010401010101010101" pitchFamily="2" charset="-79"/>
              </a:rPr>
              <a:t> התורה, פרק א'</a:t>
            </a:r>
          </a:p>
          <a:p>
            <a:endParaRPr lang="he-IL" sz="2400" b="1" dirty="0">
              <a:latin typeface="Guttman Hatzvi" panose="02010401010101010101" pitchFamily="2" charset="-79"/>
              <a:cs typeface="Guttman Hatzvi" panose="02010401010101010101" pitchFamily="2" charset="-79"/>
            </a:endParaRPr>
          </a:p>
          <a:p>
            <a:r>
              <a:rPr lang="he-IL" sz="2000" b="1" dirty="0">
                <a:latin typeface="Guttman Hatzvi" panose="02010401010101010101" pitchFamily="2" charset="-79"/>
                <a:cs typeface="Guttman Hatzvi" panose="02010401010101010101" pitchFamily="2" charset="-79"/>
              </a:rPr>
              <a:t>א</a:t>
            </a:r>
            <a:r>
              <a:rPr lang="he-IL" sz="2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  </a:t>
            </a:r>
            <a:r>
              <a:rPr lang="he-IL" sz="2000" u="sng" dirty="0">
                <a:latin typeface="Guttman Hatzvi" panose="02010401010101010101" pitchFamily="2" charset="-79"/>
                <a:cs typeface="Guttman Hatzvi" panose="02010401010101010101" pitchFamily="2" charset="-79"/>
              </a:rPr>
              <a:t>יסוד היסודות </a:t>
            </a:r>
            <a:r>
              <a:rPr lang="he-IL" sz="2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ועמוד החכמות, לידע שיש שם מצוי ראשון...</a:t>
            </a:r>
          </a:p>
          <a:p>
            <a:r>
              <a:rPr lang="he-IL" sz="2000" b="1" dirty="0">
                <a:latin typeface="Guttman Hatzvi" panose="02010401010101010101" pitchFamily="2" charset="-79"/>
                <a:cs typeface="Guttman Hatzvi" panose="02010401010101010101" pitchFamily="2" charset="-79"/>
              </a:rPr>
              <a:t>ג </a:t>
            </a:r>
            <a:r>
              <a:rPr lang="he-IL" sz="2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המצוי הזה - הוא אלוה העולם, אדון כל הארץ...</a:t>
            </a:r>
          </a:p>
          <a:p>
            <a:r>
              <a:rPr lang="he-IL" sz="2000" b="1" dirty="0">
                <a:latin typeface="Guttman Hatzvi" panose="02010401010101010101" pitchFamily="2" charset="-79"/>
                <a:cs typeface="Guttman Hatzvi" panose="02010401010101010101" pitchFamily="2" charset="-79"/>
              </a:rPr>
              <a:t>ד</a:t>
            </a:r>
            <a:r>
              <a:rPr lang="he-IL" sz="2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 וידיעת דבר זה מצות עשה, שנאמר</a:t>
            </a:r>
          </a:p>
          <a:p>
            <a:r>
              <a:rPr lang="he-IL" sz="2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"</a:t>
            </a:r>
            <a:r>
              <a:rPr lang="he-IL" sz="2000" u="sng" dirty="0">
                <a:latin typeface="Guttman Hatzvi" panose="02010401010101010101" pitchFamily="2" charset="-79"/>
                <a:cs typeface="Guttman Hatzvi" panose="02010401010101010101" pitchFamily="2" charset="-79"/>
              </a:rPr>
              <a:t>אנוכי ה' אלוהיך".</a:t>
            </a:r>
          </a:p>
          <a:p>
            <a:r>
              <a:rPr lang="he-IL" sz="2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וכל המעלה על דעתו שיש שם אלוה אחר,</a:t>
            </a:r>
          </a:p>
          <a:p>
            <a:r>
              <a:rPr lang="he-IL" sz="2000" dirty="0">
                <a:latin typeface="Guttman Hatzvi" panose="02010401010101010101" pitchFamily="2" charset="-79"/>
                <a:cs typeface="Guttman Hatzvi" panose="02010401010101010101" pitchFamily="2" charset="-79"/>
              </a:rPr>
              <a:t>חוץ מזה - עובר בלא תעשה, שנאמר</a:t>
            </a:r>
          </a:p>
          <a:p>
            <a:r>
              <a:rPr lang="he-IL" sz="2000" u="sng" dirty="0">
                <a:latin typeface="Guttman Hatzvi" panose="02010401010101010101" pitchFamily="2" charset="-79"/>
                <a:cs typeface="Guttman Hatzvi" panose="02010401010101010101" pitchFamily="2" charset="-79"/>
              </a:rPr>
              <a:t>"לא יהיה לך אלוהים אחרים </a:t>
            </a:r>
            <a:r>
              <a:rPr lang="he-IL" sz="2000" u="sng">
                <a:latin typeface="Guttman Hatzvi" panose="02010401010101010101" pitchFamily="2" charset="-79"/>
                <a:cs typeface="Guttman Hatzvi" panose="02010401010101010101" pitchFamily="2" charset="-79"/>
              </a:rPr>
              <a:t>על פני</a:t>
            </a:r>
            <a:r>
              <a:rPr lang="he-IL" sz="2000" u="sng" dirty="0">
                <a:latin typeface="Guttman Hatzvi" panose="02010401010101010101" pitchFamily="2" charset="-79"/>
                <a:cs typeface="Guttman Hatzvi" panose="02010401010101010101" pitchFamily="2" charset="-79"/>
              </a:rPr>
              <a:t>"</a:t>
            </a: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69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4438650"/>
            <a:ext cx="189547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74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לבן 1"/>
          <p:cNvSpPr/>
          <p:nvPr/>
        </p:nvSpPr>
        <p:spPr>
          <a:xfrm>
            <a:off x="1267326" y="1169875"/>
            <a:ext cx="482867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2600" b="1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שָׁמוֹר אֶת-יוֹם הַשַּׁבָּת לְקַדְּשׁו</a:t>
            </a:r>
          </a:p>
          <a:p>
            <a:pPr algn="just"/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כַּאֲשֶׁר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צִוְּך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ָ.</a:t>
            </a:r>
          </a:p>
          <a:p>
            <a:pPr algn="just"/>
            <a:r>
              <a:rPr lang="he-IL" sz="2600" b="1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שֵׁשֶׁת יָמִים תַּעֲבֹד וְעָשִׂיתָ כָּל-מְלַאכְתֶּךָ.</a:t>
            </a:r>
          </a:p>
          <a:p>
            <a:pPr algn="just"/>
            <a:r>
              <a:rPr lang="he-IL" sz="2600" b="1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וְיוֹם הַשְּׁבִיעִי שַׁבָּת לַיהוָה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  לֹא תַעֲשֶׂה כָל-מְלָאכָה אַתָּה וּבִנְךָ-וּבִתֶּךָ וְעַבְדְּךָ-וַאֲמָתֶךָ וְשׁוֹרְךָ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וַחֲמֹרְך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וְכָל-בְּהֶמְתֶּךָ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וְגֵרְך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אֲשֶׁר בִּשְׁעָרֶיךָ לְמַעַן יָנוּחַ עַבְדְּךָ וַאֲמָתְךָ כָּמוֹךָ.</a:t>
            </a:r>
            <a:endParaRPr lang="he-IL" sz="26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/>
            <a:r>
              <a:rPr lang="he-IL" sz="2600" b="1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וְזָכַרְתָּ כִּי עֶבֶד הָיִיתָ בְּאֶרֶץ מִצְרַיִם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וַיֹּצִאֲך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מִשָּׁם בְּיָד חֲזָקָה וּבִזְרֹעַ נְטוּיָה עַל-כֵּן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צִוְּך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לַעֲשׂוֹת אֶת-יוֹם הַשַּׁבָּת.</a:t>
            </a:r>
            <a:endParaRPr lang="he-IL" sz="2600" dirty="0"/>
          </a:p>
        </p:txBody>
      </p:sp>
      <p:sp>
        <p:nvSpPr>
          <p:cNvPr id="5" name="מלבן 4"/>
          <p:cNvSpPr/>
          <p:nvPr/>
        </p:nvSpPr>
        <p:spPr>
          <a:xfrm>
            <a:off x="5037056" y="428179"/>
            <a:ext cx="2117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מצוות השבת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סוגר מסולסל שמאלי 5"/>
          <p:cNvSpPr/>
          <p:nvPr/>
        </p:nvSpPr>
        <p:spPr>
          <a:xfrm>
            <a:off x="994610" y="1165272"/>
            <a:ext cx="336886" cy="36165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סוגר מסולסל שמאלי 6"/>
          <p:cNvSpPr/>
          <p:nvPr/>
        </p:nvSpPr>
        <p:spPr>
          <a:xfrm>
            <a:off x="978567" y="4872287"/>
            <a:ext cx="352928" cy="152522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 rot="20383268">
            <a:off x="-58848" y="2435920"/>
            <a:ext cx="1116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הציווי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מלבן 8"/>
          <p:cNvSpPr/>
          <p:nvPr/>
        </p:nvSpPr>
        <p:spPr>
          <a:xfrm rot="20383268">
            <a:off x="85532" y="5102494"/>
            <a:ext cx="111601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הטעם</a:t>
            </a:r>
          </a:p>
          <a:p>
            <a:pPr algn="ctr"/>
            <a:r>
              <a:rPr lang="he-I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(הסיבה)</a:t>
            </a:r>
            <a:endParaRPr lang="he-I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6384759" y="1243786"/>
            <a:ext cx="473242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זָכוֹר אֶת-יוֹם הַשַּׁבָּת לְקַדְּשׁוֹ.</a:t>
            </a:r>
          </a:p>
          <a:p>
            <a:pPr algn="just" rtl="0"/>
            <a:endParaRPr lang="he-IL" sz="2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שֵׁשֶׁת יָמִים תַּעֲבֹד וְעָשִׂיתָ כָּל-מְלַאכְתֶּךָ.</a:t>
            </a:r>
          </a:p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וְיוֹם הַשְּׁבִיעִי שַׁבָּת לַיהוָה </a:t>
            </a:r>
            <a:r>
              <a:rPr lang="he-IL" sz="2600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ָ  לֹא-תַעֲשֶׂה כָל-מְלָאכָה אַתָּה וּבִנְךָ וּבִתֶּךָ עַבְדְּךָ וַאֲמָתְךָ וּבְהֶמְתֶּךָ </a:t>
            </a:r>
            <a:r>
              <a:rPr lang="he-IL" sz="2600" dirty="0" err="1">
                <a:latin typeface="David" panose="020E0502060401010101" pitchFamily="34" charset="-79"/>
                <a:cs typeface="David" panose="020E0502060401010101" pitchFamily="34" charset="-79"/>
              </a:rPr>
              <a:t>וְגֵרְך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ָ אֲשֶׁר בִּשְׁעָרֶיךָ.</a:t>
            </a:r>
          </a:p>
          <a:p>
            <a:pPr algn="just" rtl="0"/>
            <a:endParaRPr lang="he-IL" sz="2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י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כִּי שֵׁשֶׁת-יָמִים עָשָׂה יְהוָה אֶת-הַשָּׁמַיִם וְאֶת-הָאָרֶץ אֶת-הַיָּם וְאֶת-כָּל-אֲשֶׁר-בָּם </a:t>
            </a:r>
            <a:r>
              <a:rPr lang="he-IL" sz="26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וַיָּנַח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בַּיּוֹם הַשְּׁבִיעִי עַל-כֵּן בֵּרַךְ יְהוָה אֶת-יוֹם הַשַּׁבָּת וַיְקַדְּשֵׁהוּ.</a:t>
            </a:r>
          </a:p>
        </p:txBody>
      </p:sp>
      <p:sp>
        <p:nvSpPr>
          <p:cNvPr id="11" name="מלבן 10"/>
          <p:cNvSpPr/>
          <p:nvPr/>
        </p:nvSpPr>
        <p:spPr>
          <a:xfrm>
            <a:off x="9616771" y="720566"/>
            <a:ext cx="1933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שמות פרק כ'</a:t>
            </a:r>
            <a:endParaRPr lang="he-I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1267325" y="642052"/>
            <a:ext cx="2050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דברים פרק ה'</a:t>
            </a:r>
            <a:endParaRPr lang="he-I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סוגר מסולסל שמאלי 12"/>
          <p:cNvSpPr/>
          <p:nvPr/>
        </p:nvSpPr>
        <p:spPr>
          <a:xfrm flipH="1">
            <a:off x="11176243" y="1165272"/>
            <a:ext cx="229695" cy="36165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סוגר מסולסל שמאלי 13"/>
          <p:cNvSpPr/>
          <p:nvPr/>
        </p:nvSpPr>
        <p:spPr>
          <a:xfrm flipH="1">
            <a:off x="11176242" y="4872287"/>
            <a:ext cx="240633" cy="152522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 rot="965108">
            <a:off x="11261764" y="2438452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הציווי</a:t>
            </a:r>
            <a:endParaRPr lang="he-I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מלבן 15"/>
          <p:cNvSpPr/>
          <p:nvPr/>
        </p:nvSpPr>
        <p:spPr>
          <a:xfrm rot="965108">
            <a:off x="11406143" y="5135804"/>
            <a:ext cx="8835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הטעם</a:t>
            </a:r>
          </a:p>
          <a:p>
            <a:pPr algn="ctr"/>
            <a:r>
              <a:rPr lang="he-I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(הסיבה)</a:t>
            </a:r>
            <a:endParaRPr lang="he-IL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מחבר ישר 17"/>
          <p:cNvCxnSpPr/>
          <p:nvPr/>
        </p:nvCxnSpPr>
        <p:spPr>
          <a:xfrm>
            <a:off x="6224337" y="1243786"/>
            <a:ext cx="32084" cy="51537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99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מלבן 20"/>
          <p:cNvSpPr/>
          <p:nvPr/>
        </p:nvSpPr>
        <p:spPr>
          <a:xfrm>
            <a:off x="1352289" y="4781832"/>
            <a:ext cx="4294264" cy="488761"/>
          </a:xfrm>
          <a:prstGeom prst="rect">
            <a:avLst/>
          </a:prstGeom>
          <a:solidFill>
            <a:schemeClr val="accent1">
              <a:lumMod val="50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2" name="מלבן 21"/>
          <p:cNvSpPr/>
          <p:nvPr/>
        </p:nvSpPr>
        <p:spPr>
          <a:xfrm>
            <a:off x="6405552" y="4814496"/>
            <a:ext cx="4492549" cy="488761"/>
          </a:xfrm>
          <a:prstGeom prst="rect">
            <a:avLst/>
          </a:prstGeom>
          <a:solidFill>
            <a:schemeClr val="accent1">
              <a:lumMod val="50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3" name="מלבן 22"/>
          <p:cNvSpPr/>
          <p:nvPr/>
        </p:nvSpPr>
        <p:spPr>
          <a:xfrm>
            <a:off x="9753600" y="5245366"/>
            <a:ext cx="1348076" cy="488761"/>
          </a:xfrm>
          <a:prstGeom prst="rect">
            <a:avLst/>
          </a:prstGeom>
          <a:solidFill>
            <a:schemeClr val="accent1">
              <a:lumMod val="50000"/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7" name="מלבן 16"/>
          <p:cNvSpPr/>
          <p:nvPr/>
        </p:nvSpPr>
        <p:spPr>
          <a:xfrm>
            <a:off x="4957569" y="1165272"/>
            <a:ext cx="721338" cy="488761"/>
          </a:xfrm>
          <a:prstGeom prst="rect">
            <a:avLst/>
          </a:prstGeom>
          <a:solidFill>
            <a:srgbClr val="FF0000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מלבן 2"/>
          <p:cNvSpPr/>
          <p:nvPr/>
        </p:nvSpPr>
        <p:spPr>
          <a:xfrm>
            <a:off x="9192126" y="1243786"/>
            <a:ext cx="561474" cy="488761"/>
          </a:xfrm>
          <a:prstGeom prst="rect">
            <a:avLst/>
          </a:prstGeom>
          <a:solidFill>
            <a:srgbClr val="FF0000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מלבן 1"/>
          <p:cNvSpPr/>
          <p:nvPr/>
        </p:nvSpPr>
        <p:spPr>
          <a:xfrm>
            <a:off x="1267326" y="1169875"/>
            <a:ext cx="482867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2600" b="1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יא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שָׁמוֹר אֶת-יוֹם הַשַּׁבָּת לְקַדְּשׁוֹ</a:t>
            </a:r>
          </a:p>
          <a:p>
            <a:pPr algn="just"/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כַּאֲשֶׁר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צִוְּך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ָ.</a:t>
            </a:r>
          </a:p>
          <a:p>
            <a:pPr algn="just"/>
            <a:r>
              <a:rPr lang="he-IL" sz="2600" b="1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יב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שֵׁשֶׁת יָמִים תַּעֲבֹד וְעָשִׂיתָ כָּל-מְלַאכְתֶּךָ.</a:t>
            </a:r>
          </a:p>
          <a:p>
            <a:pPr algn="just"/>
            <a:r>
              <a:rPr lang="he-IL" sz="2600" b="1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יג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וְיוֹם הַשְּׁבִיעִי שַׁבָּת לַיהוָה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  לֹא תַעֲשֶׂה כָל-מְלָאכָה אַתָּה וּבִנְךָ-וּבִתֶּךָ וְעַבְדְּךָ-וַאֲמָתֶךָ וְשׁוֹרְךָ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וַחֲמֹרְך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וְכָל-בְּהֶמְתֶּךָ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וְגֵרְך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אֲשֶׁר בִּשְׁעָרֶיךָ לְמַעַן יָנוּחַ עַבְדְּךָ וַאֲמָתְךָ כָּמוֹךָ.</a:t>
            </a:r>
            <a:endParaRPr lang="he-IL" sz="26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/>
            <a:r>
              <a:rPr lang="he-IL" sz="2600" b="1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יד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 וְזָכַרְתָּ כִּי עֶבֶד הָיִיתָ בְּאֶרֶץ מִצְרַיִם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וַיֹּצִאֲך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מִשָּׁם בְּיָד חֲזָקָה וּבִזְרֹעַ נְטוּיָה עַל-כֵּן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צִוְּך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2600" b="0" i="0" dirty="0" err="1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b="0" i="0" dirty="0">
                <a:effectLst/>
                <a:latin typeface="David" panose="020E0502060401010101" pitchFamily="34" charset="-79"/>
                <a:cs typeface="David" panose="020E0502060401010101" pitchFamily="34" charset="-79"/>
              </a:rPr>
              <a:t>ָ לַעֲשׂוֹת אֶת-יוֹם הַשַּׁבָּת.</a:t>
            </a:r>
            <a:endParaRPr lang="he-IL" sz="2600" dirty="0"/>
          </a:p>
        </p:txBody>
      </p:sp>
      <p:sp>
        <p:nvSpPr>
          <p:cNvPr id="5" name="מלבן 4"/>
          <p:cNvSpPr/>
          <p:nvPr/>
        </p:nvSpPr>
        <p:spPr>
          <a:xfrm>
            <a:off x="5037056" y="428179"/>
            <a:ext cx="21178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מצוות השבת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סוגר מסולסל שמאלי 5"/>
          <p:cNvSpPr/>
          <p:nvPr/>
        </p:nvSpPr>
        <p:spPr>
          <a:xfrm>
            <a:off x="994610" y="1165272"/>
            <a:ext cx="336886" cy="36165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סוגר מסולסל שמאלי 6"/>
          <p:cNvSpPr/>
          <p:nvPr/>
        </p:nvSpPr>
        <p:spPr>
          <a:xfrm>
            <a:off x="978567" y="4872287"/>
            <a:ext cx="352928" cy="152522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מלבן 7"/>
          <p:cNvSpPr/>
          <p:nvPr/>
        </p:nvSpPr>
        <p:spPr>
          <a:xfrm rot="20383268">
            <a:off x="-58848" y="2435920"/>
            <a:ext cx="11160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הציווי</a:t>
            </a:r>
            <a:endParaRPr lang="he-IL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מלבן 8"/>
          <p:cNvSpPr/>
          <p:nvPr/>
        </p:nvSpPr>
        <p:spPr>
          <a:xfrm rot="20383268">
            <a:off x="85532" y="5102494"/>
            <a:ext cx="111601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הטעם</a:t>
            </a:r>
          </a:p>
          <a:p>
            <a:pPr algn="ctr"/>
            <a:r>
              <a:rPr lang="he-IL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(הסיבה)</a:t>
            </a:r>
            <a:endParaRPr lang="he-I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6384759" y="1243786"/>
            <a:ext cx="4732420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ז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זָכוֹר אֶת-יוֹם הַשַּׁבָּת לְקַדְּשׁוֹ.</a:t>
            </a:r>
          </a:p>
          <a:p>
            <a:pPr algn="just" rtl="0"/>
            <a:endParaRPr lang="he-IL" sz="2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שֵׁשֶׁת יָמִים תַּעֲבֹד וְעָשִׂיתָ כָּל-מְלַאכְתֶּךָ.</a:t>
            </a:r>
          </a:p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ט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וְיוֹם הַשְּׁבִיעִי שַׁבָּת לַיהוָה </a:t>
            </a:r>
            <a:r>
              <a:rPr lang="he-IL" sz="2600" dirty="0" err="1"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ָ  לֹא-תַעֲשֶׂה כָל-מְלָאכָה אַתָּה וּבִנְךָ וּבִתֶּךָ עַבְדְּךָ וַאֲמָתְךָ וּבְהֶמְתֶּךָ </a:t>
            </a:r>
            <a:r>
              <a:rPr lang="he-IL" sz="2600" dirty="0" err="1">
                <a:latin typeface="David" panose="020E0502060401010101" pitchFamily="34" charset="-79"/>
                <a:cs typeface="David" panose="020E0502060401010101" pitchFamily="34" charset="-79"/>
              </a:rPr>
              <a:t>וְגֵרְך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ָ אֲשֶׁר בִּשְׁעָרֶיךָ.</a:t>
            </a:r>
          </a:p>
          <a:p>
            <a:pPr algn="just" rtl="0"/>
            <a:endParaRPr lang="he-IL" sz="26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algn="just" rtl="0"/>
            <a:r>
              <a:rPr lang="he-IL" sz="2600" b="1" dirty="0">
                <a:latin typeface="David" panose="020E0502060401010101" pitchFamily="34" charset="-79"/>
                <a:cs typeface="David" panose="020E0502060401010101" pitchFamily="34" charset="-79"/>
              </a:rPr>
              <a:t>י 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כִּי שֵׁשֶׁת-יָמִים עָשָׂה יְהוָה אֶת-הַשָּׁמַיִם וְאֶת-הָאָרֶץ אֶת-הַיָּם וְאֶת-כָּל-אֲשֶׁר-בָּם </a:t>
            </a:r>
            <a:r>
              <a:rPr lang="he-IL" sz="2600" dirty="0" err="1">
                <a:latin typeface="David" panose="020E0502060401010101" pitchFamily="34" charset="-79"/>
                <a:cs typeface="David" panose="020E0502060401010101" pitchFamily="34" charset="-79"/>
              </a:rPr>
              <a:t>וַיָּנַח</a:t>
            </a:r>
            <a:r>
              <a:rPr lang="he-IL" sz="2600" dirty="0">
                <a:latin typeface="David" panose="020E0502060401010101" pitchFamily="34" charset="-79"/>
                <a:cs typeface="David" panose="020E0502060401010101" pitchFamily="34" charset="-79"/>
              </a:rPr>
              <a:t> בַּיּוֹם הַשְּׁבִיעִי עַל-כֵּן בֵּרַךְ יְהוָה אֶת-יוֹם הַשַּׁבָּת וַיְקַדְּשֵׁהוּ.</a:t>
            </a:r>
          </a:p>
        </p:txBody>
      </p:sp>
      <p:sp>
        <p:nvSpPr>
          <p:cNvPr id="11" name="מלבן 10"/>
          <p:cNvSpPr/>
          <p:nvPr/>
        </p:nvSpPr>
        <p:spPr>
          <a:xfrm>
            <a:off x="9616771" y="720566"/>
            <a:ext cx="19335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שמות פרק כ'</a:t>
            </a:r>
            <a:endParaRPr lang="he-I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מלבן 11"/>
          <p:cNvSpPr/>
          <p:nvPr/>
        </p:nvSpPr>
        <p:spPr>
          <a:xfrm>
            <a:off x="1267325" y="642052"/>
            <a:ext cx="2050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דברים פרק ה'</a:t>
            </a:r>
            <a:endParaRPr lang="he-I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סוגר מסולסל שמאלי 12"/>
          <p:cNvSpPr/>
          <p:nvPr/>
        </p:nvSpPr>
        <p:spPr>
          <a:xfrm flipH="1">
            <a:off x="11176243" y="1165272"/>
            <a:ext cx="229695" cy="361656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4" name="סוגר מסולסל שמאלי 13"/>
          <p:cNvSpPr/>
          <p:nvPr/>
        </p:nvSpPr>
        <p:spPr>
          <a:xfrm flipH="1">
            <a:off x="11176242" y="4872287"/>
            <a:ext cx="240633" cy="152522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מלבן 14"/>
          <p:cNvSpPr/>
          <p:nvPr/>
        </p:nvSpPr>
        <p:spPr>
          <a:xfrm rot="965108">
            <a:off x="11261764" y="2438452"/>
            <a:ext cx="8835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הציווי</a:t>
            </a:r>
            <a:endParaRPr lang="he-IL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מלבן 15"/>
          <p:cNvSpPr/>
          <p:nvPr/>
        </p:nvSpPr>
        <p:spPr>
          <a:xfrm rot="965108">
            <a:off x="11406143" y="5135804"/>
            <a:ext cx="8835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e-IL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הטעם</a:t>
            </a:r>
          </a:p>
          <a:p>
            <a:pPr algn="ctr"/>
            <a:r>
              <a:rPr lang="he-I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(הסיבה)</a:t>
            </a:r>
            <a:endParaRPr lang="he-IL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מחבר ישר 17"/>
          <p:cNvCxnSpPr/>
          <p:nvPr/>
        </p:nvCxnSpPr>
        <p:spPr>
          <a:xfrm>
            <a:off x="6224337" y="1243786"/>
            <a:ext cx="32084" cy="515372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8079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17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515977" y="555141"/>
            <a:ext cx="91600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כַּבֵּד אֶת-אָבִיךָ וְאֶת-אִמֶּךָ כַּאֲשֶׁר </a:t>
            </a:r>
            <a:r>
              <a:rPr lang="he-IL" sz="40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צִוְּך</a:t>
            </a:r>
            <a:r>
              <a:rPr lang="he-IL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ָ יְהוָה </a:t>
            </a:r>
            <a:r>
              <a:rPr lang="he-IL" sz="40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ָ לְמַעַן </a:t>
            </a:r>
            <a:r>
              <a:rPr lang="he-IL" sz="40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יַאֲרִיכֻן</a:t>
            </a:r>
            <a:r>
              <a:rPr lang="he-IL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 יָמֶיךָ וּלְמַעַן יִיטַב לָךְ עַל הָאֲדָמָה אֲשֶׁר-יְהוָה </a:t>
            </a:r>
            <a:r>
              <a:rPr lang="he-IL" sz="4000" b="1" i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אֱלֹהֶיך</a:t>
            </a:r>
            <a:r>
              <a:rPr lang="he-IL" sz="40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avid" panose="020E0502060401010101" pitchFamily="34" charset="-79"/>
                <a:cs typeface="David" panose="020E0502060401010101" pitchFamily="34" charset="-79"/>
              </a:rPr>
              <a:t>ָ נֹתֵן לָךְ</a:t>
            </a:r>
            <a:endParaRPr lang="he-IL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הרבנית ורד סיאני - כיבוד הורים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0" r="12890"/>
          <a:stretch/>
        </p:blipFill>
        <p:spPr bwMode="auto">
          <a:xfrm>
            <a:off x="4009779" y="2883568"/>
            <a:ext cx="4172441" cy="31622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077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45636263-6B76-428A-9870-D17CE500A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-305150"/>
            <a:ext cx="11094719" cy="7294779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78072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966</Words>
  <Application>Microsoft Office PowerPoint</Application>
  <PresentationFormat>מסך רחב</PresentationFormat>
  <Paragraphs>110</Paragraphs>
  <Slides>15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6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HP</dc:creator>
  <cp:lastModifiedBy>יניב שלום</cp:lastModifiedBy>
  <cp:revision>20</cp:revision>
  <dcterms:created xsi:type="dcterms:W3CDTF">2021-11-02T18:11:44Z</dcterms:created>
  <dcterms:modified xsi:type="dcterms:W3CDTF">2022-05-30T20:50:20Z</dcterms:modified>
</cp:coreProperties>
</file>