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78" r:id="rId4"/>
    <p:sldId id="269" r:id="rId5"/>
    <p:sldId id="270" r:id="rId6"/>
    <p:sldId id="271" r:id="rId7"/>
    <p:sldId id="272" r:id="rId8"/>
    <p:sldId id="274" r:id="rId9"/>
    <p:sldId id="275" r:id="rId10"/>
    <p:sldId id="276" r:id="rId11"/>
    <p:sldId id="277" r:id="rId12"/>
    <p:sldId id="284" r:id="rId13"/>
    <p:sldId id="258" r:id="rId14"/>
    <p:sldId id="259" r:id="rId15"/>
    <p:sldId id="279" r:id="rId16"/>
    <p:sldId id="264" r:id="rId17"/>
    <p:sldId id="283" r:id="rId18"/>
    <p:sldId id="260" r:id="rId19"/>
    <p:sldId id="261" r:id="rId20"/>
    <p:sldId id="280" r:id="rId21"/>
    <p:sldId id="285" r:id="rId22"/>
    <p:sldId id="262" r:id="rId23"/>
    <p:sldId id="263" r:id="rId24"/>
    <p:sldId id="281" r:id="rId25"/>
    <p:sldId id="282" r:id="rId26"/>
  </p:sldIdLst>
  <p:sldSz cx="12192000" cy="6858000"/>
  <p:notesSz cx="7077075" cy="9363075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5618"/>
    <a:srgbClr val="FFCC00"/>
    <a:srgbClr val="990000"/>
    <a:srgbClr val="FF9966"/>
    <a:srgbClr val="8E2644"/>
    <a:srgbClr val="A938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סגנון ביניים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5000" autoAdjust="0"/>
    <p:restoredTop sz="90074" autoAdjust="0"/>
  </p:normalViewPr>
  <p:slideViewPr>
    <p:cSldViewPr snapToGrid="0">
      <p:cViewPr varScale="1">
        <p:scale>
          <a:sx n="65" d="100"/>
          <a:sy n="65" d="100"/>
        </p:scale>
        <p:origin x="9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viewProps" Target="view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presProps" Target="presProp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tableStyles" Target="tableStyle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notesMaster" Target="notesMasters/notesMaster1.xml" /><Relationship Id="rId30" Type="http://schemas.openxmlformats.org/officeDocument/2006/relationships/theme" Target="theme/theme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4010025" y="0"/>
            <a:ext cx="3067050" cy="4699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3067050" cy="4699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0B728B2C-274B-4615-85B9-E84B617D9D52}" type="datetimeFigureOut">
              <a:rPr lang="he-IL" smtClean="0"/>
              <a:t>י"ב/כסלו/תשפ"ב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728663" y="1169988"/>
            <a:ext cx="5619750" cy="31607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708025" y="4505325"/>
            <a:ext cx="5661025" cy="3687763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4010025" y="8893175"/>
            <a:ext cx="3067050" cy="4699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893175"/>
            <a:ext cx="3067050" cy="4699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6A0C7522-1112-4F3B-933A-88848A37B39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010183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 /><Relationship Id="rId1" Type="http://schemas.openxmlformats.org/officeDocument/2006/relationships/notesMaster" Target="../notesMasters/notesMaster1.xml" 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1"/>
            <a:r>
              <a:rPr lang="he-I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המשפטים בסדר הנכון: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 rtl="1"/>
            <a:r>
              <a:rPr lang="he-I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צבא </a:t>
            </a:r>
            <a:r>
              <a:rPr lang="he-IL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אנטיוכוס</a:t>
            </a:r>
            <a:r>
              <a:rPr lang="he-I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כבש את ירושלים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 rtl="1"/>
            <a:r>
              <a:rPr lang="he-I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היוונים השתלטו גם על בית המקדש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 rtl="1"/>
            <a:r>
              <a:rPr lang="he-I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היוונים גורמים להתייוונות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 rtl="1"/>
            <a:r>
              <a:rPr lang="he-I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היוונים מכניסים לבית המקדש אלילים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 rtl="1"/>
            <a:r>
              <a:rPr lang="he-I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המכבים מגרשים את היוונים וכובשים את בית המקדש 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 rtl="1"/>
            <a:r>
              <a:rPr lang="he-I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המכבים מטהרים את בית המקדש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 rtl="1"/>
            <a:r>
              <a:rPr lang="he-I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היהודים מצאו רק כד שמן זית אחד שניצל מהטומאה של היוונים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 rtl="1"/>
            <a:r>
              <a:rPr lang="he-I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היהודים מכינים שמן טהור שישמש להדלקת החנוכייה למשך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</a:t>
            </a:r>
            <a:r>
              <a:rPr lang="he-I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ימים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0C7522-1112-4F3B-933A-88848A37B397}" type="slidenum">
              <a:rPr lang="he-IL" smtClean="0"/>
              <a:t>11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391056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/>
              <a:t>הנרות הוכנו ע"י בריסטולים, עליהם הדבקתי סקוץ' (זכר ונקבה) את המשפטים על מנת שיהיה ניתן להוציאם</a:t>
            </a: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0C7522-1112-4F3B-933A-88848A37B397}" type="slidenum">
              <a:rPr lang="he-IL" smtClean="0"/>
              <a:t>12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701062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0C7522-1112-4F3B-933A-88848A37B397}" type="slidenum">
              <a:rPr lang="he-IL" smtClean="0"/>
              <a:t>15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987729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/>
              <a:t>להדפיס על בריסטול ולהדביק את הכד על הכלי שרוצים להשתמש בו</a:t>
            </a: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0C7522-1112-4F3B-933A-88848A37B397}" type="slidenum">
              <a:rPr lang="he-IL" smtClean="0"/>
              <a:t>16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176608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/>
              <a:t>ניתן לזרוק מטבעות של משחק קופסא, נרות וכ"ו </a:t>
            </a: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0C7522-1112-4F3B-933A-88848A37B397}" type="slidenum">
              <a:rPr lang="he-IL" smtClean="0"/>
              <a:t>17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940341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/>
              <a:t>הלוח הוא פוליגל ועליו </a:t>
            </a:r>
            <a:r>
              <a:rPr lang="he-IL" dirty="0" err="1"/>
              <a:t>סרטטתי</a:t>
            </a:r>
            <a:r>
              <a:rPr lang="he-IL" dirty="0"/>
              <a:t> עם טוש בצבע זהב </a:t>
            </a:r>
          </a:p>
          <a:p>
            <a:r>
              <a:rPr lang="he-IL" dirty="0"/>
              <a:t>השחקנים- סופגנייה ולביבה יצרתי מבריסטולים צבעוניים בגודל </a:t>
            </a:r>
            <a:r>
              <a:rPr lang="en-US" dirty="0"/>
              <a:t>A4</a:t>
            </a: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0C7522-1112-4F3B-933A-88848A37B397}" type="slidenum">
              <a:rPr lang="he-IL" smtClean="0"/>
              <a:t>21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812003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1"/>
            <a:r>
              <a:rPr lang="he-IL" dirty="0"/>
              <a:t>פתרון: </a:t>
            </a:r>
            <a:r>
              <a:rPr lang="he-I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משפט 1- לפני שנים רבות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1"/>
            <a:r>
              <a:rPr lang="he-I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משפט 2- </a:t>
            </a:r>
            <a:r>
              <a:rPr lang="he-IL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אנטיוכוס</a:t>
            </a:r>
            <a:r>
              <a:rPr lang="he-I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מלך יוון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1"/>
            <a:r>
              <a:rPr lang="he-I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משפט 3- כבש את ירושלים 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0C7522-1112-4F3B-933A-88848A37B397}" type="slidenum">
              <a:rPr lang="he-IL" smtClean="0"/>
              <a:t>25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940779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E5FF3B7-41FB-43DF-8A24-7FF82FC542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E9F335DD-94F7-43BC-BC97-9070D67F77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CCB2A50E-D226-4869-92A6-9F7CBAF8A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A0C22-18FD-4A26-AD8A-DA50F5590D97}" type="datetimeFigureOut">
              <a:rPr lang="he-IL" smtClean="0"/>
              <a:t>י"ב/כסלו/תשפ"ב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299BADA4-DF75-431E-9930-4B77EE396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F3B8F866-DF3A-4B2B-9CC5-1378D4136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CA299-C06A-4F4E-BD0B-3B7220A1035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322631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A21A49A-9238-4FDB-B8CB-0DFEC0189A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00B117B7-EC24-4F9D-A5E6-64F4B8A606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8E4924A0-D6E8-478D-B1AE-FEC5044CB7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A0C22-18FD-4A26-AD8A-DA50F5590D97}" type="datetimeFigureOut">
              <a:rPr lang="he-IL" smtClean="0"/>
              <a:t>י"ב/כסלו/תשפ"ב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E9A8B1FF-63C4-487E-A813-E9C32F2AB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09A33617-4D32-4C5F-877E-D67DB8315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CA299-C06A-4F4E-BD0B-3B7220A1035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344646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DBCB52B-8CCD-4E88-9738-B40A9CA797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CF3F8672-A05A-4774-A337-DE906F01E7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96BAD1D3-EC39-45E5-AF01-2D52FB8ED1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A0C22-18FD-4A26-AD8A-DA50F5590D97}" type="datetimeFigureOut">
              <a:rPr lang="he-IL" smtClean="0"/>
              <a:t>י"ב/כסלו/תשפ"ב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66B626C9-4167-4F57-93E5-605913F54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40CF3317-02DA-42DC-B6A5-3B8544309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CA299-C06A-4F4E-BD0B-3B7220A1035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890926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6BDD5FA-18A7-4D79-BDD3-DCC7284DF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7755A93-02FA-4332-9B54-C16C7F18FC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3CFDF9B9-D673-4ADA-B33C-8A214CA52B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5A23CDD7-85D9-4679-9929-8819AB1D8A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A0C22-18FD-4A26-AD8A-DA50F5590D97}" type="datetimeFigureOut">
              <a:rPr lang="he-IL" smtClean="0"/>
              <a:t>י"ב/כסלו/תשפ"ב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8963347E-B052-4C8B-AAF5-AA2541F13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F71E07B4-321F-4592-9CD0-79DFFD12D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CA299-C06A-4F4E-BD0B-3B7220A1035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919105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A1953DF-A4F6-4A54-935C-ACCCB0A57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A7440247-36AA-47F2-8ED5-755523E4C0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BBF76EED-1AEC-4070-9050-2E88567B61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5BF6258E-109A-4491-ACAF-03F14B8B7CF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E055CDA7-7F75-48EF-9466-A8B8937447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C55740BB-348D-4B42-8148-F05F076113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A0C22-18FD-4A26-AD8A-DA50F5590D97}" type="datetimeFigureOut">
              <a:rPr lang="he-IL" smtClean="0"/>
              <a:t>י"ב/כסלו/תשפ"ב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65AB04ED-E44F-4A32-B592-A6FD8A786A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41667E04-ED80-451C-853F-1EF981DD15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CA299-C06A-4F4E-BD0B-3B7220A1035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192873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5ED655C-BA5D-4F4A-96F1-6D22C86573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E9060969-1635-42D7-A008-AD0EA0A5AF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A0C22-18FD-4A26-AD8A-DA50F5590D97}" type="datetimeFigureOut">
              <a:rPr lang="he-IL" smtClean="0"/>
              <a:t>י"ב/כסלו/תשפ"ב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D7469186-07DD-4C85-BB29-585A47F56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80098AE2-F165-4D3A-A009-D786C903C9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CA299-C06A-4F4E-BD0B-3B7220A1035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980936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1C522C95-5E6A-4ED9-94FC-9CAEFEC55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A0C22-18FD-4A26-AD8A-DA50F5590D97}" type="datetimeFigureOut">
              <a:rPr lang="he-IL" smtClean="0"/>
              <a:t>י"ב/כסלו/תשפ"ב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CBF6AE1A-4E34-47AA-84BE-3A298A603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F5A660D1-5CB4-4179-98EF-7D2CCE0CB4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CA299-C06A-4F4E-BD0B-3B7220A1035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489042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FD58F07-4E28-47AE-A667-7380FC77C2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5D27E57F-8E90-42D8-93F5-7F2B47A2B2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4292A530-A497-4635-B07E-551CD14D80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277A6E65-D849-4B01-A0B0-49F6B7DF31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A0C22-18FD-4A26-AD8A-DA50F5590D97}" type="datetimeFigureOut">
              <a:rPr lang="he-IL" smtClean="0"/>
              <a:t>י"ב/כסלו/תשפ"ב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87FECE3B-C9FC-47C7-94ED-2898ED8C1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7D3FE670-C332-448E-9744-3E376C62E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CA299-C06A-4F4E-BD0B-3B7220A1035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4145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ACB2F8C-C291-4DF8-BF0E-4EE37012C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2A1075F7-0C30-4795-B07C-A7292F24F3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FF29B454-A406-41F1-A539-F5E25817B3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976C82BB-15A5-4A7C-B53F-3862258B07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A0C22-18FD-4A26-AD8A-DA50F5590D97}" type="datetimeFigureOut">
              <a:rPr lang="he-IL" smtClean="0"/>
              <a:t>י"ב/כסלו/תשפ"ב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1C961AF0-31F6-407D-A708-30836869D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A90202F8-BEB4-498D-B7CF-9521D72726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CA299-C06A-4F4E-BD0B-3B7220A1035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494542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CAD7EA4-66F0-4E4B-A637-3E65F30BD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6900D103-CE22-4F69-B3BF-19045F67EC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012C067A-11ED-43DC-97C5-C215965134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A0C22-18FD-4A26-AD8A-DA50F5590D97}" type="datetimeFigureOut">
              <a:rPr lang="he-IL" smtClean="0"/>
              <a:t>י"ב/כסלו/תשפ"ב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F3A10264-B1E3-4429-918F-51456B212E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85ABFFC6-BDDC-47E4-81DB-A3C12FFBA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CA299-C06A-4F4E-BD0B-3B7220A1035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52071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946BF0F0-036C-4B88-8BAD-A33B7EC153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D358ED51-8595-4D3E-81EA-99DE7EBF56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A54CDF02-17F0-49BF-8331-256F66FFE7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A0C22-18FD-4A26-AD8A-DA50F5590D97}" type="datetimeFigureOut">
              <a:rPr lang="he-IL" smtClean="0"/>
              <a:t>י"ב/כסלו/תשפ"ב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634F7F89-390F-4535-B15A-6F230507C2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C8A1A06D-3359-4F54-A368-6C1375BB2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CA299-C06A-4F4E-BD0B-3B7220A1035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26751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62D38209-5794-487E-9EFE-68B6B7494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A44A7947-1B5B-43E7-A1D7-A0A8F018E3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0597E396-27E3-4E9E-B76F-84A408689B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DA0C22-18FD-4A26-AD8A-DA50F5590D97}" type="datetimeFigureOut">
              <a:rPr lang="he-IL" smtClean="0"/>
              <a:t>י"ב/כסלו/תשפ"ב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846B7C55-0BFF-4C62-B6F0-C0E4D1273E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22FB60F3-352A-42A4-A359-DFE230F8F6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5CA299-C06A-4F4E-BD0B-3B7220A1035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99737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 /><Relationship Id="rId1" Type="http://schemas.openxmlformats.org/officeDocument/2006/relationships/slideLayout" Target="../slideLayouts/slideLayout1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 /><Relationship Id="rId1" Type="http://schemas.openxmlformats.org/officeDocument/2006/relationships/slideLayout" Target="../slideLayouts/slideLayout1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 /><Relationship Id="rId1" Type="http://schemas.openxmlformats.org/officeDocument/2006/relationships/slideLayout" Target="../slideLayouts/slideLayout1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 /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1.xml" 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 /><Relationship Id="rId1" Type="http://schemas.openxmlformats.org/officeDocument/2006/relationships/slideLayout" Target="../slideLayouts/slideLayout1.xml" 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 /><Relationship Id="rId2" Type="http://schemas.openxmlformats.org/officeDocument/2006/relationships/notesSlide" Target="../notesSlides/notesSlide6.xml" /><Relationship Id="rId1" Type="http://schemas.openxmlformats.org/officeDocument/2006/relationships/slideLayout" Target="../slideLayouts/slideLayout2.xml" 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 /><Relationship Id="rId2" Type="http://schemas.openxmlformats.org/officeDocument/2006/relationships/image" Target="../media/image9.jpg" /><Relationship Id="rId1" Type="http://schemas.openxmlformats.org/officeDocument/2006/relationships/slideLayout" Target="../slideLayouts/slideLayout1.xml" 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 /><Relationship Id="rId1" Type="http://schemas.openxmlformats.org/officeDocument/2006/relationships/slideLayout" Target="../slideLayouts/slideLayout1.xml" 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 /><Relationship Id="rId2" Type="http://schemas.openxmlformats.org/officeDocument/2006/relationships/notesSlide" Target="../notesSlides/notesSlide7.xml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>
            <a:extLst>
              <a:ext uri="{FF2B5EF4-FFF2-40B4-BE49-F238E27FC236}">
                <a16:creationId xmlns:a16="http://schemas.microsoft.com/office/drawing/2014/main" id="{D3617182-B4E5-4197-9000-3286402CC3AA}"/>
              </a:ext>
            </a:extLst>
          </p:cNvPr>
          <p:cNvSpPr/>
          <p:nvPr/>
        </p:nvSpPr>
        <p:spPr>
          <a:xfrm>
            <a:off x="130628" y="1174536"/>
            <a:ext cx="11939451" cy="5386090"/>
          </a:xfrm>
          <a:prstGeom prst="rect">
            <a:avLst/>
          </a:prstGeom>
          <a:noFill/>
          <a:ln w="76200">
            <a:solidFill>
              <a:srgbClr val="F05618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34400" b="1" cap="none" spc="50" dirty="0">
                <a:ln w="9525" cmpd="sng">
                  <a:solidFill>
                    <a:srgbClr val="F05618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FFC000">
                      <a:alpha val="40000"/>
                    </a:srgbClr>
                  </a:glow>
                </a:effectLst>
                <a:latin typeface="BN Oria" panose="02000000000000000000" pitchFamily="2" charset="-79"/>
                <a:cs typeface="BN Oria" panose="02000000000000000000" pitchFamily="2" charset="-79"/>
              </a:rPr>
              <a:t>סדרו</a:t>
            </a:r>
          </a:p>
        </p:txBody>
      </p:sp>
      <p:pic>
        <p:nvPicPr>
          <p:cNvPr id="10" name="תמונה 9" descr="תמונה שמכילה קנדלברה, אובייקט&#10;&#10;תיאור שנוצר ברמת מהימנות גבוהה מאוד">
            <a:extLst>
              <a:ext uri="{FF2B5EF4-FFF2-40B4-BE49-F238E27FC236}">
                <a16:creationId xmlns:a16="http://schemas.microsoft.com/office/drawing/2014/main" id="{0DE7BD75-F15E-4551-982F-8D026BE098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368" y="3717517"/>
            <a:ext cx="1119048" cy="839286"/>
          </a:xfrm>
          <a:prstGeom prst="rect">
            <a:avLst/>
          </a:prstGeom>
        </p:spPr>
      </p:pic>
      <p:pic>
        <p:nvPicPr>
          <p:cNvPr id="11" name="תמונה 10" descr="תמונה שמכילה קנדלברה, אובייקט&#10;&#10;תיאור שנוצר ברמת מהימנות גבוהה מאוד">
            <a:extLst>
              <a:ext uri="{FF2B5EF4-FFF2-40B4-BE49-F238E27FC236}">
                <a16:creationId xmlns:a16="http://schemas.microsoft.com/office/drawing/2014/main" id="{AE762D09-A523-490A-83AF-1DC0973FC9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1820" y="4724599"/>
            <a:ext cx="1119048" cy="839286"/>
          </a:xfrm>
          <a:prstGeom prst="rect">
            <a:avLst/>
          </a:prstGeom>
        </p:spPr>
      </p:pic>
      <p:pic>
        <p:nvPicPr>
          <p:cNvPr id="12" name="תמונה 11" descr="תמונה שמכילה קנדלברה, אובייקט&#10;&#10;תיאור שנוצר ברמת מהימנות גבוהה מאוד">
            <a:extLst>
              <a:ext uri="{FF2B5EF4-FFF2-40B4-BE49-F238E27FC236}">
                <a16:creationId xmlns:a16="http://schemas.microsoft.com/office/drawing/2014/main" id="{E6ED38ED-7810-4EBA-B0EA-176F4A3D52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16706">
            <a:off x="6675123" y="3112274"/>
            <a:ext cx="1119048" cy="839286"/>
          </a:xfrm>
          <a:prstGeom prst="rect">
            <a:avLst/>
          </a:prstGeom>
        </p:spPr>
      </p:pic>
      <p:pic>
        <p:nvPicPr>
          <p:cNvPr id="13" name="תמונה 12" descr="תמונה שמכילה קנדלברה, אובייקט&#10;&#10;תיאור שנוצר ברמת מהימנות גבוהה מאוד">
            <a:extLst>
              <a:ext uri="{FF2B5EF4-FFF2-40B4-BE49-F238E27FC236}">
                <a16:creationId xmlns:a16="http://schemas.microsoft.com/office/drawing/2014/main" id="{FF57251C-D8B9-4520-9A0F-13605EF5C5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36517">
            <a:off x="9572901" y="1881664"/>
            <a:ext cx="1125579" cy="844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611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>
            <a:extLst>
              <a:ext uri="{FF2B5EF4-FFF2-40B4-BE49-F238E27FC236}">
                <a16:creationId xmlns:a16="http://schemas.microsoft.com/office/drawing/2014/main" id="{D3617182-B4E5-4197-9000-3286402CC3AA}"/>
              </a:ext>
            </a:extLst>
          </p:cNvPr>
          <p:cNvSpPr/>
          <p:nvPr/>
        </p:nvSpPr>
        <p:spPr>
          <a:xfrm>
            <a:off x="130628" y="1174536"/>
            <a:ext cx="11939451" cy="5386090"/>
          </a:xfrm>
          <a:prstGeom prst="rect">
            <a:avLst/>
          </a:prstGeom>
          <a:noFill/>
          <a:ln w="76200">
            <a:solidFill>
              <a:srgbClr val="F05618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34400" b="1" spc="50" dirty="0">
                <a:ln w="9525" cmpd="sng">
                  <a:solidFill>
                    <a:srgbClr val="F05618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FFC000">
                      <a:alpha val="40000"/>
                    </a:srgbClr>
                  </a:glow>
                </a:effectLst>
                <a:latin typeface="BN Oria" panose="02000000000000000000" pitchFamily="2" charset="-79"/>
                <a:cs typeface="BN Oria" panose="02000000000000000000" pitchFamily="2" charset="-79"/>
              </a:rPr>
              <a:t>א</a:t>
            </a:r>
            <a:r>
              <a:rPr lang="he-IL" sz="34400" b="1" cap="none" spc="50" dirty="0">
                <a:ln w="9525" cmpd="sng">
                  <a:solidFill>
                    <a:srgbClr val="F05618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FFC000">
                      <a:alpha val="40000"/>
                    </a:srgbClr>
                  </a:glow>
                </a:effectLst>
                <a:latin typeface="BN Oria" panose="02000000000000000000" pitchFamily="2" charset="-79"/>
                <a:cs typeface="BN Oria" panose="02000000000000000000" pitchFamily="2" charset="-79"/>
              </a:rPr>
              <a:t>ותי</a:t>
            </a:r>
          </a:p>
        </p:txBody>
      </p:sp>
      <p:pic>
        <p:nvPicPr>
          <p:cNvPr id="3" name="תמונה 2" descr="תמונה שמכילה קנדלברה, אובייקט&#10;&#10;תיאור שנוצר ברמת מהימנות גבוהה מאוד">
            <a:extLst>
              <a:ext uri="{FF2B5EF4-FFF2-40B4-BE49-F238E27FC236}">
                <a16:creationId xmlns:a16="http://schemas.microsoft.com/office/drawing/2014/main" id="{33612BDF-D8D8-4B52-947F-2DD3F0D9E0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221" y="3728425"/>
            <a:ext cx="1119048" cy="839286"/>
          </a:xfrm>
          <a:prstGeom prst="rect">
            <a:avLst/>
          </a:prstGeom>
        </p:spPr>
      </p:pic>
      <p:pic>
        <p:nvPicPr>
          <p:cNvPr id="5" name="תמונה 4" descr="תמונה שמכילה קנדלברה, אובייקט&#10;&#10;תיאור שנוצר ברמת מהימנות גבוהה מאוד">
            <a:extLst>
              <a:ext uri="{FF2B5EF4-FFF2-40B4-BE49-F238E27FC236}">
                <a16:creationId xmlns:a16="http://schemas.microsoft.com/office/drawing/2014/main" id="{E795C5CC-6328-45D8-BB8A-AE4FD3E133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6226" y="1886562"/>
            <a:ext cx="1119048" cy="839286"/>
          </a:xfrm>
          <a:prstGeom prst="rect">
            <a:avLst/>
          </a:prstGeom>
        </p:spPr>
      </p:pic>
      <p:pic>
        <p:nvPicPr>
          <p:cNvPr id="6" name="תמונה 5" descr="תמונה שמכילה קנדלברה, אובייקט&#10;&#10;תיאור שנוצר ברמת מהימנות גבוהה מאוד">
            <a:extLst>
              <a:ext uri="{FF2B5EF4-FFF2-40B4-BE49-F238E27FC236}">
                <a16:creationId xmlns:a16="http://schemas.microsoft.com/office/drawing/2014/main" id="{D63805A5-348C-4899-867A-A94CC00E91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366109">
            <a:off x="9467863" y="4820719"/>
            <a:ext cx="1119048" cy="839286"/>
          </a:xfrm>
          <a:prstGeom prst="rect">
            <a:avLst/>
          </a:prstGeom>
        </p:spPr>
      </p:pic>
      <p:pic>
        <p:nvPicPr>
          <p:cNvPr id="7" name="תמונה 6" descr="תמונה שמכילה קנדלברה, אובייקט&#10;&#10;תיאור שנוצר ברמת מהימנות גבוהה מאוד">
            <a:extLst>
              <a:ext uri="{FF2B5EF4-FFF2-40B4-BE49-F238E27FC236}">
                <a16:creationId xmlns:a16="http://schemas.microsoft.com/office/drawing/2014/main" id="{F949F4DA-EBD4-4012-A485-14C401367D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21662">
            <a:off x="4704809" y="4815729"/>
            <a:ext cx="1119048" cy="839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5810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350AD28B-9A26-4C49-9F7C-2B00785BCA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566" y="274320"/>
            <a:ext cx="11950337" cy="6035040"/>
          </a:xfrm>
          <a:ln w="76200">
            <a:solidFill>
              <a:srgbClr val="FFCC00"/>
            </a:solidFill>
          </a:ln>
        </p:spPr>
        <p:txBody>
          <a:bodyPr>
            <a:normAutofit fontScale="85000" lnSpcReduction="20000"/>
          </a:bodyPr>
          <a:lstStyle/>
          <a:p>
            <a:pPr marL="0" lvl="0" indent="0" algn="ctr">
              <a:buNone/>
            </a:pPr>
            <a:endParaRPr lang="he-IL" sz="3600" dirty="0">
              <a:solidFill>
                <a:srgbClr val="99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lvl="0" indent="0" algn="ctr">
              <a:lnSpc>
                <a:spcPct val="120000"/>
              </a:lnSpc>
              <a:buNone/>
            </a:pPr>
            <a:r>
              <a:rPr lang="he-IL" sz="4300" u="sng" dirty="0">
                <a:solidFill>
                  <a:srgbClr val="99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הוראות: </a:t>
            </a:r>
            <a:br>
              <a:rPr lang="en-US" sz="4300" dirty="0">
                <a:solidFill>
                  <a:srgbClr val="99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he-IL" sz="4300" dirty="0">
                <a:solidFill>
                  <a:srgbClr val="99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עליכם לסדר את ההיגדים לפי סדר התרחשותם</a:t>
            </a:r>
            <a:br>
              <a:rPr lang="en-US" sz="4300" dirty="0">
                <a:solidFill>
                  <a:srgbClr val="99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he-IL" sz="4300" dirty="0">
                <a:solidFill>
                  <a:srgbClr val="99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על-פי סיפור חנוכה. </a:t>
            </a:r>
            <a:br>
              <a:rPr lang="en-US" sz="4300" dirty="0">
                <a:solidFill>
                  <a:srgbClr val="99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he-IL" sz="4300" dirty="0">
                <a:solidFill>
                  <a:srgbClr val="99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בכל פעם ילד אחד ניגש ללוח בריצה לאחור ומדביק את ההיגד במקום המתאים </a:t>
            </a:r>
            <a:br>
              <a:rPr lang="en-US" sz="4300" dirty="0">
                <a:solidFill>
                  <a:srgbClr val="99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he-IL" sz="4300" dirty="0">
                <a:solidFill>
                  <a:srgbClr val="99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להבה מספר 1- האירוע שקרה ראשון</a:t>
            </a:r>
            <a:br>
              <a:rPr lang="he-IL" sz="4300" dirty="0">
                <a:solidFill>
                  <a:srgbClr val="99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he-IL" sz="4300" dirty="0">
                <a:solidFill>
                  <a:srgbClr val="99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להבה מספר 8- האירוע שקרה אחרון </a:t>
            </a:r>
          </a:p>
          <a:p>
            <a:pPr marL="0" indent="0" algn="ctr">
              <a:lnSpc>
                <a:spcPct val="120000"/>
              </a:lnSpc>
              <a:buNone/>
            </a:pPr>
            <a:r>
              <a:rPr lang="he-IL" sz="4300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הקבוצה המנצחת: קבוצה שסיימה בזמן הכי מהיר</a:t>
            </a:r>
          </a:p>
          <a:p>
            <a:pPr marL="0" indent="0" algn="ctr">
              <a:lnSpc>
                <a:spcPct val="120000"/>
              </a:lnSpc>
              <a:buNone/>
            </a:pPr>
            <a:r>
              <a:rPr lang="he-IL" sz="4300" b="1" dirty="0">
                <a:solidFill>
                  <a:srgbClr val="99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בהצלחה!</a:t>
            </a:r>
            <a:endParaRPr lang="en-US" sz="4300" b="1" dirty="0">
              <a:solidFill>
                <a:srgbClr val="99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49701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>
            <a:extLst>
              <a:ext uri="{FF2B5EF4-FFF2-40B4-BE49-F238E27FC236}">
                <a16:creationId xmlns:a16="http://schemas.microsoft.com/office/drawing/2014/main" id="{FE209602-03DD-471F-BF62-A4A968F9C873}"/>
              </a:ext>
            </a:extLst>
          </p:cNvPr>
          <p:cNvSpPr/>
          <p:nvPr/>
        </p:nvSpPr>
        <p:spPr>
          <a:xfrm>
            <a:off x="0" y="1259175"/>
            <a:ext cx="12192000" cy="4339650"/>
          </a:xfrm>
          <a:prstGeom prst="rect">
            <a:avLst/>
          </a:prstGeom>
          <a:noFill/>
          <a:ln w="38100">
            <a:solidFill>
              <a:schemeClr val="accent4">
                <a:lumMod val="50000"/>
              </a:schemeClr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13800" dirty="0">
                <a:latin typeface="BN Golani" panose="02000000000000000000" pitchFamily="2" charset="-79"/>
                <a:cs typeface="BN Golani" panose="02000000000000000000" pitchFamily="2" charset="-79"/>
              </a:rPr>
              <a:t>צבא </a:t>
            </a:r>
            <a:r>
              <a:rPr lang="he-IL" sz="13800" dirty="0" err="1">
                <a:latin typeface="BN Golani" panose="02000000000000000000" pitchFamily="2" charset="-79"/>
                <a:cs typeface="BN Golani" panose="02000000000000000000" pitchFamily="2" charset="-79"/>
              </a:rPr>
              <a:t>אנטיוכוס</a:t>
            </a:r>
            <a:r>
              <a:rPr lang="he-IL" sz="13800" dirty="0">
                <a:latin typeface="BN Golani" panose="02000000000000000000" pitchFamily="2" charset="-79"/>
                <a:cs typeface="BN Golani" panose="02000000000000000000" pitchFamily="2" charset="-79"/>
              </a:rPr>
              <a:t> </a:t>
            </a:r>
            <a:br>
              <a:rPr lang="en-US" sz="13800" dirty="0">
                <a:latin typeface="BN Golani" panose="02000000000000000000" pitchFamily="2" charset="-79"/>
                <a:cs typeface="BN Golani" panose="02000000000000000000" pitchFamily="2" charset="-79"/>
              </a:rPr>
            </a:br>
            <a:r>
              <a:rPr lang="he-IL" sz="13800" dirty="0">
                <a:latin typeface="BN Golani" panose="02000000000000000000" pitchFamily="2" charset="-79"/>
                <a:cs typeface="BN Golani" panose="02000000000000000000" pitchFamily="2" charset="-79"/>
              </a:rPr>
              <a:t>כבש את ירושלים </a:t>
            </a:r>
          </a:p>
        </p:txBody>
      </p:sp>
    </p:spTree>
    <p:extLst>
      <p:ext uri="{BB962C8B-B14F-4D97-AF65-F5344CB8AC3E}">
        <p14:creationId xmlns:p14="http://schemas.microsoft.com/office/powerpoint/2010/main" val="31150732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>
            <a:extLst>
              <a:ext uri="{FF2B5EF4-FFF2-40B4-BE49-F238E27FC236}">
                <a16:creationId xmlns:a16="http://schemas.microsoft.com/office/drawing/2014/main" id="{FE209602-03DD-471F-BF62-A4A968F9C873}"/>
              </a:ext>
            </a:extLst>
          </p:cNvPr>
          <p:cNvSpPr/>
          <p:nvPr/>
        </p:nvSpPr>
        <p:spPr>
          <a:xfrm>
            <a:off x="1" y="1259175"/>
            <a:ext cx="12191999" cy="4339650"/>
          </a:xfrm>
          <a:prstGeom prst="rect">
            <a:avLst/>
          </a:prstGeom>
          <a:noFill/>
          <a:ln w="38100">
            <a:solidFill>
              <a:schemeClr val="accent4">
                <a:lumMod val="50000"/>
              </a:schemeClr>
            </a:solidFill>
          </a:ln>
        </p:spPr>
        <p:txBody>
          <a:bodyPr wrap="square" lIns="91440" tIns="45720" rIns="91440" bIns="45720">
            <a:spAutoFit/>
          </a:bodyPr>
          <a:lstStyle/>
          <a:p>
            <a:pPr lvl="0" algn="ctr"/>
            <a:r>
              <a:rPr lang="he-IL" sz="13800" dirty="0">
                <a:latin typeface="BN Golani" panose="02000000000000000000" pitchFamily="2" charset="-79"/>
                <a:cs typeface="BN Golani" panose="02000000000000000000" pitchFamily="2" charset="-79"/>
              </a:rPr>
              <a:t>היוונים השתלטו גם </a:t>
            </a:r>
            <a:br>
              <a:rPr lang="en-US" sz="13800" dirty="0">
                <a:latin typeface="BN Golani" panose="02000000000000000000" pitchFamily="2" charset="-79"/>
                <a:cs typeface="BN Golani" panose="02000000000000000000" pitchFamily="2" charset="-79"/>
              </a:rPr>
            </a:br>
            <a:r>
              <a:rPr lang="he-IL" sz="13800" dirty="0">
                <a:latin typeface="BN Golani" panose="02000000000000000000" pitchFamily="2" charset="-79"/>
                <a:cs typeface="BN Golani" panose="02000000000000000000" pitchFamily="2" charset="-79"/>
              </a:rPr>
              <a:t>על בית המקדש </a:t>
            </a:r>
            <a:endParaRPr lang="en-US" sz="13800" dirty="0">
              <a:latin typeface="BN Golani" panose="02000000000000000000" pitchFamily="2" charset="-79"/>
              <a:cs typeface="BN Golani" panose="02000000000000000000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9230429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>
            <a:extLst>
              <a:ext uri="{FF2B5EF4-FFF2-40B4-BE49-F238E27FC236}">
                <a16:creationId xmlns:a16="http://schemas.microsoft.com/office/drawing/2014/main" id="{FE209602-03DD-471F-BF62-A4A968F9C873}"/>
              </a:ext>
            </a:extLst>
          </p:cNvPr>
          <p:cNvSpPr/>
          <p:nvPr/>
        </p:nvSpPr>
        <p:spPr>
          <a:xfrm>
            <a:off x="1" y="1259175"/>
            <a:ext cx="12191999" cy="4339650"/>
          </a:xfrm>
          <a:prstGeom prst="rect">
            <a:avLst/>
          </a:prstGeom>
          <a:noFill/>
          <a:ln w="38100">
            <a:solidFill>
              <a:schemeClr val="accent4">
                <a:lumMod val="50000"/>
              </a:schemeClr>
            </a:solidFill>
          </a:ln>
        </p:spPr>
        <p:txBody>
          <a:bodyPr wrap="square" lIns="91440" tIns="45720" rIns="91440" bIns="45720">
            <a:spAutoFit/>
          </a:bodyPr>
          <a:lstStyle/>
          <a:p>
            <a:pPr lvl="0" algn="ctr"/>
            <a:r>
              <a:rPr lang="he-IL" sz="13800" dirty="0">
                <a:latin typeface="BN Golani" panose="02000000000000000000" pitchFamily="2" charset="-79"/>
                <a:cs typeface="BN Golani" panose="02000000000000000000" pitchFamily="2" charset="-79"/>
              </a:rPr>
              <a:t>היוונים</a:t>
            </a:r>
            <a:br>
              <a:rPr lang="en-US" sz="13800" dirty="0">
                <a:latin typeface="BN Golani" panose="02000000000000000000" pitchFamily="2" charset="-79"/>
                <a:cs typeface="BN Golani" panose="02000000000000000000" pitchFamily="2" charset="-79"/>
              </a:rPr>
            </a:br>
            <a:r>
              <a:rPr lang="he-IL" sz="13800" dirty="0">
                <a:latin typeface="BN Golani" panose="02000000000000000000" pitchFamily="2" charset="-79"/>
                <a:cs typeface="BN Golani" panose="02000000000000000000" pitchFamily="2" charset="-79"/>
              </a:rPr>
              <a:t>גורמים להתייוונות </a:t>
            </a:r>
            <a:endParaRPr lang="en-US" sz="13800" dirty="0">
              <a:latin typeface="BN Golani" panose="02000000000000000000" pitchFamily="2" charset="-79"/>
              <a:cs typeface="BN Golani" panose="02000000000000000000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2250503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>
            <a:extLst>
              <a:ext uri="{FF2B5EF4-FFF2-40B4-BE49-F238E27FC236}">
                <a16:creationId xmlns:a16="http://schemas.microsoft.com/office/drawing/2014/main" id="{FE209602-03DD-471F-BF62-A4A968F9C873}"/>
              </a:ext>
            </a:extLst>
          </p:cNvPr>
          <p:cNvSpPr/>
          <p:nvPr/>
        </p:nvSpPr>
        <p:spPr>
          <a:xfrm>
            <a:off x="1" y="1613118"/>
            <a:ext cx="12191999" cy="3631763"/>
          </a:xfrm>
          <a:prstGeom prst="rect">
            <a:avLst/>
          </a:prstGeom>
          <a:noFill/>
          <a:ln w="38100">
            <a:solidFill>
              <a:schemeClr val="accent4">
                <a:lumMod val="50000"/>
              </a:schemeClr>
            </a:solidFill>
          </a:ln>
        </p:spPr>
        <p:txBody>
          <a:bodyPr wrap="square" lIns="91440" tIns="45720" rIns="91440" bIns="45720">
            <a:spAutoFit/>
          </a:bodyPr>
          <a:lstStyle/>
          <a:p>
            <a:pPr lvl="0" algn="ctr"/>
            <a:r>
              <a:rPr lang="he-IL" sz="11500" dirty="0">
                <a:latin typeface="BN Golani" panose="02000000000000000000" pitchFamily="2" charset="-79"/>
                <a:cs typeface="BN Golani" panose="02000000000000000000" pitchFamily="2" charset="-79"/>
              </a:rPr>
              <a:t>היוונים הכניסו </a:t>
            </a:r>
            <a:br>
              <a:rPr lang="en-US" sz="11500" dirty="0">
                <a:latin typeface="BN Golani" panose="02000000000000000000" pitchFamily="2" charset="-79"/>
                <a:cs typeface="BN Golani" panose="02000000000000000000" pitchFamily="2" charset="-79"/>
              </a:rPr>
            </a:br>
            <a:r>
              <a:rPr lang="he-IL" sz="11500" dirty="0">
                <a:latin typeface="BN Golani" panose="02000000000000000000" pitchFamily="2" charset="-79"/>
                <a:cs typeface="BN Golani" panose="02000000000000000000" pitchFamily="2" charset="-79"/>
              </a:rPr>
              <a:t>לבית המקדש אלילים</a:t>
            </a:r>
            <a:endParaRPr lang="en-US" sz="11500" dirty="0">
              <a:latin typeface="BN Golani" panose="02000000000000000000" pitchFamily="2" charset="-79"/>
              <a:cs typeface="BN Golani" panose="02000000000000000000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3657102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>
            <a:extLst>
              <a:ext uri="{FF2B5EF4-FFF2-40B4-BE49-F238E27FC236}">
                <a16:creationId xmlns:a16="http://schemas.microsoft.com/office/drawing/2014/main" id="{FE209602-03DD-471F-BF62-A4A968F9C873}"/>
              </a:ext>
            </a:extLst>
          </p:cNvPr>
          <p:cNvSpPr/>
          <p:nvPr/>
        </p:nvSpPr>
        <p:spPr>
          <a:xfrm>
            <a:off x="1" y="1613118"/>
            <a:ext cx="12191999" cy="3046988"/>
          </a:xfrm>
          <a:prstGeom prst="rect">
            <a:avLst/>
          </a:prstGeom>
          <a:noFill/>
          <a:ln w="38100">
            <a:solidFill>
              <a:schemeClr val="accent4">
                <a:lumMod val="50000"/>
              </a:schemeClr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9600" dirty="0">
                <a:latin typeface="BN Golani" panose="02000000000000000000" pitchFamily="2" charset="-79"/>
                <a:cs typeface="BN Golani" panose="02000000000000000000" pitchFamily="2" charset="-79"/>
              </a:rPr>
              <a:t>המכבים גירשו את היוונים וכבשו את בית המקדש </a:t>
            </a:r>
            <a:endParaRPr lang="en-US" sz="9600" dirty="0">
              <a:latin typeface="BN Golani" panose="02000000000000000000" pitchFamily="2" charset="-79"/>
              <a:cs typeface="BN Golani" panose="02000000000000000000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6637814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>
            <a:extLst>
              <a:ext uri="{FF2B5EF4-FFF2-40B4-BE49-F238E27FC236}">
                <a16:creationId xmlns:a16="http://schemas.microsoft.com/office/drawing/2014/main" id="{FE209602-03DD-471F-BF62-A4A968F9C873}"/>
              </a:ext>
            </a:extLst>
          </p:cNvPr>
          <p:cNvSpPr/>
          <p:nvPr/>
        </p:nvSpPr>
        <p:spPr>
          <a:xfrm>
            <a:off x="1" y="1613118"/>
            <a:ext cx="12191999" cy="4339650"/>
          </a:xfrm>
          <a:prstGeom prst="rect">
            <a:avLst/>
          </a:prstGeom>
          <a:noFill/>
          <a:ln w="38100">
            <a:solidFill>
              <a:schemeClr val="accent4">
                <a:lumMod val="50000"/>
              </a:schemeClr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13800" dirty="0">
                <a:latin typeface="BN Golani" panose="02000000000000000000" pitchFamily="2" charset="-79"/>
                <a:cs typeface="BN Golani" panose="02000000000000000000" pitchFamily="2" charset="-79"/>
              </a:rPr>
              <a:t>המכבים מטהרים</a:t>
            </a:r>
            <a:br>
              <a:rPr lang="en-US" sz="13800" dirty="0">
                <a:latin typeface="BN Golani" panose="02000000000000000000" pitchFamily="2" charset="-79"/>
                <a:cs typeface="BN Golani" panose="02000000000000000000" pitchFamily="2" charset="-79"/>
              </a:rPr>
            </a:br>
            <a:r>
              <a:rPr lang="he-IL" sz="13800" dirty="0">
                <a:latin typeface="BN Golani" panose="02000000000000000000" pitchFamily="2" charset="-79"/>
                <a:cs typeface="BN Golani" panose="02000000000000000000" pitchFamily="2" charset="-79"/>
              </a:rPr>
              <a:t>את בית המקדש </a:t>
            </a:r>
            <a:endParaRPr lang="en-US" sz="13800" dirty="0">
              <a:latin typeface="BN Golani" panose="02000000000000000000" pitchFamily="2" charset="-79"/>
              <a:cs typeface="BN Golani" panose="02000000000000000000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5839170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>
            <a:extLst>
              <a:ext uri="{FF2B5EF4-FFF2-40B4-BE49-F238E27FC236}">
                <a16:creationId xmlns:a16="http://schemas.microsoft.com/office/drawing/2014/main" id="{FE209602-03DD-471F-BF62-A4A968F9C873}"/>
              </a:ext>
            </a:extLst>
          </p:cNvPr>
          <p:cNvSpPr/>
          <p:nvPr/>
        </p:nvSpPr>
        <p:spPr>
          <a:xfrm>
            <a:off x="1" y="1730683"/>
            <a:ext cx="12191999" cy="4524315"/>
          </a:xfrm>
          <a:prstGeom prst="rect">
            <a:avLst/>
          </a:prstGeom>
          <a:noFill/>
          <a:ln w="38100">
            <a:solidFill>
              <a:schemeClr val="accent4">
                <a:lumMod val="50000"/>
              </a:schemeClr>
            </a:solidFill>
          </a:ln>
        </p:spPr>
        <p:txBody>
          <a:bodyPr wrap="square" lIns="91440" tIns="45720" rIns="91440" bIns="45720">
            <a:spAutoFit/>
          </a:bodyPr>
          <a:lstStyle/>
          <a:p>
            <a:pPr lvl="0" algn="ctr"/>
            <a:r>
              <a:rPr lang="he-IL" sz="9600" dirty="0">
                <a:latin typeface="BN Golani" panose="02000000000000000000" pitchFamily="2" charset="-79"/>
                <a:cs typeface="BN Golani" panose="02000000000000000000" pitchFamily="2" charset="-79"/>
              </a:rPr>
              <a:t>היהודים מצאו רק כד שמן זית אחד שניצל </a:t>
            </a:r>
            <a:br>
              <a:rPr lang="en-US" sz="9600" dirty="0">
                <a:latin typeface="BN Golani" panose="02000000000000000000" pitchFamily="2" charset="-79"/>
                <a:cs typeface="BN Golani" panose="02000000000000000000" pitchFamily="2" charset="-79"/>
              </a:rPr>
            </a:br>
            <a:r>
              <a:rPr lang="he-IL" sz="9600" dirty="0">
                <a:latin typeface="BN Golani" panose="02000000000000000000" pitchFamily="2" charset="-79"/>
                <a:cs typeface="BN Golani" panose="02000000000000000000" pitchFamily="2" charset="-79"/>
              </a:rPr>
              <a:t>מהטומאה של היוונים </a:t>
            </a:r>
            <a:endParaRPr lang="en-US" sz="9600" dirty="0">
              <a:latin typeface="BN Golani" panose="02000000000000000000" pitchFamily="2" charset="-79"/>
              <a:cs typeface="BN Golani" panose="02000000000000000000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2331992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>
            <a:extLst>
              <a:ext uri="{FF2B5EF4-FFF2-40B4-BE49-F238E27FC236}">
                <a16:creationId xmlns:a16="http://schemas.microsoft.com/office/drawing/2014/main" id="{FE209602-03DD-471F-BF62-A4A968F9C873}"/>
              </a:ext>
            </a:extLst>
          </p:cNvPr>
          <p:cNvSpPr/>
          <p:nvPr/>
        </p:nvSpPr>
        <p:spPr>
          <a:xfrm>
            <a:off x="0" y="1166842"/>
            <a:ext cx="12191999" cy="3785652"/>
          </a:xfrm>
          <a:prstGeom prst="rect">
            <a:avLst/>
          </a:prstGeom>
          <a:noFill/>
          <a:ln w="38100">
            <a:solidFill>
              <a:schemeClr val="accent4">
                <a:lumMod val="50000"/>
              </a:schemeClr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8000" dirty="0">
                <a:latin typeface="BN Golani" panose="02000000000000000000" pitchFamily="2" charset="-79"/>
                <a:cs typeface="BN Golani" panose="02000000000000000000" pitchFamily="2" charset="-79"/>
              </a:rPr>
              <a:t>היהודים מכינים שמן טהור שישמש להדלקת החנוכייה למשך </a:t>
            </a:r>
            <a:r>
              <a:rPr lang="en-US" sz="8000" dirty="0">
                <a:latin typeface="BN Golani" panose="02000000000000000000" pitchFamily="2" charset="-79"/>
                <a:cs typeface="BN Golani" panose="02000000000000000000" pitchFamily="2" charset="-79"/>
              </a:rPr>
              <a:t>8</a:t>
            </a:r>
            <a:r>
              <a:rPr lang="he-IL" sz="8000" dirty="0">
                <a:latin typeface="BN Golani" panose="02000000000000000000" pitchFamily="2" charset="-79"/>
                <a:cs typeface="BN Golani" panose="02000000000000000000" pitchFamily="2" charset="-79"/>
              </a:rPr>
              <a:t> ימים, </a:t>
            </a:r>
            <a:br>
              <a:rPr lang="en-US" sz="8000" dirty="0">
                <a:latin typeface="BN Golani" panose="02000000000000000000" pitchFamily="2" charset="-79"/>
                <a:cs typeface="BN Golani" panose="02000000000000000000" pitchFamily="2" charset="-79"/>
              </a:rPr>
            </a:br>
            <a:r>
              <a:rPr lang="he-IL" sz="8000" dirty="0">
                <a:latin typeface="BN Golani" panose="02000000000000000000" pitchFamily="2" charset="-79"/>
                <a:cs typeface="BN Golani" panose="02000000000000000000" pitchFamily="2" charset="-79"/>
              </a:rPr>
              <a:t>אשר הוא נס חנוכה</a:t>
            </a:r>
            <a:endParaRPr lang="en-US" sz="8000" dirty="0">
              <a:latin typeface="BN Golani" panose="02000000000000000000" pitchFamily="2" charset="-79"/>
              <a:cs typeface="BN Golani" panose="02000000000000000000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5038386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מציין מיקום תוכן 4">
            <a:extLst>
              <a:ext uri="{FF2B5EF4-FFF2-40B4-BE49-F238E27FC236}">
                <a16:creationId xmlns:a16="http://schemas.microsoft.com/office/drawing/2014/main" id="{E96BCD0A-0977-412F-B93B-CC5D6A5C84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96" t="-3101" r="11484"/>
          <a:stretch/>
        </p:blipFill>
        <p:spPr>
          <a:xfrm>
            <a:off x="1322363" y="216707"/>
            <a:ext cx="9777045" cy="6306620"/>
          </a:xfrm>
        </p:spPr>
      </p:pic>
    </p:spTree>
    <p:extLst>
      <p:ext uri="{BB962C8B-B14F-4D97-AF65-F5344CB8AC3E}">
        <p14:creationId xmlns:p14="http://schemas.microsoft.com/office/powerpoint/2010/main" val="34059252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תמונה שמכילה אוסף תמונות&#10;&#10;תיאור שנוצר ברמת מהימנות גבוהה מאוד">
            <a:extLst>
              <a:ext uri="{FF2B5EF4-FFF2-40B4-BE49-F238E27FC236}">
                <a16:creationId xmlns:a16="http://schemas.microsoft.com/office/drawing/2014/main" id="{D1CA1400-C442-497A-9392-A453ABB9629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" t="1" r="1259" b="9197"/>
          <a:stretch/>
        </p:blipFill>
        <p:spPr>
          <a:xfrm rot="1458817">
            <a:off x="7330697" y="1586588"/>
            <a:ext cx="1162129" cy="1028286"/>
          </a:xfrm>
          <a:prstGeom prst="rect">
            <a:avLst/>
          </a:prstGeom>
        </p:spPr>
      </p:pic>
      <p:sp>
        <p:nvSpPr>
          <p:cNvPr id="4" name="מלבן 3">
            <a:extLst>
              <a:ext uri="{FF2B5EF4-FFF2-40B4-BE49-F238E27FC236}">
                <a16:creationId xmlns:a16="http://schemas.microsoft.com/office/drawing/2014/main" id="{D3617182-B4E5-4197-9000-3286402CC3AA}"/>
              </a:ext>
            </a:extLst>
          </p:cNvPr>
          <p:cNvSpPr/>
          <p:nvPr/>
        </p:nvSpPr>
        <p:spPr>
          <a:xfrm>
            <a:off x="130628" y="1174536"/>
            <a:ext cx="11939451" cy="5386090"/>
          </a:xfrm>
          <a:prstGeom prst="rect">
            <a:avLst/>
          </a:prstGeom>
          <a:noFill/>
          <a:ln w="76200">
            <a:solidFill>
              <a:srgbClr val="A9380B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34400" b="1" spc="50" dirty="0">
                <a:ln w="9525" cmpd="sng">
                  <a:solidFill>
                    <a:srgbClr val="F05618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FFC000">
                      <a:alpha val="40000"/>
                    </a:srgbClr>
                  </a:glow>
                </a:effectLst>
                <a:latin typeface="BN Oria" panose="02000000000000000000" pitchFamily="2" charset="-79"/>
                <a:cs typeface="BN Oria" panose="02000000000000000000" pitchFamily="2" charset="-79"/>
              </a:rPr>
              <a:t>כד</a:t>
            </a:r>
            <a:endParaRPr lang="he-IL" sz="34400" b="1" cap="none" spc="50" dirty="0">
              <a:ln w="9525" cmpd="sng">
                <a:solidFill>
                  <a:srgbClr val="F05618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rgbClr val="FFC000">
                    <a:alpha val="40000"/>
                  </a:srgbClr>
                </a:glow>
              </a:effectLst>
              <a:latin typeface="BN Oria" panose="02000000000000000000" pitchFamily="2" charset="-79"/>
              <a:cs typeface="BN Oria" panose="02000000000000000000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0627100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>
            <a:extLst>
              <a:ext uri="{FF2B5EF4-FFF2-40B4-BE49-F238E27FC236}">
                <a16:creationId xmlns:a16="http://schemas.microsoft.com/office/drawing/2014/main" id="{D3617182-B4E5-4197-9000-3286402CC3AA}"/>
              </a:ext>
            </a:extLst>
          </p:cNvPr>
          <p:cNvSpPr/>
          <p:nvPr/>
        </p:nvSpPr>
        <p:spPr>
          <a:xfrm>
            <a:off x="130628" y="1174536"/>
            <a:ext cx="11939451" cy="4508927"/>
          </a:xfrm>
          <a:prstGeom prst="rect">
            <a:avLst/>
          </a:prstGeom>
          <a:noFill/>
          <a:ln w="76200">
            <a:solidFill>
              <a:srgbClr val="A9380B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28700" b="1" cap="none" spc="50" dirty="0">
                <a:ln w="9525" cmpd="sng">
                  <a:solidFill>
                    <a:srgbClr val="F05618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FFC000">
                      <a:alpha val="40000"/>
                    </a:srgbClr>
                  </a:glow>
                </a:effectLst>
                <a:latin typeface="BN Oria" panose="02000000000000000000" pitchFamily="2" charset="-79"/>
                <a:cs typeface="BN Oria" panose="02000000000000000000" pitchFamily="2" charset="-79"/>
              </a:rPr>
              <a:t>קליעה</a:t>
            </a:r>
          </a:p>
        </p:txBody>
      </p:sp>
      <p:pic>
        <p:nvPicPr>
          <p:cNvPr id="5" name="תמונה 4" descr="תמונה שמכילה אוסף תמונות&#10;&#10;תיאור שנוצר ברמת מהימנות גבוהה מאוד">
            <a:extLst>
              <a:ext uri="{FF2B5EF4-FFF2-40B4-BE49-F238E27FC236}">
                <a16:creationId xmlns:a16="http://schemas.microsoft.com/office/drawing/2014/main" id="{6B743D3A-29B4-4BB2-8328-747DC2E0EC3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" r="1" b="7938"/>
          <a:stretch/>
        </p:blipFill>
        <p:spPr>
          <a:xfrm rot="20344601">
            <a:off x="4341130" y="4001960"/>
            <a:ext cx="836688" cy="741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2429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350AD28B-9A26-4C49-9F7C-2B00785BCA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097" y="800099"/>
            <a:ext cx="11943806" cy="5470072"/>
          </a:xfrm>
          <a:ln w="76200">
            <a:solidFill>
              <a:srgbClr val="FFCC00"/>
            </a:solidFill>
          </a:ln>
        </p:spPr>
        <p:txBody>
          <a:bodyPr>
            <a:normAutofit fontScale="85000" lnSpcReduction="10000"/>
          </a:bodyPr>
          <a:lstStyle/>
          <a:p>
            <a:pPr marL="0" lvl="0" indent="0" algn="ctr">
              <a:lnSpc>
                <a:spcPct val="200000"/>
              </a:lnSpc>
              <a:buNone/>
            </a:pPr>
            <a:r>
              <a:rPr lang="he-IL" sz="3600" u="sng" dirty="0">
                <a:solidFill>
                  <a:srgbClr val="99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הוראות:</a:t>
            </a:r>
            <a:br>
              <a:rPr lang="en-US" sz="3600" b="1" dirty="0">
                <a:solidFill>
                  <a:srgbClr val="99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he-IL" sz="3600" dirty="0">
                <a:solidFill>
                  <a:srgbClr val="99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עליכם לקלוע את המטבעות לכדים כאשר לפני כל קליעה </a:t>
            </a:r>
            <a:br>
              <a:rPr lang="en-US" sz="3600" dirty="0">
                <a:solidFill>
                  <a:srgbClr val="99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he-IL" sz="3600" dirty="0">
                <a:solidFill>
                  <a:srgbClr val="99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עליכם לענות על חידה אחת</a:t>
            </a:r>
            <a:br>
              <a:rPr lang="en-US" sz="3600" dirty="0">
                <a:solidFill>
                  <a:srgbClr val="99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he-IL" sz="3600" dirty="0">
                <a:solidFill>
                  <a:srgbClr val="99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במידה ועניתם על החידה אתם רשאים לקלוע זריקה אחת לתוך הכדים</a:t>
            </a:r>
            <a:br>
              <a:rPr lang="en-US" sz="3600" dirty="0">
                <a:solidFill>
                  <a:srgbClr val="99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he-IL" sz="3600" dirty="0">
                <a:solidFill>
                  <a:srgbClr val="99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הקבוצה המנצחת היא שקלעה כמה שיותר מטבעות</a:t>
            </a:r>
            <a:endParaRPr lang="en-US" sz="3600" dirty="0">
              <a:solidFill>
                <a:srgbClr val="99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ctr">
              <a:lnSpc>
                <a:spcPct val="200000"/>
              </a:lnSpc>
              <a:buNone/>
            </a:pPr>
            <a:r>
              <a:rPr lang="he-IL" sz="3600" b="1" dirty="0">
                <a:solidFill>
                  <a:srgbClr val="99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בהצלחה!</a:t>
            </a:r>
            <a:endParaRPr lang="en-US" sz="3600" b="1" dirty="0">
              <a:solidFill>
                <a:srgbClr val="99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08074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מציין מיקום תוכן 10" descr="תמונה שמכילה טקסט&#10;&#10;תיאור שנוצר ברמת מהימנות גבוהה">
            <a:extLst>
              <a:ext uri="{FF2B5EF4-FFF2-40B4-BE49-F238E27FC236}">
                <a16:creationId xmlns:a16="http://schemas.microsoft.com/office/drawing/2014/main" id="{017DFB68-2A05-44E5-AF32-D2B42A963A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66" t="18367" r="5414" b="17972"/>
          <a:stretch/>
        </p:blipFill>
        <p:spPr>
          <a:xfrm rot="5400000">
            <a:off x="2400300" y="-1897383"/>
            <a:ext cx="6955974" cy="10554791"/>
          </a:xfrm>
        </p:spPr>
      </p:pic>
    </p:spTree>
    <p:extLst>
      <p:ext uri="{BB962C8B-B14F-4D97-AF65-F5344CB8AC3E}">
        <p14:creationId xmlns:p14="http://schemas.microsoft.com/office/powerpoint/2010/main" val="33900752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מציין מיקום תוכן 4" descr="תמונה שמכילה אדם, מקורה, קומה, קרקע&#10;&#10;תיאור שנוצר ברמת מהימנות גבוהה מאוד">
            <a:extLst>
              <a:ext uri="{FF2B5EF4-FFF2-40B4-BE49-F238E27FC236}">
                <a16:creationId xmlns:a16="http://schemas.microsoft.com/office/drawing/2014/main" id="{D5EE6470-053B-4118-AAEA-5452C1F27D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86" t="29169" b="9869"/>
          <a:stretch/>
        </p:blipFill>
        <p:spPr>
          <a:xfrm>
            <a:off x="1445766" y="467750"/>
            <a:ext cx="9300468" cy="59224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2279688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>
            <a:extLst>
              <a:ext uri="{FF2B5EF4-FFF2-40B4-BE49-F238E27FC236}">
                <a16:creationId xmlns:a16="http://schemas.microsoft.com/office/drawing/2014/main" id="{D3617182-B4E5-4197-9000-3286402CC3AA}"/>
              </a:ext>
            </a:extLst>
          </p:cNvPr>
          <p:cNvSpPr/>
          <p:nvPr/>
        </p:nvSpPr>
        <p:spPr>
          <a:xfrm>
            <a:off x="130628" y="1174536"/>
            <a:ext cx="11939451" cy="5386090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34400" b="1" spc="50" dirty="0">
                <a:ln w="9525" cmpd="sng">
                  <a:solidFill>
                    <a:srgbClr val="F05618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FFC000">
                      <a:alpha val="40000"/>
                    </a:srgbClr>
                  </a:glow>
                </a:effectLst>
                <a:latin typeface="BN Oria" panose="02000000000000000000" pitchFamily="2" charset="-79"/>
                <a:cs typeface="BN Oria" panose="02000000000000000000" pitchFamily="2" charset="-79"/>
              </a:rPr>
              <a:t>איקס</a:t>
            </a:r>
            <a:endParaRPr lang="he-IL" sz="34400" b="1" cap="none" spc="50" dirty="0">
              <a:ln w="9525" cmpd="sng">
                <a:solidFill>
                  <a:srgbClr val="F05618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rgbClr val="FFC000">
                    <a:alpha val="40000"/>
                  </a:srgbClr>
                </a:glow>
              </a:effectLst>
              <a:latin typeface="BN Oria" panose="02000000000000000000" pitchFamily="2" charset="-79"/>
              <a:cs typeface="BN Oria" panose="02000000000000000000" pitchFamily="2" charset="-79"/>
            </a:endParaRP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C5EFAC84-E1D1-4412-A20F-E21B0820E46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3" r="2492" b="11178"/>
          <a:stretch/>
        </p:blipFill>
        <p:spPr>
          <a:xfrm>
            <a:off x="9029487" y="5785356"/>
            <a:ext cx="1356917" cy="667695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10B17A23-1F09-4D90-AC0F-52AD8A20132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3" r="2492" b="11178"/>
          <a:stretch/>
        </p:blipFill>
        <p:spPr>
          <a:xfrm rot="354322">
            <a:off x="5380358" y="1401420"/>
            <a:ext cx="1943550" cy="956358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4C419BD9-1BF0-4C73-8191-B48B726AB93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3" r="2492" b="11178"/>
          <a:stretch/>
        </p:blipFill>
        <p:spPr>
          <a:xfrm>
            <a:off x="1457184" y="4508835"/>
            <a:ext cx="1858507" cy="914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3093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>
            <a:extLst>
              <a:ext uri="{FF2B5EF4-FFF2-40B4-BE49-F238E27FC236}">
                <a16:creationId xmlns:a16="http://schemas.microsoft.com/office/drawing/2014/main" id="{D3617182-B4E5-4197-9000-3286402CC3AA}"/>
              </a:ext>
            </a:extLst>
          </p:cNvPr>
          <p:cNvSpPr/>
          <p:nvPr/>
        </p:nvSpPr>
        <p:spPr>
          <a:xfrm>
            <a:off x="130628" y="1174536"/>
            <a:ext cx="11939451" cy="5386090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34400" b="1" spc="50" dirty="0">
                <a:ln w="9525" cmpd="sng">
                  <a:solidFill>
                    <a:srgbClr val="F05618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FFC000">
                      <a:alpha val="40000"/>
                    </a:srgbClr>
                  </a:glow>
                </a:effectLst>
                <a:latin typeface="BN Oria" panose="02000000000000000000" pitchFamily="2" charset="-79"/>
                <a:cs typeface="BN Oria" panose="02000000000000000000" pitchFamily="2" charset="-79"/>
              </a:rPr>
              <a:t>עיגול</a:t>
            </a:r>
            <a:endParaRPr lang="he-IL" sz="34400" b="1" cap="none" spc="50" dirty="0">
              <a:ln w="9525" cmpd="sng">
                <a:solidFill>
                  <a:srgbClr val="F05618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rgbClr val="FFC000">
                    <a:alpha val="40000"/>
                  </a:srgbClr>
                </a:glow>
              </a:effectLst>
              <a:latin typeface="BN Oria" panose="02000000000000000000" pitchFamily="2" charset="-79"/>
              <a:cs typeface="BN Oria" panose="02000000000000000000" pitchFamily="2" charset="-79"/>
            </a:endParaRPr>
          </a:p>
        </p:txBody>
      </p:sp>
      <p:pic>
        <p:nvPicPr>
          <p:cNvPr id="3" name="תמונה 2" descr="תמונה שמכילה מזון, צלחת, פיסה&#10;&#10;תיאור שנוצר ברמת מהימנות גבוהה">
            <a:extLst>
              <a:ext uri="{FF2B5EF4-FFF2-40B4-BE49-F238E27FC236}">
                <a16:creationId xmlns:a16="http://schemas.microsoft.com/office/drawing/2014/main" id="{972F5C76-B41F-401C-A0E1-CB63D08237A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17" r="5017" b="7143"/>
          <a:stretch/>
        </p:blipFill>
        <p:spPr>
          <a:xfrm rot="541244">
            <a:off x="5815588" y="1396526"/>
            <a:ext cx="1590664" cy="133305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תמונה 5" descr="תמונה שמכילה מזון, צלחת, פיסה&#10;&#10;תיאור שנוצר ברמת מהימנות גבוהה">
            <a:extLst>
              <a:ext uri="{FF2B5EF4-FFF2-40B4-BE49-F238E27FC236}">
                <a16:creationId xmlns:a16="http://schemas.microsoft.com/office/drawing/2014/main" id="{627CCC49-918B-49FA-96E0-0A6BA7B510B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17" r="5017" b="7143"/>
          <a:stretch/>
        </p:blipFill>
        <p:spPr>
          <a:xfrm rot="21093063">
            <a:off x="1663281" y="4523851"/>
            <a:ext cx="1278561" cy="107149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תמונה 7" descr="תמונה שמכילה מזון, צלחת, פיסה&#10;&#10;תיאור שנוצר ברמת מהימנות גבוהה">
            <a:extLst>
              <a:ext uri="{FF2B5EF4-FFF2-40B4-BE49-F238E27FC236}">
                <a16:creationId xmlns:a16="http://schemas.microsoft.com/office/drawing/2014/main" id="{7A1A9F08-54B3-4FC9-A6FC-A0A3D86DFAE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17" r="5017" b="7143"/>
          <a:stretch/>
        </p:blipFill>
        <p:spPr>
          <a:xfrm rot="541244">
            <a:off x="9450076" y="4471722"/>
            <a:ext cx="1275511" cy="106894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726020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350AD28B-9A26-4C49-9F7C-2B00785BCA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097" y="1018904"/>
            <a:ext cx="11943806" cy="5460274"/>
          </a:xfrm>
          <a:ln w="76200">
            <a:solidFill>
              <a:srgbClr val="FFCC00"/>
            </a:solidFill>
          </a:ln>
        </p:spPr>
        <p:txBody>
          <a:bodyPr>
            <a:normAutofit fontScale="77500" lnSpcReduction="20000"/>
          </a:bodyPr>
          <a:lstStyle/>
          <a:p>
            <a:pPr marL="0" lvl="0" indent="0" algn="ctr">
              <a:lnSpc>
                <a:spcPct val="120000"/>
              </a:lnSpc>
              <a:buNone/>
            </a:pPr>
            <a:r>
              <a:rPr lang="he-IL" sz="3600" u="sng" dirty="0">
                <a:solidFill>
                  <a:srgbClr val="99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הוראות:</a:t>
            </a:r>
          </a:p>
          <a:p>
            <a:pPr marL="0" indent="0" algn="ctr">
              <a:lnSpc>
                <a:spcPct val="120000"/>
              </a:lnSpc>
              <a:buNone/>
            </a:pPr>
            <a:r>
              <a:rPr lang="he-IL" sz="3600" dirty="0">
                <a:solidFill>
                  <a:srgbClr val="99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עליכם לשחק איקס עיגול כאשר</a:t>
            </a:r>
            <a:br>
              <a:rPr lang="en-US" sz="3600" dirty="0">
                <a:solidFill>
                  <a:srgbClr val="99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he-IL" sz="3600" dirty="0">
                <a:solidFill>
                  <a:srgbClr val="99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האיקס הוא סופגנייה והעיגול הוא לביבה </a:t>
            </a:r>
            <a:endParaRPr lang="en-US" sz="3600" dirty="0">
              <a:solidFill>
                <a:srgbClr val="99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ctr">
              <a:lnSpc>
                <a:spcPct val="120000"/>
              </a:lnSpc>
              <a:buNone/>
            </a:pPr>
            <a:r>
              <a:rPr lang="he-IL" sz="3600" dirty="0">
                <a:solidFill>
                  <a:srgbClr val="99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התחלקו ל2 טורים: </a:t>
            </a:r>
          </a:p>
          <a:p>
            <a:pPr marL="0" indent="0" algn="ctr">
              <a:lnSpc>
                <a:spcPct val="120000"/>
              </a:lnSpc>
              <a:buNone/>
            </a:pPr>
            <a:r>
              <a:rPr lang="he-IL" sz="3600" dirty="0">
                <a:solidFill>
                  <a:srgbClr val="99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בכל תור 2 ילדים מכל קבוצה רצים בו זמנית ללוח</a:t>
            </a:r>
            <a:br>
              <a:rPr lang="en-US" sz="3600" dirty="0">
                <a:solidFill>
                  <a:srgbClr val="99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he-IL" sz="3600" dirty="0">
                <a:solidFill>
                  <a:srgbClr val="99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ושמים את השחקנים במשבצת המתאימה</a:t>
            </a:r>
            <a:br>
              <a:rPr lang="en-US" sz="3600" dirty="0">
                <a:solidFill>
                  <a:srgbClr val="99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he-IL" sz="2600" dirty="0">
                <a:solidFill>
                  <a:srgbClr val="99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ילד ששם במשבצת את השחקן רץ בחזרה לקבוצתו</a:t>
            </a:r>
            <a:endParaRPr lang="he-IL" sz="3600" dirty="0">
              <a:solidFill>
                <a:srgbClr val="99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ctr">
              <a:lnSpc>
                <a:spcPct val="120000"/>
              </a:lnSpc>
              <a:buNone/>
            </a:pPr>
            <a:br>
              <a:rPr lang="en-US" sz="3600" dirty="0">
                <a:solidFill>
                  <a:srgbClr val="99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he-IL" sz="3600" dirty="0">
                <a:solidFill>
                  <a:srgbClr val="99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המטרה לרוץ מהר, להניח את השחקן במשבצת המתאימה ולנצח באיקס עיגול</a:t>
            </a:r>
          </a:p>
          <a:p>
            <a:pPr marL="0" indent="0" algn="ctr">
              <a:lnSpc>
                <a:spcPct val="120000"/>
              </a:lnSpc>
              <a:buNone/>
            </a:pPr>
            <a:br>
              <a:rPr lang="en-US" sz="3600" dirty="0">
                <a:solidFill>
                  <a:srgbClr val="99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he-IL" sz="3600" b="1" dirty="0">
                <a:solidFill>
                  <a:srgbClr val="99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בהצלחה! </a:t>
            </a:r>
            <a:endParaRPr lang="en-US" sz="3600" b="1" dirty="0">
              <a:solidFill>
                <a:srgbClr val="99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34019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מציין מיקום תוכן 4" descr="תמונה שמכילה קומה, מקורה, אדם, חדר&#10;&#10;תיאור שנוצר ברמת מהימנות גבוהה מאוד">
            <a:extLst>
              <a:ext uri="{FF2B5EF4-FFF2-40B4-BE49-F238E27FC236}">
                <a16:creationId xmlns:a16="http://schemas.microsoft.com/office/drawing/2014/main" id="{42A31250-96C0-45E0-A59B-8E087562A0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75" t="15267" r="12522"/>
          <a:stretch/>
        </p:blipFill>
        <p:spPr>
          <a:xfrm>
            <a:off x="1533378" y="414077"/>
            <a:ext cx="8862647" cy="6128646"/>
          </a:xfrm>
        </p:spPr>
      </p:pic>
    </p:spTree>
    <p:extLst>
      <p:ext uri="{BB962C8B-B14F-4D97-AF65-F5344CB8AC3E}">
        <p14:creationId xmlns:p14="http://schemas.microsoft.com/office/powerpoint/2010/main" val="26721933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 descr="תמונה שמכילה טקסט&#10;&#10;תיאור שנוצר ברמת מהימנות גבוהה">
            <a:extLst>
              <a:ext uri="{FF2B5EF4-FFF2-40B4-BE49-F238E27FC236}">
                <a16:creationId xmlns:a16="http://schemas.microsoft.com/office/drawing/2014/main" id="{1A3B2F49-4816-42D6-B21D-DD2BE2922FD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7" t="11809" r="6244" b="53104"/>
          <a:stretch/>
        </p:blipFill>
        <p:spPr>
          <a:xfrm>
            <a:off x="274321" y="1283813"/>
            <a:ext cx="2508068" cy="1485513"/>
          </a:xfrm>
          <a:prstGeom prst="rect">
            <a:avLst/>
          </a:prstGeom>
        </p:spPr>
      </p:pic>
      <p:pic>
        <p:nvPicPr>
          <p:cNvPr id="3" name="תמונה 2" descr="תמונה שמכילה ציור קווים&#10;&#10;תיאור שנוצר ברמת מהימנות גבוהה">
            <a:extLst>
              <a:ext uri="{FF2B5EF4-FFF2-40B4-BE49-F238E27FC236}">
                <a16:creationId xmlns:a16="http://schemas.microsoft.com/office/drawing/2014/main" id="{F8CAB3A0-99A8-4486-9EAB-0C5A1995B27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53" b="11468"/>
          <a:stretch/>
        </p:blipFill>
        <p:spPr>
          <a:xfrm>
            <a:off x="10228218" y="4554600"/>
            <a:ext cx="1724298" cy="1898452"/>
          </a:xfrm>
          <a:prstGeom prst="rect">
            <a:avLst/>
          </a:prstGeom>
        </p:spPr>
      </p:pic>
      <p:sp>
        <p:nvSpPr>
          <p:cNvPr id="4" name="מלבן 3">
            <a:extLst>
              <a:ext uri="{FF2B5EF4-FFF2-40B4-BE49-F238E27FC236}">
                <a16:creationId xmlns:a16="http://schemas.microsoft.com/office/drawing/2014/main" id="{D3617182-B4E5-4197-9000-3286402CC3AA}"/>
              </a:ext>
            </a:extLst>
          </p:cNvPr>
          <p:cNvSpPr/>
          <p:nvPr/>
        </p:nvSpPr>
        <p:spPr>
          <a:xfrm>
            <a:off x="130628" y="1174536"/>
            <a:ext cx="11939451" cy="5386090"/>
          </a:xfrm>
          <a:prstGeom prst="rect">
            <a:avLst/>
          </a:prstGeom>
          <a:noFill/>
          <a:ln w="76200">
            <a:solidFill>
              <a:srgbClr val="FF9966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34400" b="1" spc="50" dirty="0">
                <a:ln w="9525" cmpd="sng">
                  <a:solidFill>
                    <a:srgbClr val="F05618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FFC000">
                      <a:alpha val="40000"/>
                    </a:srgbClr>
                  </a:glow>
                </a:effectLst>
                <a:latin typeface="BN Oria" panose="02000000000000000000" pitchFamily="2" charset="-79"/>
                <a:cs typeface="BN Oria" panose="02000000000000000000" pitchFamily="2" charset="-79"/>
              </a:rPr>
              <a:t>כתב</a:t>
            </a:r>
            <a:endParaRPr lang="he-IL" sz="34400" b="1" cap="none" spc="50" dirty="0">
              <a:ln w="9525" cmpd="sng">
                <a:solidFill>
                  <a:srgbClr val="F05618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rgbClr val="FFC000">
                    <a:alpha val="40000"/>
                  </a:srgbClr>
                </a:glow>
              </a:effectLst>
              <a:latin typeface="BN Oria" panose="02000000000000000000" pitchFamily="2" charset="-79"/>
              <a:cs typeface="BN Oria" panose="02000000000000000000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1823717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תמונה שמכילה טקסט&#10;&#10;תיאור שנוצר ברמת מהימנות גבוהה">
            <a:extLst>
              <a:ext uri="{FF2B5EF4-FFF2-40B4-BE49-F238E27FC236}">
                <a16:creationId xmlns:a16="http://schemas.microsoft.com/office/drawing/2014/main" id="{0EEF6C2F-8340-4B17-8E18-17406154A49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96" t="46050" r="5975" b="18521"/>
          <a:stretch/>
        </p:blipFill>
        <p:spPr>
          <a:xfrm rot="804093">
            <a:off x="9273785" y="1279038"/>
            <a:ext cx="2456662" cy="1469257"/>
          </a:xfrm>
          <a:prstGeom prst="rect">
            <a:avLst/>
          </a:prstGeom>
        </p:spPr>
      </p:pic>
      <p:sp>
        <p:nvSpPr>
          <p:cNvPr id="4" name="מלבן 3">
            <a:extLst>
              <a:ext uri="{FF2B5EF4-FFF2-40B4-BE49-F238E27FC236}">
                <a16:creationId xmlns:a16="http://schemas.microsoft.com/office/drawing/2014/main" id="{D3617182-B4E5-4197-9000-3286402CC3AA}"/>
              </a:ext>
            </a:extLst>
          </p:cNvPr>
          <p:cNvSpPr/>
          <p:nvPr/>
        </p:nvSpPr>
        <p:spPr>
          <a:xfrm>
            <a:off x="130628" y="1174536"/>
            <a:ext cx="11939451" cy="5386090"/>
          </a:xfrm>
          <a:prstGeom prst="rect">
            <a:avLst/>
          </a:prstGeom>
          <a:noFill/>
          <a:ln w="76200">
            <a:solidFill>
              <a:srgbClr val="FF9966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34400" b="1" spc="50" dirty="0">
                <a:ln w="9525" cmpd="sng">
                  <a:solidFill>
                    <a:srgbClr val="F05618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FFC000">
                      <a:alpha val="40000"/>
                    </a:srgbClr>
                  </a:glow>
                </a:effectLst>
                <a:latin typeface="BN Oria" panose="02000000000000000000" pitchFamily="2" charset="-79"/>
                <a:cs typeface="BN Oria" panose="02000000000000000000" pitchFamily="2" charset="-79"/>
              </a:rPr>
              <a:t>חידה</a:t>
            </a:r>
            <a:endParaRPr lang="he-IL" sz="34400" b="1" cap="none" spc="50" dirty="0">
              <a:ln w="9525" cmpd="sng">
                <a:solidFill>
                  <a:srgbClr val="F05618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rgbClr val="FFC000">
                    <a:alpha val="40000"/>
                  </a:srgbClr>
                </a:glow>
              </a:effectLst>
              <a:latin typeface="BN Oria" panose="02000000000000000000" pitchFamily="2" charset="-79"/>
              <a:cs typeface="BN Oria" panose="02000000000000000000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9872639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350AD28B-9A26-4C49-9F7C-2B00785BCA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097" y="117565"/>
            <a:ext cx="11943806" cy="6479177"/>
          </a:xfrm>
          <a:ln w="76200">
            <a:solidFill>
              <a:srgbClr val="FFCC00"/>
            </a:solidFill>
          </a:ln>
        </p:spPr>
        <p:txBody>
          <a:bodyPr>
            <a:normAutofit fontScale="47500" lnSpcReduction="20000"/>
          </a:bodyPr>
          <a:lstStyle/>
          <a:p>
            <a:pPr marL="0" indent="0" algn="ctr">
              <a:buNone/>
            </a:pPr>
            <a:endParaRPr lang="he-IL" sz="3600" b="1" dirty="0">
              <a:solidFill>
                <a:srgbClr val="99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ctr">
              <a:lnSpc>
                <a:spcPct val="120000"/>
              </a:lnSpc>
              <a:buNone/>
            </a:pPr>
            <a:r>
              <a:rPr lang="he-IL" sz="5100" u="sng" dirty="0">
                <a:solidFill>
                  <a:srgbClr val="99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הוראות:</a:t>
            </a:r>
          </a:p>
          <a:p>
            <a:pPr marL="0" indent="0" algn="ctr">
              <a:lnSpc>
                <a:spcPct val="120000"/>
              </a:lnSpc>
              <a:buNone/>
            </a:pPr>
            <a:r>
              <a:rPr lang="he-IL" sz="4400" dirty="0">
                <a:solidFill>
                  <a:srgbClr val="99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עליכם לפתור את כתב החידה כאשר בכל סיפרה עליכם לקפוץ את המספר הנתון, </a:t>
            </a:r>
            <a:br>
              <a:rPr lang="en-US" sz="4400" dirty="0">
                <a:solidFill>
                  <a:srgbClr val="99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he-IL" sz="4400" dirty="0">
                <a:solidFill>
                  <a:srgbClr val="99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רק כאשר סיימתם לקפוץ תוכלו להשלים את האות המתאימה</a:t>
            </a:r>
            <a:br>
              <a:rPr lang="en-US" sz="4400" dirty="0">
                <a:solidFill>
                  <a:srgbClr val="99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he-IL" sz="4400" dirty="0">
                <a:solidFill>
                  <a:srgbClr val="99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כל ילד בתורו יפענח ספרה</a:t>
            </a:r>
            <a:endParaRPr lang="en-US" sz="4400" dirty="0">
              <a:solidFill>
                <a:srgbClr val="99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ctr">
              <a:buNone/>
            </a:pPr>
            <a:r>
              <a:rPr lang="he-IL" sz="4400" dirty="0">
                <a:solidFill>
                  <a:srgbClr val="99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לדוגמה- 30- ילד קופץ 30 קפיצות על רגל ימין</a:t>
            </a:r>
          </a:p>
          <a:p>
            <a:pPr marL="0" indent="0" algn="ctr">
              <a:buNone/>
            </a:pPr>
            <a:endParaRPr lang="en-US" sz="4400" dirty="0">
              <a:solidFill>
                <a:srgbClr val="99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buNone/>
            </a:pPr>
            <a:r>
              <a:rPr lang="he-IL" sz="4400" dirty="0">
                <a:solidFill>
                  <a:srgbClr val="99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50-   ניתן לחלק בין 2 תלמידים- 25 קפיצות כל ילד</a:t>
            </a:r>
            <a:endParaRPr lang="en-US" sz="4400" dirty="0">
              <a:solidFill>
                <a:srgbClr val="99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buNone/>
            </a:pPr>
            <a:r>
              <a:rPr lang="he-IL" sz="4400" dirty="0">
                <a:solidFill>
                  <a:srgbClr val="99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100- ניתן לחלק בין 4 תלמידים- 25 קפיצות כל ילד </a:t>
            </a:r>
            <a:endParaRPr lang="en-US" sz="4400" dirty="0">
              <a:solidFill>
                <a:srgbClr val="99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buNone/>
            </a:pPr>
            <a:r>
              <a:rPr lang="he-IL" sz="4400" dirty="0">
                <a:solidFill>
                  <a:srgbClr val="99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200- 20 קפיצות כל ילד</a:t>
            </a:r>
            <a:endParaRPr lang="en-US" sz="4400" dirty="0">
              <a:solidFill>
                <a:srgbClr val="99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buNone/>
            </a:pPr>
            <a:r>
              <a:rPr lang="he-IL" sz="4400" dirty="0">
                <a:solidFill>
                  <a:srgbClr val="99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300- 30 קפיצות כל ילד</a:t>
            </a:r>
            <a:endParaRPr lang="en-US" sz="4400" dirty="0">
              <a:solidFill>
                <a:srgbClr val="99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buNone/>
            </a:pPr>
            <a:r>
              <a:rPr lang="he-IL" sz="4400" dirty="0">
                <a:solidFill>
                  <a:srgbClr val="99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400- 40 קפיצות- ניתן לחלק בין 2 ילדים- 20 קפיצות כל ילד</a:t>
            </a:r>
          </a:p>
          <a:p>
            <a:pPr marL="0" indent="0">
              <a:buNone/>
            </a:pPr>
            <a:endParaRPr lang="en-US" sz="4400" dirty="0">
              <a:solidFill>
                <a:srgbClr val="99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ctr">
              <a:buNone/>
            </a:pPr>
            <a:r>
              <a:rPr lang="he-IL" sz="4400" dirty="0">
                <a:solidFill>
                  <a:srgbClr val="99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1-50- קפיצות על רגל ימין  </a:t>
            </a:r>
            <a:endParaRPr lang="en-US" sz="4400" dirty="0">
              <a:solidFill>
                <a:srgbClr val="99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ctr">
              <a:buNone/>
            </a:pPr>
            <a:r>
              <a:rPr lang="he-IL" sz="4400" dirty="0">
                <a:solidFill>
                  <a:srgbClr val="99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60-90- קפיצות על רגל שמאל</a:t>
            </a:r>
            <a:endParaRPr lang="en-US" sz="4400" dirty="0">
              <a:solidFill>
                <a:srgbClr val="99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ctr">
              <a:buNone/>
            </a:pPr>
            <a:r>
              <a:rPr lang="he-IL" sz="4400" dirty="0">
                <a:solidFill>
                  <a:srgbClr val="99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100-400- קפיצות על 2 הרגליים</a:t>
            </a:r>
            <a:br>
              <a:rPr lang="en-US" sz="4400" dirty="0">
                <a:solidFill>
                  <a:srgbClr val="99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endParaRPr lang="he-IL" sz="4400" dirty="0">
              <a:solidFill>
                <a:srgbClr val="99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ctr">
              <a:buNone/>
            </a:pPr>
            <a:r>
              <a:rPr lang="he-IL" sz="4400" b="1" dirty="0">
                <a:solidFill>
                  <a:srgbClr val="99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בהצלחה!</a:t>
            </a:r>
            <a:endParaRPr lang="en-US" sz="4400" b="1" dirty="0">
              <a:solidFill>
                <a:srgbClr val="99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84316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מציין מיקום תוכן 4" descr="תמונה שמכילה צילום מסך&#10;&#10;תיאור שנוצר ברמת מהימנות גבוהה מאוד">
            <a:extLst>
              <a:ext uri="{FF2B5EF4-FFF2-40B4-BE49-F238E27FC236}">
                <a16:creationId xmlns:a16="http://schemas.microsoft.com/office/drawing/2014/main" id="{7768E0DC-40D2-4BC6-B673-90356900BF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0" t="30693" r="38973" b="6265"/>
          <a:stretch/>
        </p:blipFill>
        <p:spPr>
          <a:xfrm>
            <a:off x="1933303" y="461986"/>
            <a:ext cx="9091748" cy="62523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812989131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4549</TotalTime>
  <Words>210</Words>
  <Application>Microsoft Office PowerPoint</Application>
  <PresentationFormat>מסך רחב</PresentationFormat>
  <Paragraphs>67</Paragraphs>
  <Slides>25</Slides>
  <Notes>7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25</vt:i4>
      </vt:variant>
    </vt:vector>
  </HeadingPairs>
  <TitlesOfParts>
    <vt:vector size="26" baseType="lpstr">
      <vt:lpstr>ערכת נושא Office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ליאת בבגני</dc:creator>
  <cp:lastModifiedBy>משתמש לא ידוע</cp:lastModifiedBy>
  <cp:revision>47</cp:revision>
  <cp:lastPrinted>2018-11-29T19:06:24Z</cp:lastPrinted>
  <dcterms:created xsi:type="dcterms:W3CDTF">2018-11-25T16:30:57Z</dcterms:created>
  <dcterms:modified xsi:type="dcterms:W3CDTF">2021-11-16T16:44:23Z</dcterms:modified>
</cp:coreProperties>
</file>