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71" r:id="rId5"/>
    <p:sldId id="274" r:id="rId6"/>
    <p:sldId id="272" r:id="rId7"/>
    <p:sldId id="258" r:id="rId8"/>
    <p:sldId id="259" r:id="rId9"/>
    <p:sldId id="275" r:id="rId10"/>
    <p:sldId id="276" r:id="rId11"/>
    <p:sldId id="265" r:id="rId12"/>
    <p:sldId id="264" r:id="rId13"/>
    <p:sldId id="263" r:id="rId14"/>
    <p:sldId id="278" r:id="rId15"/>
    <p:sldId id="279" r:id="rId16"/>
    <p:sldId id="280" r:id="rId17"/>
    <p:sldId id="281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86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7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40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2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7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4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0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097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5959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74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5D4A9D-068C-4359-B1DA-2BC1230E084A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0522422-620D-458E-9EC7-DE2C9054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67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038" y="2514343"/>
            <a:ext cx="9279924" cy="2835876"/>
          </a:xfrm>
        </p:spPr>
        <p:txBody>
          <a:bodyPr/>
          <a:lstStyle/>
          <a:p>
            <a:r>
              <a:rPr lang="he-IL" b="1" dirty="0">
                <a:solidFill>
                  <a:schemeClr val="tx2">
                    <a:lumMod val="50000"/>
                  </a:schemeClr>
                </a:solidFill>
              </a:rPr>
              <a:t>סיפור מרד בית חשמונאי</a:t>
            </a:r>
            <a:br>
              <a:rPr lang="he-IL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he-IL" sz="3600" b="1" dirty="0">
                <a:solidFill>
                  <a:schemeClr val="tx2">
                    <a:lumMod val="50000"/>
                  </a:schemeClr>
                </a:solidFill>
              </a:rPr>
              <a:t>מבוסס על ספר החשמונאים</a:t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he-IL" sz="1800" dirty="0">
                <a:solidFill>
                  <a:schemeClr val="tx2">
                    <a:lumMod val="50000"/>
                  </a:schemeClr>
                </a:solidFill>
              </a:rPr>
              <a:t>כתב: יזהר פינטוס</a:t>
            </a:r>
            <a:br>
              <a:rPr lang="he-IL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he-IL" sz="1800" dirty="0">
                <a:solidFill>
                  <a:schemeClr val="tx2">
                    <a:lumMod val="50000"/>
                  </a:schemeClr>
                </a:solidFill>
              </a:rPr>
              <a:t>אייר: אלחנן בן אורי</a:t>
            </a:r>
            <a:br>
              <a:rPr lang="en-US" dirty="0">
                <a:solidFill>
                  <a:schemeClr val="tx2">
                    <a:lumMod val="50000"/>
                  </a:schemeClr>
                </a:solidFill>
              </a:rPr>
            </a:b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77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95DCFDC0-FAAF-42F3-861A-70E4F5B9045D}"/>
              </a:ext>
            </a:extLst>
          </p:cNvPr>
          <p:cNvSpPr txBox="1"/>
          <p:nvPr/>
        </p:nvSpPr>
        <p:spPr>
          <a:xfrm>
            <a:off x="1911927" y="1081321"/>
            <a:ext cx="8146473" cy="3341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יַלְדֵי יִשְׂרָאֵל אֶת חֲנֻכָּה מְצַיְּנִים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בְּנֵר, לְבִיבָה, סִפּוּרִים וּפִזְמוֹנִים.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מֻגָּשׁ לָכֶם שַׁי בַּחֲרוּזִים מִתְנַגְּנִים,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סִפּוּר מַתִּתְיָהוּ וּבָנָיו </a:t>
            </a:r>
            <a:r>
              <a:rPr lang="he-IL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הַכֹּהֲנִים</a:t>
            </a: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.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11731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60892" y="213673"/>
            <a:ext cx="500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200" dirty="0">
                <a:solidFill>
                  <a:schemeClr val="tx2">
                    <a:lumMod val="50000"/>
                  </a:schemeClr>
                </a:solidFill>
              </a:rPr>
              <a:t>בס"ד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3F96924-7071-48D6-B8BD-207C8060D2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6" t="10845" r="6861" b="9240"/>
          <a:stretch/>
        </p:blipFill>
        <p:spPr>
          <a:xfrm>
            <a:off x="110836" y="2208923"/>
            <a:ext cx="6890328" cy="4416877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EE56469-0CB2-4BF6-8515-A972AD2E06AA}"/>
              </a:ext>
            </a:extLst>
          </p:cNvPr>
          <p:cNvSpPr txBox="1"/>
          <p:nvPr/>
        </p:nvSpPr>
        <p:spPr>
          <a:xfrm>
            <a:off x="4786746" y="490672"/>
            <a:ext cx="6802582" cy="3341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מִיְּמֵי מוֹקְדּוֹן יְוָנִים כָּאן נָכְחוּ,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מַלְכֵי בֵּית </a:t>
            </a:r>
            <a:r>
              <a:rPr lang="he-IL" sz="3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סֶלֶוְקוּס</a:t>
            </a: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בְּאַרְצֵנוּ מָלְכוּ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אַךְ הַיְּהוּדִים בְּדֶרֶךְ הַלְּחִימָה לֹא הָלְכוּ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כָּל עוֹד לְהָמִיר דָּתָם לֹא הֻכְרְחוּ.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9684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BD5B94C5-42C6-4B72-8BEF-C9030F1489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7" y="3267063"/>
            <a:ext cx="7687667" cy="3447773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84D8D7F-D229-440B-99D1-C0F3E0A2C6D2}"/>
              </a:ext>
            </a:extLst>
          </p:cNvPr>
          <p:cNvSpPr txBox="1"/>
          <p:nvPr/>
        </p:nvSpPr>
        <p:spPr>
          <a:xfrm>
            <a:off x="5137727" y="143164"/>
            <a:ext cx="6433126" cy="3718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מְהָרְסֵינו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ּ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וְמַחֲרִיבֵינו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ּ מֵאִתָּנוּ יָצְאוּ,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אָת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יָפְיו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ֹ שֶׁל יֶפֶת חָמְדוּ גַּם יָדְעוּ.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כְּדָאִיּוּת כַּלְכָּלִית בַּמַּהֲלָךְ מָצְאוּ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וְאֶת יְרוּשָׁלַיִם בְּצֶבַע שֶׁל "פּוֹלִיס" צָבְעוּ.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7205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AF698B71-637A-46C0-BB27-4AC2F39FEE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2044991"/>
            <a:ext cx="8026400" cy="4671969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AF0D1E1A-6871-4112-847F-B883C06462EA}"/>
              </a:ext>
            </a:extLst>
          </p:cNvPr>
          <p:cNvSpPr txBox="1"/>
          <p:nvPr/>
        </p:nvSpPr>
        <p:spPr>
          <a:xfrm>
            <a:off x="5467928" y="323980"/>
            <a:ext cx="6096000" cy="3424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מִשְׁלַחַת מִתְיַוְּנִים עִם אִיּוּמִים וַהֲטָבוֹת 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בְּמַתִּתְיָהוּ הִפְצִירָה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לַפְּסִילִים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לְהִשְׁתַּחֲווֹת.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חָטַף מֵהֶם וְדָקַר בְּאַחַת הַחֲרָבוֹת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וְהֵחֵל עִם בָּנָיו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לְהֵעָרֵך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ְ לִקְרָבוֹת.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4328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תמונה 11">
            <a:extLst>
              <a:ext uri="{FF2B5EF4-FFF2-40B4-BE49-F238E27FC236}">
                <a16:creationId xmlns:a16="http://schemas.microsoft.com/office/drawing/2014/main" id="{D6D2258A-EFFB-459D-A114-E7EA16F6B6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147" y="2955360"/>
            <a:ext cx="6571525" cy="3967295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967C03AD-836F-47E8-A625-B069B2A74124}"/>
              </a:ext>
            </a:extLst>
          </p:cNvPr>
          <p:cNvSpPr txBox="1"/>
          <p:nvPr/>
        </p:nvSpPr>
        <p:spPr>
          <a:xfrm>
            <a:off x="5560291" y="171511"/>
            <a:ext cx="6096000" cy="298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בִּגְלַל שֶׁקִּנֵּא לַה'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כְּפִינְחָס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הַכִּנּוּי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"כֹּהֵן גָּדוֹל" לְמַתִּתְיָהוּ יֻחַס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אַךְ עֻבְדּוֹת לֹא נַטֶּה, חָלִילָה וְחַס,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אֵפוֹד לֹא עָטָה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וְחֹשֶׁן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לֹא רָכַס.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D19E98EA-F4CE-4050-A3FC-DFB78C264E4B}"/>
              </a:ext>
            </a:extLst>
          </p:cNvPr>
          <p:cNvSpPr txBox="1"/>
          <p:nvPr/>
        </p:nvSpPr>
        <p:spPr>
          <a:xfrm>
            <a:off x="-535709" y="171510"/>
            <a:ext cx="6096000" cy="298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מִמּוֹדִיעִין יָצָא הַקּוֹל וְהוֹדִיעַ שֶׁ...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נֶאֶמְנֵי ה' יוֹצְאִים לְמֶרֶד קָשֶׁה.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לְמַעַן יְרוּשָׁלַיִם לֹא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נִשְׁקֹט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, לֹא נֶחֱשֶׁה,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"מִי לַה' אֵלַי" כְּדִבְרֵי מֹשֶׁה.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276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המקום המשוער, על פי אבי-יונה, שבו נערך הקרב - צילום משנת 19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57" y="3620656"/>
            <a:ext cx="5202110" cy="309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89052F0F-F002-4989-B847-1530BFB377FD}"/>
              </a:ext>
            </a:extLst>
          </p:cNvPr>
          <p:cNvSpPr txBox="1"/>
          <p:nvPr/>
        </p:nvSpPr>
        <p:spPr>
          <a:xfrm>
            <a:off x="5319657" y="1197208"/>
            <a:ext cx="6096000" cy="405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40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1 – קרב מעלה לבונה</a:t>
            </a:r>
            <a:endParaRPr lang="en-US" sz="40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יָצָא מִבְּסִיסוֹ שֶׁבְּהָרֵי גָּפְנָה,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בְּמַאֲרָב עִם לוֹחֲמָיו יְהוּדָה חָנָה.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הִכָּה אֶת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אַפּוֹלוֹנִיּוּס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בְּעוֹדוֹ נָע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בֵּין שְׁכֶם לִירוּשָׁלַיִם – בְּמַעֲלֵה לְבוֹנָה.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016EC552-34D3-4AD8-B59E-1906B032F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57" y="106761"/>
            <a:ext cx="5202110" cy="368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52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בית חורון עליו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89" y="3426549"/>
            <a:ext cx="4295429" cy="321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C38348F-5116-4B69-804D-2D608B18B9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048"/>
            <a:ext cx="4525818" cy="3570583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77A3DCA2-EC12-4956-B797-0DE61A663BB8}"/>
              </a:ext>
            </a:extLst>
          </p:cNvPr>
          <p:cNvSpPr txBox="1"/>
          <p:nvPr/>
        </p:nvSpPr>
        <p:spPr>
          <a:xfrm>
            <a:off x="4525818" y="1109188"/>
            <a:ext cx="6096000" cy="405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40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2 – קרב בית </a:t>
            </a:r>
            <a:r>
              <a:rPr lang="he-IL" sz="4000" b="1" kern="50" dirty="0" err="1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חורון</a:t>
            </a:r>
            <a:endParaRPr lang="en-US" sz="40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שָׁמַע זֹאת מְפַקֵּד סוּרְיָה –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סֶרוֹן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הֵרִיק אֶת חֲנִיכָיו בְּזַעַם וּבְחָרוֹן.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אֶת פָּנָיו קִדְּמָה מִתְקָפָה בַּמִּדְרוֹן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כַּעֲלוֹת הַשַּׁחַר עַל מַעֲלֵה בֵּית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חוֹרוֹן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0545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FD963A18-B59A-4A67-83BF-FB250308A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2" y="1764144"/>
            <a:ext cx="6779932" cy="4899891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236AFC5-29BF-4770-8DAB-0E1568B92171}"/>
              </a:ext>
            </a:extLst>
          </p:cNvPr>
          <p:cNvSpPr txBox="1"/>
          <p:nvPr/>
        </p:nvSpPr>
        <p:spPr>
          <a:xfrm>
            <a:off x="5467927" y="193965"/>
            <a:ext cx="6096000" cy="405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40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3 – קרב </a:t>
            </a:r>
            <a:r>
              <a:rPr lang="he-IL" sz="4000" b="1" kern="50" dirty="0" err="1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אמאוס</a:t>
            </a:r>
            <a:endParaRPr lang="en-US" sz="40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לִקְרַאת קְרַב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אֶמָאוּס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הִתְפַּלְּלוּ בַּמִּצְפָּה,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לְמָצְאָם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בְּמַחֲנֵיהֶם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גּוֹרְגִּיאָס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צִפָּה.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הֵם הִצִּיתוּ אֶת בְּסִיסוֹ בְּרֶגַע הַתֻּרְפָּה,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תְּהִלּוֹת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לַה'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וּלְאַנְטִיּוֹכוּס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חֶרְפָּה.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29357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07E816EE-6BD5-4A3D-850C-B04C31DC4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36" y="2513013"/>
            <a:ext cx="7508101" cy="4250405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EBD2C21E-206B-45BB-8E09-853C753E87AB}"/>
              </a:ext>
            </a:extLst>
          </p:cNvPr>
          <p:cNvSpPr txBox="1"/>
          <p:nvPr/>
        </p:nvSpPr>
        <p:spPr>
          <a:xfrm>
            <a:off x="5403273" y="302822"/>
            <a:ext cx="6096000" cy="4250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6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4 – קרב בית צור</a:t>
            </a:r>
            <a:endParaRPr lang="en-US" sz="36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לִיזִיאָס</a:t>
            </a: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הַמְּפַקֵּד הַגָּדוֹל וְהָאַכְזָר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לִכְבֹּשׁ אֶת בֵּית צוּר עָלָה וְנִתְאַזַּר.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מֵאֵת ה' אָז מוֹת </a:t>
            </a:r>
            <a:r>
              <a:rPr lang="he-IL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אַנְטִיּוֹכוּס</a:t>
            </a: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נִגְזַר,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שָׁמַע זֹאת </a:t>
            </a:r>
            <a:r>
              <a:rPr lang="he-IL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לִיזִיאָס</a:t>
            </a: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וּלְעִירוֹ חָזַר.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C01558B2-C23D-4AF4-A8A7-8EA6CD6ABB4A}"/>
              </a:ext>
            </a:extLst>
          </p:cNvPr>
          <p:cNvSpPr txBox="1"/>
          <p:nvPr/>
        </p:nvSpPr>
        <p:spPr>
          <a:xfrm>
            <a:off x="-609600" y="614856"/>
            <a:ext cx="6096000" cy="2619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אֶרֶץ יְהוּדָה </a:t>
            </a:r>
            <a:r>
              <a:rPr lang="he-IL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לִשְׁנָתַיִם</a:t>
            </a: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שָׁקְטָה,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מִכַּף־ה</a:t>
            </a: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ֵ"א בְּכִסְלֵו הַמְּנוֹרָה לֹא כָּבְתָה.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הַנְהָגַת בֵּית חַשְׁמוֹנַאי קָמָה וְעָלְתָה,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וּלְאַחַר זְמַן יָוָן שָׁבָה וְהִכְּתָה.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50003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>
            <a:extLst>
              <a:ext uri="{FF2B5EF4-FFF2-40B4-BE49-F238E27FC236}">
                <a16:creationId xmlns:a16="http://schemas.microsoft.com/office/drawing/2014/main" id="{CC53F3C6-C72A-45A8-82AF-C8833FF422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6" y="2580931"/>
            <a:ext cx="8455614" cy="4277069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0C74B45-698E-4070-BCC0-9EB08430DCF2}"/>
              </a:ext>
            </a:extLst>
          </p:cNvPr>
          <p:cNvSpPr txBox="1"/>
          <p:nvPr/>
        </p:nvSpPr>
        <p:spPr>
          <a:xfrm>
            <a:off x="5144655" y="210459"/>
            <a:ext cx="6096000" cy="4250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6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5 – קרב בית זכריה</a:t>
            </a:r>
            <a:endParaRPr lang="en-US" sz="36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בִּשְׁפֵלַת הַחוֹף הָלְכוּ עַד לֹד מִצִּידוֹן,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כָּבְשׁוּ אֶת בֵּית זְכַרְיָה עִם </a:t>
            </a:r>
            <a:r>
              <a:rPr lang="he-IL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לִיזִיאָס</a:t>
            </a: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הָאָדוֹן.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פִּילִים, פָּרָשִׁים וּגְדוּדֵי הַכִּידוֹן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בְּשִׁיטוֹת לְחִימָה שֶׁיָּרְשׁוּ מִמּוֹקְדּוֹן.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CBBBEBFA-DF02-47E8-996A-83179EEA2792}"/>
              </a:ext>
            </a:extLst>
          </p:cNvPr>
          <p:cNvSpPr txBox="1"/>
          <p:nvPr/>
        </p:nvSpPr>
        <p:spPr>
          <a:xfrm>
            <a:off x="-286328" y="74598"/>
            <a:ext cx="6096000" cy="3265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הַיְּוָנִים רַבִּים וְהַמַּכַּבִּים מְעַטִּים.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אֶלְעָזָר חָשַׁב: "אֵיך אֶת הַקְּרָב מַטִּים?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- אֶת פִּיל הַפִּקּוּד בַּחֲנִית מְמוֹתְתִים!"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אָז מָסַר אֶת נַפְשׁוֹ בְּלִי לְבָטִים.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62406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>
            <a:extLst>
              <a:ext uri="{FF2B5EF4-FFF2-40B4-BE49-F238E27FC236}">
                <a16:creationId xmlns:a16="http://schemas.microsoft.com/office/drawing/2014/main" id="{E0B6D319-D0B6-44AD-AC29-B53AD8203E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10" y="1908904"/>
            <a:ext cx="8078217" cy="4791570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FC3E7EF-ECD6-422B-AD1D-8FEE084F3066}"/>
              </a:ext>
            </a:extLst>
          </p:cNvPr>
          <p:cNvSpPr txBox="1"/>
          <p:nvPr/>
        </p:nvSpPr>
        <p:spPr>
          <a:xfrm>
            <a:off x="5347854" y="408695"/>
            <a:ext cx="6096000" cy="405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40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6 – קרב כפר שלם</a:t>
            </a:r>
            <a:endParaRPr lang="en-US" sz="40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בִּכְפַר שָׁלֵם עִם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כֹּח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ַ לֹא רַב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נִיקָנוֹר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לִיהוּדָה טָמַן מַאֲרָב,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אַךְ יְהוּדָה זֹאת סִכֵּל וְנִצֵּחַ בַּקְּרָב,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נִיקָנוֹר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לְחַקְרָא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חָזַר עִם עוֹזְרָיו.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74153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309AA8D8-CAC2-41D4-950C-978454FBF6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1505527"/>
            <a:ext cx="7361225" cy="5352473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1688194-6AF4-43C4-BB38-654EF691DDA9}"/>
              </a:ext>
            </a:extLst>
          </p:cNvPr>
          <p:cNvSpPr txBox="1"/>
          <p:nvPr/>
        </p:nvSpPr>
        <p:spPr>
          <a:xfrm>
            <a:off x="5338618" y="422180"/>
            <a:ext cx="6096000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Bef>
                <a:spcPts val="1200"/>
              </a:spcBef>
            </a:pPr>
            <a:r>
              <a:rPr lang="he-IL" sz="40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7 – קרב חדשה</a:t>
            </a:r>
            <a:endParaRPr lang="en-US" sz="40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נִיקָנוֹר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בְּעָרְמָה הִזְמִינוֹ לִפְגִישָׁה,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יְהוּדָה זֹאת תָּפַס בִּתְבוּנָתוֹ הָרְגִישָׁה.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כְּדַרְכּוֹ לַה' הִתְפַּלֵּל וְנוֹשַׁע,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/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אֶת אוֹיְבוֹ חִסֵּל בִּקְרַב חֲדָשָׁה.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3186775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0DC3FBC2-A27C-4327-998A-1129C807A9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9" y="1665686"/>
            <a:ext cx="9079992" cy="5041392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3E6594A-85BC-4C1A-AD4B-100672C047FF}"/>
              </a:ext>
            </a:extLst>
          </p:cNvPr>
          <p:cNvSpPr txBox="1"/>
          <p:nvPr/>
        </p:nvSpPr>
        <p:spPr>
          <a:xfrm>
            <a:off x="5403272" y="390222"/>
            <a:ext cx="6096000" cy="405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4000" b="1" kern="50" dirty="0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קרב 8 – קרב </a:t>
            </a:r>
            <a:r>
              <a:rPr lang="he-IL" sz="4000" b="1" kern="50" dirty="0" err="1">
                <a:effectLst/>
                <a:latin typeface="FbCaligraph"/>
                <a:ea typeface="Calibri" panose="020F0502020204030204" pitchFamily="34" charset="0"/>
                <a:cs typeface="David" panose="020E0502060401010101" pitchFamily="34" charset="-79"/>
              </a:rPr>
              <a:t>אלעשה</a:t>
            </a:r>
            <a:endParaRPr lang="en-US" sz="4000" b="1" kern="50" dirty="0">
              <a:effectLst/>
              <a:latin typeface="FbCaligraph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בַּקְחִידֶס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בַּאֲלָפָיו קְרָב יָזַם וְעָשָׂה,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שְׁמוֹנֶה מֵאוֹת פָּקַד יְהוּדָה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בְּאֶלְעָשָׂה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נִסּוּ לְהָנִיאוֹ אַךְ הוּא אוֹתָם הִסָּה,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אֶת חַיָּיו קִפֵּחַ וְנָחַל תְּבוּסָה.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94238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A2F5B5D-97E9-4D5B-B5B2-B0B52E27ACDA}"/>
              </a:ext>
            </a:extLst>
          </p:cNvPr>
          <p:cNvSpPr txBox="1"/>
          <p:nvPr/>
        </p:nvSpPr>
        <p:spPr>
          <a:xfrm>
            <a:off x="5551055" y="188885"/>
            <a:ext cx="6096000" cy="4172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Bef>
                <a:spcPts val="1200"/>
              </a:spcBef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אֶת הַבְּשׂוֹרָה הַמָּרָה הִצְטַעֲרוּ לִשְׁמֹעַ,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הָאַחִים הִתְמַקְּמוּ בְּמִדְבַּר תְּקוֹע.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הֶפְסֵדִים מוּל צָבָא עָצוּם אֵין לִמְנֹעַ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אַךְ מַקְּלוֹת בְּגַלְגַּלָּיו אֶפְשָׁר לִתְקֹעַ.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3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6EF28CD5-A8F8-4EEF-9E96-CBD14E5730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57" y="3429000"/>
            <a:ext cx="6277723" cy="324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65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AFF4C74A-1610-46FC-9E89-5B4EEFA78E98}"/>
              </a:ext>
            </a:extLst>
          </p:cNvPr>
          <p:cNvSpPr txBox="1"/>
          <p:nvPr/>
        </p:nvSpPr>
        <p:spPr>
          <a:xfrm>
            <a:off x="5338619" y="381181"/>
            <a:ext cx="6096000" cy="3718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הַמַּכַּבִּים הִמְשִׁיכוּ בְּסַבְלָנוּת וּבִנְחִישׁוּת,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הָאִימְפֶּרְיָה </a:t>
            </a:r>
            <a:r>
              <a:rPr lang="he-IL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הָיְתָה</a:t>
            </a: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 בְּתַהֲלִיךְ הֵחָלְשׁוּת.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חֲזִיתוֹת אֲחֵרוֹת הֶעֱדִיפָה פָּשׁוּט,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הָאוֹר בִּקְצֵה הַמִּנְהָרָה קִבֵּל מַמָּשׁוּת.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F478176-2CB4-4C55-9851-7557054DE8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9" y="2240601"/>
            <a:ext cx="6024721" cy="45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32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F2B15246-2EE4-4FA1-988C-D29B492BE628}"/>
              </a:ext>
            </a:extLst>
          </p:cNvPr>
          <p:cNvSpPr txBox="1"/>
          <p:nvPr/>
        </p:nvSpPr>
        <p:spPr>
          <a:xfrm>
            <a:off x="2438400" y="878161"/>
            <a:ext cx="6096000" cy="3718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הָפוּךְ מֵחֹק הַטֶּבַע, בְּנִגּוּד לַהִגָּיוֹן,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הַחַשְׁמוֹנָאִים כּוֹנְנוּ מַמְלָכָה בְּצִיּוֹן.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שְׁמוֹנִים שָׁנָה מִשִּׁמְעוֹן עַד שְׁלוֹמְצִיּוֹן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David" panose="020E0502060401010101" pitchFamily="34" charset="-79"/>
              </a:rPr>
              <a:t>לֹא הֵעֵז שׁוּם אוֹיֵב לְהָנִיף כָּאן פִּגְיוֹן.</a:t>
            </a:r>
            <a:endParaRPr lang="en-US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78415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95DCFDC0-FAAF-42F3-861A-70E4F5B9045D}"/>
              </a:ext>
            </a:extLst>
          </p:cNvPr>
          <p:cNvSpPr txBox="1"/>
          <p:nvPr/>
        </p:nvSpPr>
        <p:spPr>
          <a:xfrm>
            <a:off x="1911927" y="1081321"/>
            <a:ext cx="8146473" cy="4397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1200"/>
              </a:spcBef>
            </a:pP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גְּבוּרוֹת ה' מִי יְמַלֵּל,</a:t>
            </a:r>
            <a:endParaRPr lang="en-US" sz="4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algn="ctr" rtl="1">
              <a:lnSpc>
                <a:spcPct val="150000"/>
              </a:lnSpc>
            </a:pP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בְּכָל יוֹם נוֹסִיף נֵר וְנָשִׁיר הַלֵּל,</a:t>
            </a:r>
            <a:endParaRPr lang="en-US" sz="4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algn="ctr" rtl="1">
              <a:lnSpc>
                <a:spcPct val="150000"/>
              </a:lnSpc>
            </a:pPr>
            <a:r>
              <a:rPr lang="he-IL" sz="48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ח</a:t>
            </a: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' </a:t>
            </a:r>
            <a:r>
              <a:rPr lang="he-IL" sz="48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נֵ</a:t>
            </a: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רוֹת </a:t>
            </a:r>
            <a:r>
              <a:rPr lang="he-IL" sz="48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וַ</a:t>
            </a: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הֲלָכָה </a:t>
            </a:r>
            <a:r>
              <a:rPr lang="he-IL" sz="48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כְּ</a:t>
            </a: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בֵית </a:t>
            </a:r>
            <a:r>
              <a:rPr lang="he-IL" sz="48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הִ</a:t>
            </a: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לֵּל</a:t>
            </a:r>
            <a:endParaRPr lang="en-US" sz="4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algn="ctr" rtl="1">
              <a:lnSpc>
                <a:spcPct val="150000"/>
              </a:lnSpc>
            </a:pPr>
            <a:r>
              <a:rPr lang="he-IL" sz="4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וְאֶת סִפּוּר הַמֶּרֶד נָשׁוּב וּנְגוֹלֵל.</a:t>
            </a:r>
            <a:endParaRPr lang="en-US" sz="4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508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258</TotalTime>
  <Words>565</Words>
  <Application>Microsoft Office PowerPoint</Application>
  <PresentationFormat>מסך רחב</PresentationFormat>
  <Paragraphs>98</Paragraphs>
  <Slides>18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23" baseType="lpstr">
      <vt:lpstr>Century Gothic</vt:lpstr>
      <vt:lpstr>FbCaligraph</vt:lpstr>
      <vt:lpstr>Garamond</vt:lpstr>
      <vt:lpstr>Times New Roman</vt:lpstr>
      <vt:lpstr>Savon</vt:lpstr>
      <vt:lpstr>סיפור מרד בית חשמונאי מבוסס על ספר החשמונאים כתב: יזהר פינטוס אייר: אלחנן בן אורי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סיפור מרד בית חשמונאי כתב: יזהר פינטוס</dc:title>
  <dc:creator>Yotam Margolin</dc:creator>
  <cp:lastModifiedBy>galilizhar@gmail.com</cp:lastModifiedBy>
  <cp:revision>27</cp:revision>
  <dcterms:created xsi:type="dcterms:W3CDTF">2016-12-13T07:35:12Z</dcterms:created>
  <dcterms:modified xsi:type="dcterms:W3CDTF">2020-12-06T19:08:34Z</dcterms:modified>
</cp:coreProperties>
</file>