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81" r:id="rId5"/>
    <p:sldId id="275" r:id="rId6"/>
    <p:sldId id="282" r:id="rId7"/>
    <p:sldId id="259" r:id="rId8"/>
    <p:sldId id="260" r:id="rId9"/>
    <p:sldId id="283" r:id="rId10"/>
    <p:sldId id="284" r:id="rId11"/>
    <p:sldId id="265" r:id="rId12"/>
    <p:sldId id="266" r:id="rId13"/>
    <p:sldId id="285" r:id="rId14"/>
    <p:sldId id="267" r:id="rId15"/>
    <p:sldId id="268" r:id="rId16"/>
    <p:sldId id="286" r:id="rId17"/>
    <p:sldId id="269" r:id="rId18"/>
    <p:sldId id="270" r:id="rId19"/>
    <p:sldId id="287" r:id="rId20"/>
    <p:sldId id="288" r:id="rId21"/>
    <p:sldId id="271" r:id="rId22"/>
    <p:sldId id="272" r:id="rId23"/>
    <p:sldId id="289" r:id="rId24"/>
    <p:sldId id="273" r:id="rId25"/>
    <p:sldId id="274" r:id="rId26"/>
    <p:sldId id="290" r:id="rId27"/>
    <p:sldId id="261" r:id="rId28"/>
    <p:sldId id="262" r:id="rId29"/>
    <p:sldId id="291" r:id="rId30"/>
    <p:sldId id="276" r:id="rId31"/>
    <p:sldId id="277" r:id="rId32"/>
    <p:sldId id="292" r:id="rId33"/>
    <p:sldId id="263" r:id="rId34"/>
    <p:sldId id="264" r:id="rId35"/>
    <p:sldId id="293" r:id="rId36"/>
    <p:sldId id="278" r:id="rId37"/>
    <p:sldId id="279" r:id="rId38"/>
    <p:sldId id="294" r:id="rId39"/>
    <p:sldId id="295" r:id="rId40"/>
    <p:sldId id="280" r:id="rId4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7" d="100"/>
          <a:sy n="47" d="100"/>
        </p:scale>
        <p:origin x="-99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8851F74-B298-4717-82F1-1E3D5D11B0B8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3A7DD82-C27F-4A36-971A-06266BF93A0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309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970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3306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819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7727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6417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4177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31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4994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7698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6798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9392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4954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3119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6425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0774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9763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7884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384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6597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1916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7759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7146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5269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35800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74693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4328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77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92270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95814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79321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53258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53963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23245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24781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93302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01148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50648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95959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09797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7DD82-C27F-4A36-971A-06266BF93A0D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507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צורה חופשית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9" name="מציין מיקום של כותרת תחתונה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צורה חופשית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צורה חופשית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0A52DFB-528E-497A-85B8-93A94C52806E}" type="datetimeFigureOut">
              <a:rPr lang="he-IL" smtClean="0"/>
              <a:pPr/>
              <a:t>ג'/תמוז/תשע"א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D81DCFA-74AA-4A63-84BD-ADE4A610520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-57180" y="548680"/>
            <a:ext cx="7005444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N Shalechet" pitchFamily="2" charset="-79"/>
                <a:cs typeface="BN Shalechet" pitchFamily="2" charset="-79"/>
              </a:rPr>
              <a:t>שאלות לשלב א'</a:t>
            </a:r>
          </a:p>
          <a:p>
            <a:pPr algn="ctr"/>
            <a:endParaRPr lang="he-IL" sz="7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N Shalechet" pitchFamily="2" charset="-79"/>
              <a:cs typeface="BN Shalechet" pitchFamily="2" charset="-79"/>
            </a:endParaRPr>
          </a:p>
          <a:p>
            <a:pPr algn="ctr"/>
            <a:r>
              <a:rPr lang="he-IL" sz="72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N Shalechet" pitchFamily="2" charset="-79"/>
                <a:cs typeface="BN Shalechet" pitchFamily="2" charset="-79"/>
              </a:rPr>
              <a:t>חידון הלכה יומית </a:t>
            </a:r>
          </a:p>
          <a:p>
            <a:pPr algn="ctr"/>
            <a:endParaRPr lang="he-IL" sz="7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N Shalechet" pitchFamily="2" charset="-79"/>
              <a:cs typeface="BN Shalechet" pitchFamily="2" charset="-79"/>
            </a:endParaRPr>
          </a:p>
          <a:p>
            <a:pPr algn="ctr"/>
            <a:r>
              <a:rPr lang="he-IL" sz="72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N Shalechet" pitchFamily="2" charset="-79"/>
                <a:cs typeface="BN Shalechet" pitchFamily="2" charset="-79"/>
              </a:rPr>
              <a:t>תשע"א</a:t>
            </a:r>
            <a:endParaRPr lang="he-IL" sz="72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N Shalechet" pitchFamily="2" charset="-79"/>
              <a:cs typeface="BN Shalechet" pitchFamily="2" charset="-79"/>
            </a:endParaRPr>
          </a:p>
        </p:txBody>
      </p:sp>
      <p:pic>
        <p:nvPicPr>
          <p:cNvPr id="5" name="תמונה 4" descr="http://mail.google.com/mail/?realattid=0.1&amp;attid=0.1&amp;disp=attd&amp;view=att&amp;th=1104f14cfa99ec0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32656"/>
            <a:ext cx="1656184" cy="9361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 descr="MH900437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6632"/>
            <a:ext cx="1656184" cy="1872208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ysClr val="windowText" lastClr="000000"/>
                </a:solidFill>
                <a:cs typeface="David" pitchFamily="2" charset="-79"/>
              </a:rPr>
              <a:t>שרה התכוונה לאכול 2-3 עוגיות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ysClr val="windowText" lastClr="000000"/>
                </a:solidFill>
                <a:cs typeface="David" pitchFamily="2" charset="-79"/>
              </a:rPr>
              <a:t>קטנות, ולכן בירכה "בורא מיני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ysClr val="windowText" lastClr="000000"/>
                </a:solidFill>
                <a:cs typeface="David" pitchFamily="2" charset="-79"/>
              </a:rPr>
              <a:t>מזונות", אך העוגיות שאכלה היו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ysClr val="windowText" lastClr="000000"/>
                </a:solidFill>
                <a:cs typeface="David" pitchFamily="2" charset="-79"/>
              </a:rPr>
              <a:t>טעימות מאוד והיא אכלה עוד</a:t>
            </a:r>
            <a:endParaRPr lang="en-US" sz="4400" dirty="0" smtClean="0">
              <a:solidFill>
                <a:sysClr val="windowText" lastClr="000000"/>
              </a:solidFill>
              <a:cs typeface="David" pitchFamily="2" charset="-79"/>
            </a:endParaRPr>
          </a:p>
          <a:p>
            <a:pPr>
              <a:buNone/>
            </a:pP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1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437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509120"/>
            <a:ext cx="1449284" cy="1835845"/>
          </a:xfrm>
          <a:prstGeom prst="rect">
            <a:avLst/>
          </a:prstGeom>
        </p:spPr>
      </p:pic>
      <p:pic>
        <p:nvPicPr>
          <p:cNvPr id="5" name="תמונה 4" descr="MH900437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4941168"/>
            <a:ext cx="1080070" cy="1368152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980728"/>
            <a:ext cx="7467600" cy="452596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עוגיה...ועוד עוגיה... עד שסיימה את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כל החבילה (שיעור של יותר מ-4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ביצים). איזו ברכה אחרונה היא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צריכה לברך כעת?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dirty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 descr="MH900437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6632"/>
            <a:ext cx="1656184" cy="1872208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45768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שרה צריכה לברך ברכת המזון 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כיוון שעל פת הבאה </a:t>
            </a:r>
            <a:r>
              <a:rPr lang="he-IL" sz="4400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בכיסנין</a:t>
            </a:r>
            <a:endParaRPr lang="he-IL" sz="4400" dirty="0" smtClean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שאוכלים בשיעור קביעת סעודה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(4ביצים) צריכים לברך ברכת המזון.</a:t>
            </a:r>
            <a:endParaRPr lang="he-IL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1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MH9003111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708920"/>
            <a:ext cx="1224136" cy="1224136"/>
          </a:xfrm>
          <a:prstGeom prst="rect">
            <a:avLst/>
          </a:prstGeom>
        </p:spPr>
      </p:pic>
      <p:pic>
        <p:nvPicPr>
          <p:cNvPr id="10" name="תמונה 9" descr="MH9003538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88640"/>
            <a:ext cx="1584176" cy="1584176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107504" y="1268760"/>
            <a:ext cx="8136904" cy="496855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רבקה אכלה חצי תפוח ופתאום שולמית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קראה לה לצאת החוצה ולהתבונן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בגשם. כשחזרה רבקה הביתה כיצד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תנהג לגבי המשך אכילת התפוח?</a:t>
            </a:r>
            <a:endParaRPr lang="en-US" sz="4400" dirty="0">
              <a:solidFill>
                <a:schemeClr val="bg1"/>
              </a:solidFill>
              <a:cs typeface="David" pitchFamily="2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2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7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MH9003111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708920"/>
            <a:ext cx="1224136" cy="1224136"/>
          </a:xfrm>
          <a:prstGeom prst="rect">
            <a:avLst/>
          </a:prstGeom>
        </p:spPr>
      </p:pic>
      <p:pic>
        <p:nvPicPr>
          <p:cNvPr id="10" name="תמונה 9" descr="MH9003538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88640"/>
            <a:ext cx="1584176" cy="1584176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107504" y="1268760"/>
            <a:ext cx="8136904" cy="496855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רבקה חייבת לחזור ולברך ברכה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ראשונה על התפוח כיוון שיצאה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מביתה החוצה. עקירת מקום מחייבת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ברכה חדשה.</a:t>
            </a:r>
            <a:endParaRPr lang="en-US" sz="4400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2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21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3861048"/>
            <a:ext cx="1224136" cy="1800200"/>
          </a:xfrm>
          <a:prstGeom prst="rect">
            <a:avLst/>
          </a:prstGeom>
        </p:spPr>
      </p:pic>
      <p:pic>
        <p:nvPicPr>
          <p:cNvPr id="6" name="תמונה 5" descr="917b623783d4cd0ace223c86d489f7c7_image_300x28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564904"/>
            <a:ext cx="1354854" cy="1296144"/>
          </a:xfrm>
          <a:prstGeom prst="rect">
            <a:avLst/>
          </a:prstGeom>
        </p:spPr>
      </p:pic>
      <p:pic>
        <p:nvPicPr>
          <p:cNvPr id="10" name="תמונה 9" descr="MH9004377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052736"/>
            <a:ext cx="764393" cy="864096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יצחק אכל עוגיות בשיעור של יותר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מ-4 ביצים. הוא נטל ידיו, בירך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"המוציא" וברכת המזון.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3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pic>
        <p:nvPicPr>
          <p:cNvPr id="5" name="תמונה 4" descr="MH9004377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7624" y="620688"/>
            <a:ext cx="764393" cy="864096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MH9003488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4761507"/>
            <a:ext cx="1475805" cy="1475805"/>
          </a:xfrm>
          <a:prstGeom prst="rect">
            <a:avLst/>
          </a:prstGeom>
        </p:spPr>
      </p:pic>
      <p:pic>
        <p:nvPicPr>
          <p:cNvPr id="8" name="תמונה 7" descr="MH900413334.JPG"/>
          <p:cNvPicPr>
            <a:picLocks noChangeAspect="1"/>
          </p:cNvPicPr>
          <p:nvPr/>
        </p:nvPicPr>
        <p:blipFill>
          <a:blip r:embed="rId4" cstate="print"/>
          <a:srcRect t="7678" r="6155" b="9232"/>
          <a:stretch>
            <a:fillRect/>
          </a:stretch>
        </p:blipFill>
        <p:spPr>
          <a:xfrm>
            <a:off x="323529" y="2636912"/>
            <a:ext cx="1382594" cy="1224136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404664"/>
            <a:ext cx="7467600" cy="58326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רבקה אכלה ספגטי בשיעור של יותר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מ-4 ביצים ואף היא נטלה את  ידיה,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בירכה "המוציא" וברכת המזון.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מי משניהם טעה? מדוע? כיצד על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הטועה לנהוג?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רבקה טעתה. כיוון שהספגטי מבושל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ולא אפוי, תמיד מברכים עליו על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המחיה ולא ברכת המזון.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3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pic>
        <p:nvPicPr>
          <p:cNvPr id="9" name="תמונה 8" descr="MH9003488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4000504"/>
            <a:ext cx="1475805" cy="1475805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3648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רק דבר מאפה שהוא דומה ללחם,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בשיעור קביעת סעודה מברכים עליו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ברכת המזון. </a:t>
            </a:r>
            <a:endParaRPr lang="en-US" sz="4400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5" name="תמונה 4" descr="21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3929066"/>
            <a:ext cx="1224136" cy="1800200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624957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04664"/>
            <a:ext cx="1512168" cy="1512168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351309"/>
            <a:ext cx="7467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אחותו של מרדכי הגישה לפניו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ארוחת צהריים- שני כריכים של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חביתה עם גבינה. מרדכי שהיה רעב,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אכל עד ששבע. תוך כדי אכילה,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4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MH9002321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88640"/>
            <a:ext cx="1368152" cy="1368152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124744"/>
            <a:ext cx="7467600" cy="51125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שיחק עם אחותו הקטנה, לאחר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מכן לא זכר האם בירך ברכת המזון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או לא.האם ישי יברך ברכת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המזון מספק או לא?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624957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04664"/>
            <a:ext cx="1512168" cy="1512168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285720" y="1500174"/>
            <a:ext cx="804389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כיוון שמרדכי שבע מאכילתו, ממילא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חיוב ברכתו הוא מן התורה, לכן ספק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של תורה </a:t>
            </a:r>
            <a:r>
              <a:rPr lang="he-IL" sz="4400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לחומרא</a:t>
            </a: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 וצריך לחזור ולברך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ברכת המזון.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4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{920C5B91-F03E-49FB-950C-BDC1D570861D}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1587500" cy="2286000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639341"/>
            <a:ext cx="7467600" cy="42379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דניאל הביא לבית הספר 'ביסלי'.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הוא כיבד את חברו הטוב ליאור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במעט מהביסלי שהביא.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5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PIZZA_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1656184" cy="13224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340768"/>
            <a:ext cx="7467600" cy="43204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האם צריך ליאור לברך לפני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האכילה? האם צריך לברך לאחריה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'ברכה אחת מעין שלוש' 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  <p:pic>
        <p:nvPicPr>
          <p:cNvPr id="4" name="תמונה 3" descr="bissli55g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916597"/>
            <a:ext cx="1009786" cy="1240595"/>
          </a:xfrm>
          <a:prstGeom prst="rect">
            <a:avLst/>
          </a:prstGeom>
        </p:spPr>
      </p:pic>
      <p:pic>
        <p:nvPicPr>
          <p:cNvPr id="5" name="תמונה 4" descr="bissli55g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4636677"/>
            <a:ext cx="792088" cy="973137"/>
          </a:xfrm>
          <a:prstGeom prst="rect">
            <a:avLst/>
          </a:prstGeom>
        </p:spPr>
      </p:pic>
      <p:pic>
        <p:nvPicPr>
          <p:cNvPr id="6" name="תמונה 5" descr="bissli55g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16308" y="5301207"/>
            <a:ext cx="599508" cy="736539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{920C5B91-F03E-49FB-950C-BDC1D570861D}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4214818"/>
            <a:ext cx="1587500" cy="1932230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500034" y="1357298"/>
            <a:ext cx="7467600" cy="42379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כיוון שליאור אכל מעט מן הביסלי,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פחות משיעור כזית, חייב לברך רק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לפני האכילה ואחר האכילה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פטור מכל ברכה.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5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84785"/>
            <a:ext cx="7467600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דוד חזר מבית הספר 'אורות בנים'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ואמר שהרב לימד אותם שצריך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קודם לחתוך את הפרי ורק אחר כך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לברך עליו.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6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pic>
        <p:nvPicPr>
          <p:cNvPr id="9" name="תמונה 8" descr="header_le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5013176"/>
            <a:ext cx="3181350" cy="876300"/>
          </a:xfrm>
          <a:prstGeom prst="rect">
            <a:avLst/>
          </a:prstGeom>
        </p:spPr>
      </p:pic>
      <p:pic>
        <p:nvPicPr>
          <p:cNvPr id="10" name="תמונה 9" descr="MH9003585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32657"/>
            <a:ext cx="1224135" cy="122413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100_7433-hor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772816"/>
            <a:ext cx="1080119" cy="1446563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620688"/>
            <a:ext cx="7467600" cy="4752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תהילה חזרה מבית הספר 'אורות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בנות' ואמרה שהרב שלהם לימד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אותן שצריך לברך על הפרי כשהוא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עדיין שלם. איזה רב צודק יותר?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  <p:pic>
        <p:nvPicPr>
          <p:cNvPr id="10" name="תמונה 9" descr="11-hor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5157192"/>
            <a:ext cx="3456384" cy="119652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-32" y="1484785"/>
            <a:ext cx="8358246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שני הרבנים צודקים! אם הפרי עם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קליפה שאינה נאכלת,או שיש חשש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שיש חרקים בתוך הפרי, צריכים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לקלף או לחתוך את הפרי לפני האכילה.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6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142844" y="1484785"/>
            <a:ext cx="8358246" cy="401591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במקרה שהקליפה נאכלת ואין חשש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מ'מרעין</a:t>
            </a: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 בישין' מהודר לברך על הפרי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כשהוא שלם. 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040831~1.JPG"/>
          <p:cNvPicPr>
            <a:picLocks noChangeAspect="1"/>
          </p:cNvPicPr>
          <p:nvPr/>
        </p:nvPicPr>
        <p:blipFill>
          <a:blip r:embed="rId3" cstate="print"/>
          <a:srcRect t="9524"/>
          <a:stretch>
            <a:fillRect/>
          </a:stretch>
        </p:blipFill>
        <p:spPr>
          <a:xfrm>
            <a:off x="179512" y="1412776"/>
            <a:ext cx="1296144" cy="1296144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84785"/>
            <a:ext cx="7467600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רינה איננה מרגישה טוב. אימה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אמרה לה לקחת אקמול לפני שהיא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הולכת לבית הספר. רינה איננה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זוכרת כעת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7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MH9002326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6632"/>
            <a:ext cx="1296144" cy="1296144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980728"/>
            <a:ext cx="7467600" cy="4752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האם היא צריכה לברך על המיץ או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על המים שהיא שותה כשהיא שותה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עם הכדור. אנא עזרי לה לברר את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ההלכה. 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  <p:pic>
        <p:nvPicPr>
          <p:cNvPr id="6" name="תמונה 5" descr="MH900448966.JPG"/>
          <p:cNvPicPr>
            <a:picLocks noChangeAspect="1"/>
          </p:cNvPicPr>
          <p:nvPr/>
        </p:nvPicPr>
        <p:blipFill>
          <a:blip r:embed="rId4" cstate="print"/>
          <a:srcRect l="5804" t="22087" r="5804" b="12782"/>
          <a:stretch>
            <a:fillRect/>
          </a:stretch>
        </p:blipFill>
        <p:spPr>
          <a:xfrm>
            <a:off x="2676568" y="4293097"/>
            <a:ext cx="2111456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040831~1.JPG"/>
          <p:cNvPicPr>
            <a:picLocks noChangeAspect="1"/>
          </p:cNvPicPr>
          <p:nvPr/>
        </p:nvPicPr>
        <p:blipFill>
          <a:blip r:embed="rId3" cstate="print"/>
          <a:srcRect t="9524"/>
          <a:stretch>
            <a:fillRect/>
          </a:stretch>
        </p:blipFill>
        <p:spPr>
          <a:xfrm>
            <a:off x="179512" y="1412776"/>
            <a:ext cx="1296144" cy="1296144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84785"/>
            <a:ext cx="7467600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אם רינה לוקחת את הכדור עם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מיץ, חייבת לברך על המיץ. אך אם 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נוטלת את התרופה עם מים- לא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תברך כלל.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7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107504" y="1268760"/>
            <a:ext cx="8136904" cy="496855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לאחר סעודת שבת בירכה משפחת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אליהו ברכת המזון. פתאום לאה רצתה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לאכול מן פירורי הלחם המונחים על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השולחן. אחותה הגדולה אמרה לה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8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pic>
        <p:nvPicPr>
          <p:cNvPr id="5" name="תמונה 4" descr="__400_~1.JPG"/>
          <p:cNvPicPr>
            <a:picLocks noChangeAspect="1"/>
          </p:cNvPicPr>
          <p:nvPr/>
        </p:nvPicPr>
        <p:blipFill>
          <a:blip r:embed="rId3" cstate="print"/>
          <a:srcRect l="27638" r="21283"/>
          <a:stretch>
            <a:fillRect/>
          </a:stretch>
        </p:blipFill>
        <p:spPr>
          <a:xfrm>
            <a:off x="323528" y="332656"/>
            <a:ext cx="1008112" cy="16916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052736"/>
            <a:ext cx="7467600" cy="4752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שכעת צריכה לנטול את ידיה שנית.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מה ההלכה בנושא הזה לגבי נטילת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ידיים, ברכה ראשונה וברכה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אחרונה?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  <p:pic>
        <p:nvPicPr>
          <p:cNvPr id="8" name="תמונה 7" descr="917b623783d4cd0ace223c86d489f7c7_image_300x2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284984"/>
            <a:ext cx="1806472" cy="1728192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__400_~1.JPG"/>
          <p:cNvPicPr>
            <a:picLocks noChangeAspect="1"/>
          </p:cNvPicPr>
          <p:nvPr/>
        </p:nvPicPr>
        <p:blipFill>
          <a:blip r:embed="rId3" cstate="print"/>
          <a:srcRect l="27638" r="21283"/>
          <a:stretch>
            <a:fillRect/>
          </a:stretch>
        </p:blipFill>
        <p:spPr>
          <a:xfrm>
            <a:off x="323528" y="332656"/>
            <a:ext cx="1008112" cy="1691680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107504" y="1625950"/>
            <a:ext cx="8136904" cy="38747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באכילת פירורים מועטים אין צורך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לנטול ידיים, אלא רק תברך 'המוציא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לחם מן הארץ'.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8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MH9002393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437112"/>
            <a:ext cx="1872208" cy="1872208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אמא של רחל החליטה להכין לכבוד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שבת מאכל מיוחד עוף עם תפוזים.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לאחר שיצא העוף מהתנור לקחה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9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MB9001935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692696"/>
            <a:ext cx="1828800" cy="1828800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052736"/>
            <a:ext cx="7467600" cy="4752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דליה חתיכת תפוז מהעוף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על מנת לטעום 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עזרי לדליה להחליט מה לברך על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התפוז, נמקי תשובתך!</a:t>
            </a: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142844" y="1000108"/>
            <a:ext cx="7896228" cy="550072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למדנו שעל טעימה אין צריך לברך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כלל. אם פולטים את המאכל לעולם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 אין צריך לברך, ואפילו אם בולעים-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עד שיעור כזית במאכל ורביעית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במשקה אין צריך לברך.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9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10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קנו לחיה אוגרים חדשים. לאחר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ששיחקה איתם ניגשה לאכול. אביה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אמר לה שאיננו זוכר בדיוק, אך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אולי צריכה </a:t>
            </a:r>
            <a:endParaRPr lang="he-IL" sz="4400" dirty="0">
              <a:solidFill>
                <a:schemeClr val="bg1"/>
              </a:solidFill>
              <a:cs typeface="David" pitchFamily="2" charset="-79"/>
            </a:endParaRPr>
          </a:p>
        </p:txBody>
      </p:sp>
      <p:pic>
        <p:nvPicPr>
          <p:cNvPr id="9" name="תמונה 8" descr="_1EE2C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1920213" cy="14401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1241531913703412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8654" y="4725144"/>
            <a:ext cx="1685114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תמונה 3" descr="MH9004111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653136"/>
            <a:ext cx="1584176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12776"/>
            <a:ext cx="7467600" cy="43924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להאכיל ולהשקות אותם לפני שהיא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רשאית לאכול. מי באמת קודם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באכילה </a:t>
            </a:r>
            <a:r>
              <a:rPr lang="he-IL" sz="4400" dirty="0" err="1" smtClean="0">
                <a:solidFill>
                  <a:schemeClr val="bg1"/>
                </a:solidFill>
                <a:cs typeface="David" pitchFamily="2" charset="-79"/>
              </a:rPr>
              <a:t>ושתיה</a:t>
            </a: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- שרה או האוגרים?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10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למדנו שבעלי חיים קודמים לאדם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בענייני אכילה, אך </a:t>
            </a:r>
            <a:r>
              <a:rPr lang="he-IL" sz="4400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בשתיה</a:t>
            </a: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- קודם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האדם לבעל החיים. </a:t>
            </a:r>
            <a:endParaRPr lang="he-IL" sz="4400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9" name="תמונה 8" descr="_1EE2C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1920213" cy="14401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MH9002963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25003"/>
            <a:ext cx="1835845" cy="1835845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495325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בטיול השנתי נכנסנו לכרם זיתים,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בעל המקום הרשה לנו לקטוף מעט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זיתים. עמדנו ליד העץ, קטפנו ומיד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ברכנו ברכת בורא פרי העץ וטעמנו.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11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7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MH9002149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3645024"/>
            <a:ext cx="2160240" cy="2160240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476672"/>
            <a:ext cx="7467600" cy="4752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4400" dirty="0" smtClean="0"/>
              <a:t> 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האם נהגנו כראוי? אם לא נהגנו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נכון, אנא אמרי לי בבקשה מהי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הברכה הנכונה?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7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MH9002963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25003"/>
            <a:ext cx="1835845" cy="1835845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1546243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על זית 'חי' שאינו כבוש אין מברכים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'בורא פרי העץ'. רק זית שעבר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כבישה הוא ראוי לאכילה ועליו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מברכים 'בורא פרי העץ'. </a:t>
            </a:r>
          </a:p>
        </p:txBody>
      </p:sp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11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MH9003127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1800200" cy="1800200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שאלה 12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עזרא ונחמיה, ניקו את בית הכנסת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בהתנדבות. הם עבדו כל כך במרץ עד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שהגיעו לביתם רעבים וצמאים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מאוד. </a:t>
            </a:r>
            <a:endParaRPr lang="he-IL" sz="4400" dirty="0">
              <a:solidFill>
                <a:schemeClr val="bg1"/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orange-juice.jpg"/>
          <p:cNvPicPr>
            <a:picLocks noChangeAspect="1"/>
          </p:cNvPicPr>
          <p:nvPr/>
        </p:nvPicPr>
        <p:blipFill>
          <a:blip r:embed="rId3" cstate="print"/>
          <a:srcRect r="18774"/>
          <a:stretch>
            <a:fillRect/>
          </a:stretch>
        </p:blipFill>
        <p:spPr>
          <a:xfrm>
            <a:off x="251520" y="3429000"/>
            <a:ext cx="1644190" cy="1584176"/>
          </a:xfrm>
          <a:prstGeom prst="rect">
            <a:avLst/>
          </a:prstGeom>
        </p:spPr>
      </p:pic>
      <p:pic>
        <p:nvPicPr>
          <p:cNvPr id="6" name="תמונה 5" descr="MH9002460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5875" y="260648"/>
            <a:ext cx="2051869" cy="2051869"/>
          </a:xfrm>
          <a:prstGeom prst="rect">
            <a:avLst/>
          </a:prstGeom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57200" y="980728"/>
            <a:ext cx="7467600" cy="4536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עזרא מיד נגס באפרסק מתוק,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נחמיה לגם מיץ תפוזים. לפתע, בעוד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המאכל והמשקה בפיהם, נזכרו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cs typeface="David" pitchFamily="2" charset="-79"/>
              </a:rPr>
              <a:t>ששכחו לברך. מה יעשו כעת?</a:t>
            </a:r>
            <a:endParaRPr lang="en-US" sz="4400" dirty="0" smtClean="0">
              <a:solidFill>
                <a:schemeClr val="bg1"/>
              </a:solidFill>
              <a:cs typeface="David" pitchFamily="2" charset="-79"/>
            </a:endParaRPr>
          </a:p>
          <a:p>
            <a:pPr>
              <a:buNone/>
            </a:pPr>
            <a:endParaRPr lang="he-IL" sz="4400" dirty="0" smtClean="0">
              <a:solidFill>
                <a:schemeClr val="bg1"/>
              </a:solidFill>
              <a:cs typeface="David" pitchFamily="2" charset="-79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2195736" y="44624"/>
            <a:ext cx="42484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8000" b="1" dirty="0" smtClean="0">
                <a:ln w="50800"/>
                <a:solidFill>
                  <a:schemeClr val="bg1">
                    <a:shade val="50000"/>
                  </a:schemeClr>
                </a:solidFill>
                <a:cs typeface="David" pitchFamily="2" charset="-79"/>
              </a:rPr>
              <a:t>תשובה 12</a:t>
            </a:r>
            <a:endParaRPr lang="he-IL" sz="8000" b="1" dirty="0">
              <a:ln w="50800"/>
              <a:solidFill>
                <a:schemeClr val="bg1">
                  <a:shade val="50000"/>
                </a:schemeClr>
              </a:solidFill>
              <a:cs typeface="David" pitchFamily="2" charset="-79"/>
            </a:endParaRPr>
          </a:p>
        </p:txBody>
      </p:sp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>
          <a:xfrm>
            <a:off x="0" y="1000108"/>
            <a:ext cx="8715404" cy="55007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עזרא צריך להוציא את האפרסק מפיו,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לברך ואז יחזור ויאכל. במקרה שאי 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אפשר להוציאו מן הפה , יכול להטותו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לצד אחד בפיו ויברך עליו. נחמיה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ששתה בלא ברכה-</a:t>
            </a:r>
            <a:endParaRPr lang="he-IL" sz="4400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7" name="תמונה 6" descr="MH9002460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643446"/>
            <a:ext cx="1428760" cy="1428760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>
          <a:xfrm>
            <a:off x="0" y="1000108"/>
            <a:ext cx="8715404" cy="55007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אם נשאר לו מן המיץ- יפלוט את שבפיו,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יברך וישתה מן הכוס. אם כבר סיים את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כל </a:t>
            </a:r>
            <a:r>
              <a:rPr lang="he-IL" sz="4400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השתיה</a:t>
            </a: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 ורק נותר לו בפיו- יכול לבלוע</a:t>
            </a:r>
          </a:p>
          <a:p>
            <a:pPr>
              <a:lnSpc>
                <a:spcPct val="150000"/>
              </a:lnSpc>
              <a:buNone/>
            </a:pPr>
            <a:r>
              <a:rPr lang="he-IL" sz="4400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ופטור מן הברכה. </a:t>
            </a:r>
            <a:endParaRPr lang="he-IL" sz="4400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5" name="תמונה 4" descr="orange-juice.jpg"/>
          <p:cNvPicPr>
            <a:picLocks noChangeAspect="1"/>
          </p:cNvPicPr>
          <p:nvPr/>
        </p:nvPicPr>
        <p:blipFill>
          <a:blip r:embed="rId3" cstate="print"/>
          <a:srcRect r="18774"/>
          <a:stretch>
            <a:fillRect/>
          </a:stretch>
        </p:blipFill>
        <p:spPr>
          <a:xfrm>
            <a:off x="1500166" y="4429132"/>
            <a:ext cx="1644190" cy="1584176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07504" y="992917"/>
            <a:ext cx="741682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N Shalechet" pitchFamily="2" charset="-79"/>
                <a:cs typeface="BN Shalechet" pitchFamily="2" charset="-79"/>
              </a:rPr>
              <a:t>בהצלחה רבה </a:t>
            </a:r>
            <a:endParaRPr lang="he-IL" sz="9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N Shalechet" pitchFamily="2" charset="-79"/>
              <a:cs typeface="BN Shalechet" pitchFamily="2" charset="-79"/>
            </a:endParaRPr>
          </a:p>
          <a:p>
            <a:pPr algn="ctr"/>
            <a:r>
              <a:rPr lang="he-IL" sz="9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N Shalechet" pitchFamily="2" charset="-79"/>
                <a:cs typeface="BN Shalechet" pitchFamily="2" charset="-79"/>
              </a:rPr>
              <a:t>לכל </a:t>
            </a:r>
          </a:p>
          <a:p>
            <a:pPr algn="ctr"/>
            <a:r>
              <a:rPr lang="he-IL" sz="9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N Shalechet" pitchFamily="2" charset="-79"/>
                <a:cs typeface="BN Shalechet" pitchFamily="2" charset="-79"/>
              </a:rPr>
              <a:t>המתמודדות</a:t>
            </a:r>
            <a:endParaRPr lang="he-IL" sz="9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N Shalechet" pitchFamily="2" charset="-79"/>
              <a:cs typeface="BN Shalechet" pitchFamily="2" charset="-79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טכני">
  <a:themeElements>
    <a:clrScheme name="שפע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טכני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טכני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920</Words>
  <Application>Microsoft Office PowerPoint</Application>
  <PresentationFormat>‫הצגה על המסך (4:3)</PresentationFormat>
  <Paragraphs>217</Paragraphs>
  <Slides>40</Slides>
  <Notes>40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40</vt:i4>
      </vt:variant>
    </vt:vector>
  </HeadingPairs>
  <TitlesOfParts>
    <vt:vector size="41" baseType="lpstr">
      <vt:lpstr>טכני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xp4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xp3</dc:creator>
  <cp:lastModifiedBy>Tzvi Harris</cp:lastModifiedBy>
  <cp:revision>70</cp:revision>
  <dcterms:created xsi:type="dcterms:W3CDTF">2011-05-15T16:59:25Z</dcterms:created>
  <dcterms:modified xsi:type="dcterms:W3CDTF">2011-07-05T04:09:22Z</dcterms:modified>
</cp:coreProperties>
</file>