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9" r:id="rId2"/>
    <p:sldId id="263" r:id="rId3"/>
    <p:sldId id="271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2" r:id="rId12"/>
    <p:sldId id="273" r:id="rId13"/>
    <p:sldId id="275" r:id="rId14"/>
    <p:sldId id="276" r:id="rId15"/>
    <p:sldId id="278" r:id="rId16"/>
    <p:sldId id="280" r:id="rId17"/>
    <p:sldId id="279" r:id="rId18"/>
    <p:sldId id="277" r:id="rId19"/>
  </p:sldIdLst>
  <p:sldSz cx="6858000" cy="9144000" type="screen4x3"/>
  <p:notesSz cx="6858000" cy="9144000"/>
  <p:defaultTextStyle>
    <a:defPPr>
      <a:defRPr lang="he-I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39" d="100"/>
          <a:sy n="39" d="100"/>
        </p:scale>
        <p:origin x="2021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54E14C3-19CC-6373-2071-CCDE1F17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97E6E-8BBC-411E-8FEE-9AA44E4B1EEB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B67B923-366C-8141-35B2-D0D84DB2A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BA451C5-6A69-2AF3-82DD-440FDB867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E6618-F77A-4583-9DCE-110804661678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92573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3F487D8-9257-EF84-A598-CF443F9E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D49BE-D579-483F-9951-F4E317524E60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D87005F-52D8-EF56-7B4E-852863D43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D30EF51-73BF-2C77-5E2C-66776327E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83D16-B0E3-40CB-8C91-BD3CD7D2097C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395563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CE66571-6CB0-7956-46B4-9137FD4EF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CBA24-26CA-40F0-9A38-340FCF79E29E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86F57EE-06EC-0FF5-5DD2-48EB1AEF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B386B2A-42DE-621D-EEB4-B5C5E35D4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7CFEE-0262-4098-AE04-62772C3CEF8D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419304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3">
            <a:extLst>
              <a:ext uri="{FF2B5EF4-FFF2-40B4-BE49-F238E27FC236}">
                <a16:creationId xmlns:a16="http://schemas.microsoft.com/office/drawing/2014/main" id="{B2C29F0B-704B-2E17-1170-54C7FF654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10F6D-99C1-45D0-A871-C8298E0FAA55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6" name="מציין מיקום של כותרת תחתונה 4">
            <a:extLst>
              <a:ext uri="{FF2B5EF4-FFF2-40B4-BE49-F238E27FC236}">
                <a16:creationId xmlns:a16="http://schemas.microsoft.com/office/drawing/2014/main" id="{22BEF296-8CF7-0A87-B06F-95EBFEE7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5">
            <a:extLst>
              <a:ext uri="{FF2B5EF4-FFF2-40B4-BE49-F238E27FC236}">
                <a16:creationId xmlns:a16="http://schemas.microsoft.com/office/drawing/2014/main" id="{3D9E5566-A14D-48B7-D4D1-22662D748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3C9FB-020F-48F4-8DE5-26A326AB703A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85103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3">
            <a:extLst>
              <a:ext uri="{FF2B5EF4-FFF2-40B4-BE49-F238E27FC236}">
                <a16:creationId xmlns:a16="http://schemas.microsoft.com/office/drawing/2014/main" id="{FBA471C2-AE2F-F17C-1A1F-C44A2A679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F54D1-43A6-4229-A77F-9B7A2613753B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8" name="מציין מיקום של כותרת תחתונה 4">
            <a:extLst>
              <a:ext uri="{FF2B5EF4-FFF2-40B4-BE49-F238E27FC236}">
                <a16:creationId xmlns:a16="http://schemas.microsoft.com/office/drawing/2014/main" id="{E3402C8B-01A5-52A5-3C67-1F23C30D9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9" name="מציין מיקום של מספר שקופית 5">
            <a:extLst>
              <a:ext uri="{FF2B5EF4-FFF2-40B4-BE49-F238E27FC236}">
                <a16:creationId xmlns:a16="http://schemas.microsoft.com/office/drawing/2014/main" id="{5E8FBD58-1938-F6C3-B78E-27058573E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0176F-29D6-455B-82A8-3AEBE0A326E1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51389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3">
            <a:extLst>
              <a:ext uri="{FF2B5EF4-FFF2-40B4-BE49-F238E27FC236}">
                <a16:creationId xmlns:a16="http://schemas.microsoft.com/office/drawing/2014/main" id="{AF7094E0-05C4-AF7F-6C0B-DA2BB97B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42F5-1D04-4C90-921F-4D919A6D404A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4" name="מציין מיקום של כותרת תחתונה 4">
            <a:extLst>
              <a:ext uri="{FF2B5EF4-FFF2-40B4-BE49-F238E27FC236}">
                <a16:creationId xmlns:a16="http://schemas.microsoft.com/office/drawing/2014/main" id="{2B9EA846-14FC-BF39-E07F-399DE8512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מציין מיקום של מספר שקופית 5">
            <a:extLst>
              <a:ext uri="{FF2B5EF4-FFF2-40B4-BE49-F238E27FC236}">
                <a16:creationId xmlns:a16="http://schemas.microsoft.com/office/drawing/2014/main" id="{E855BC80-265C-D3B3-E4A7-C44977B28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3B760-F778-4C39-9ACE-2B1F6C9A93A5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647689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>
            <a:extLst>
              <a:ext uri="{FF2B5EF4-FFF2-40B4-BE49-F238E27FC236}">
                <a16:creationId xmlns:a16="http://schemas.microsoft.com/office/drawing/2014/main" id="{F22A0E99-BFD9-0C5A-0FA8-22BC4275E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8066F-0CB6-4D7C-86A9-3A87A0CC0E95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3" name="מציין מיקום של כותרת תחתונה 4">
            <a:extLst>
              <a:ext uri="{FF2B5EF4-FFF2-40B4-BE49-F238E27FC236}">
                <a16:creationId xmlns:a16="http://schemas.microsoft.com/office/drawing/2014/main" id="{B2CAC342-37F3-4A31-1C28-2DF47E2CA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4" name="מציין מיקום של מספר שקופית 5">
            <a:extLst>
              <a:ext uri="{FF2B5EF4-FFF2-40B4-BE49-F238E27FC236}">
                <a16:creationId xmlns:a16="http://schemas.microsoft.com/office/drawing/2014/main" id="{6101EA83-D056-FCBB-621E-32552FB3C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38882-906B-469F-A373-41E3ABB09CF9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158801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>
            <a:extLst>
              <a:ext uri="{FF2B5EF4-FFF2-40B4-BE49-F238E27FC236}">
                <a16:creationId xmlns:a16="http://schemas.microsoft.com/office/drawing/2014/main" id="{041042F3-60D1-F3AC-1A3F-2D3B80E7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057C7-FAB2-4EAB-8DD1-BA3292CB3C55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6" name="מציין מיקום של כותרת תחתונה 4">
            <a:extLst>
              <a:ext uri="{FF2B5EF4-FFF2-40B4-BE49-F238E27FC236}">
                <a16:creationId xmlns:a16="http://schemas.microsoft.com/office/drawing/2014/main" id="{B9BFB048-EC71-6240-D4CC-AF462C672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5">
            <a:extLst>
              <a:ext uri="{FF2B5EF4-FFF2-40B4-BE49-F238E27FC236}">
                <a16:creationId xmlns:a16="http://schemas.microsoft.com/office/drawing/2014/main" id="{20EDD6B0-7E56-6629-AF77-74AFC1ECF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E9058-6F5A-4650-A640-D78854251118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17478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>
            <a:extLst>
              <a:ext uri="{FF2B5EF4-FFF2-40B4-BE49-F238E27FC236}">
                <a16:creationId xmlns:a16="http://schemas.microsoft.com/office/drawing/2014/main" id="{BCA38854-588C-4609-9D11-F30ED5BBF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87D90-C49A-4C26-82D0-92B8FAE4A1A4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6" name="מציין מיקום של כותרת תחתונה 4">
            <a:extLst>
              <a:ext uri="{FF2B5EF4-FFF2-40B4-BE49-F238E27FC236}">
                <a16:creationId xmlns:a16="http://schemas.microsoft.com/office/drawing/2014/main" id="{D77D7107-E455-AE3B-3FE3-0AC9194C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מציין מיקום של מספר שקופית 5">
            <a:extLst>
              <a:ext uri="{FF2B5EF4-FFF2-40B4-BE49-F238E27FC236}">
                <a16:creationId xmlns:a16="http://schemas.microsoft.com/office/drawing/2014/main" id="{2A0EF211-A90E-17D7-B801-48C97B7E1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25D1C-21EF-443D-BFAD-519E2D41C2E6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178667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4257C24-1F72-614B-F6FF-3FBB5E6B2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C8F44-FA29-46D2-8DA5-8E031BAFCE2B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8510B40-DCD5-A6DD-5E88-D4CED1AC8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689AE12-02FF-7A3B-CD5C-9683E8404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E7DD2-E094-4A10-BF7B-60F69FB5755C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405107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55B7BA3-41C6-4990-E0C3-EB69EA08F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50ED4-A0C8-493A-84AD-249FE85BE947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7786D83-FE80-8690-DAE4-8E2C40045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A9EE1-0B6A-567D-5D81-DFB3A35F2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71E00-7821-49C0-91EC-A78494541A71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  <p:extLst>
      <p:ext uri="{BB962C8B-B14F-4D97-AF65-F5344CB8AC3E}">
        <p14:creationId xmlns:p14="http://schemas.microsoft.com/office/powerpoint/2010/main" val="253733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>
            <a:extLst>
              <a:ext uri="{FF2B5EF4-FFF2-40B4-BE49-F238E27FC236}">
                <a16:creationId xmlns:a16="http://schemas.microsoft.com/office/drawing/2014/main" id="{981BD1B5-54AF-05B9-6030-50BD2CF8CA8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סגנון כותרת של תבנית בסיס</a:t>
            </a:r>
          </a:p>
        </p:txBody>
      </p:sp>
      <p:sp>
        <p:nvSpPr>
          <p:cNvPr id="1027" name="מציין מיקום טקסט 2">
            <a:extLst>
              <a:ext uri="{FF2B5EF4-FFF2-40B4-BE49-F238E27FC236}">
                <a16:creationId xmlns:a16="http://schemas.microsoft.com/office/drawing/2014/main" id="{2EED8F12-E52F-591A-6F40-CBB6B4EFE4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סגנונות טקסט של תבנית בסיס</a:t>
            </a:r>
          </a:p>
          <a:p>
            <a:pPr lvl="1"/>
            <a:r>
              <a:rPr lang="he-IL" altLang="he-IL"/>
              <a:t>רמה שנייה</a:t>
            </a:r>
          </a:p>
          <a:p>
            <a:pPr lvl="2"/>
            <a:r>
              <a:rPr lang="he-IL" altLang="he-IL"/>
              <a:t>רמה שלישית</a:t>
            </a:r>
          </a:p>
          <a:p>
            <a:pPr lvl="3"/>
            <a:r>
              <a:rPr lang="he-IL" altLang="he-IL"/>
              <a:t>רמה רביעית</a:t>
            </a:r>
          </a:p>
          <a:p>
            <a:pPr lvl="4"/>
            <a:r>
              <a:rPr lang="he-IL" alt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C7707B3-1A1E-A3AF-1D64-21252CE09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E7C014-5FAB-49F9-AD95-4BE4B9E75139}" type="datetimeFigureOut">
              <a:rPr lang="he-IL"/>
              <a:pPr>
                <a:defRPr/>
              </a:pPr>
              <a:t>כ"ו/חשון/תשפ"ג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0604C46-0198-1807-3CC7-CF637C4AF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10F0E1C-1BE4-4410-EABD-F30B7AB95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1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D4AD328-BA04-498C-A7A5-34AF2C1E9015}" type="slidenum">
              <a:rPr lang="he-IL" altLang="he-IL"/>
              <a:pPr>
                <a:defRPr/>
              </a:pPr>
              <a:t>‹#›</a:t>
            </a:fld>
            <a:endParaRPr lang="he-IL" alt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javascript:on_image(4053);void(0);" TargetMode="External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3.xml" /><Relationship Id="rId4" Type="http://schemas.openxmlformats.org/officeDocument/2006/relationships/image" Target="../media/image7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3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www.midisegni.it/disegni/vivaio/olioRamo.gif" TargetMode="External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www.midisegni.it/disegni/vivaio/olioEstrazione.gif" TargetMode="External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5.jpeg" /><Relationship Id="rId5" Type="http://schemas.openxmlformats.org/officeDocument/2006/relationships/hyperlink" Target="http://www.shkedia.co.il/upload/products/shkedia/briut/%d7%a9%d7%9e%d7%9f%20%d7%96%d7%99%d7%aa%20%d7%a9%d7%a7%d7%93%d7%99%d7%94%20%d7%9b%d7%aa%d7%99%d7%aa%20%d7%9e%d7%a2%d7%95%d7%9c%d7%94750.jpg" TargetMode="External" /><Relationship Id="rId4" Type="http://schemas.openxmlformats.org/officeDocument/2006/relationships/image" Target="../media/image14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7" Type="http://schemas.openxmlformats.org/officeDocument/2006/relationships/image" Target="../media/image2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jpeg" /><Relationship Id="rId5" Type="http://schemas.openxmlformats.org/officeDocument/2006/relationships/image" Target="../media/image15.jpeg" /><Relationship Id="rId4" Type="http://schemas.openxmlformats.org/officeDocument/2006/relationships/hyperlink" Target="http://www.shkedia.co.il/upload/products/shkedia/briut/%d7%a9%d7%9e%d7%9f%20%d7%96%d7%99%d7%aa%20%d7%a9%d7%a7%d7%93%d7%99%d7%94%20%d7%9b%d7%aa%d7%99%d7%aa%20%d7%9e%d7%a2%d7%95%d7%9c%d7%94750.jpg" TargetMode="Externa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7" Type="http://schemas.openxmlformats.org/officeDocument/2006/relationships/image" Target="../media/image2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4.jpeg" /><Relationship Id="rId5" Type="http://schemas.openxmlformats.org/officeDocument/2006/relationships/image" Target="../media/image15.jpeg" /><Relationship Id="rId4" Type="http://schemas.openxmlformats.org/officeDocument/2006/relationships/hyperlink" Target="http://www.shkedia.co.il/upload/products/shkedia/briut/%d7%a9%d7%9e%d7%9f%20%d7%96%d7%99%d7%aa%20%d7%a9%d7%a7%d7%93%d7%99%d7%94%20%d7%9b%d7%aa%d7%99%d7%aa%20%d7%9e%d7%a2%d7%95%d7%9c%d7%94750.jpg" TargetMode="Externa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169D61FA-A690-99C7-D7FF-19852CB2F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3" y="539750"/>
            <a:ext cx="5616575" cy="763587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CA1B957-D760-7A87-0713-C97745C5B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2513" y="3492500"/>
            <a:ext cx="4800600" cy="792163"/>
          </a:xfrm>
        </p:spPr>
        <p:txBody>
          <a:bodyPr rtlCol="1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he-IL" dirty="0"/>
              <a:t>נושא: </a:t>
            </a:r>
            <a:r>
              <a:rPr lang="he-IL" dirty="0">
                <a:solidFill>
                  <a:srgbClr val="002060"/>
                </a:solidFill>
              </a:rPr>
              <a:t>זית</a:t>
            </a:r>
          </a:p>
        </p:txBody>
      </p:sp>
      <p:sp>
        <p:nvSpPr>
          <p:cNvPr id="2052" name="Rectangle 6">
            <a:extLst>
              <a:ext uri="{FF2B5EF4-FFF2-40B4-BE49-F238E27FC236}">
                <a16:creationId xmlns:a16="http://schemas.microsoft.com/office/drawing/2014/main" id="{1CBBFAAD-5520-8A14-45D3-4FDE7BE58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6113" y="2124075"/>
            <a:ext cx="3529012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rtl="1" eaLnBrk="1" hangingPunct="1">
              <a:defRPr/>
            </a:pPr>
            <a:r>
              <a:rPr lang="he-IL" sz="96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David" pitchFamily="2" charset="-79"/>
              </a:rPr>
              <a:t>מדעים</a:t>
            </a:r>
            <a:endParaRPr lang="en-US" sz="12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Calibri" pitchFamily="34" charset="0"/>
              <a:cs typeface="David" pitchFamily="2" charset="-79"/>
            </a:endParaRPr>
          </a:p>
          <a:p>
            <a:pPr>
              <a:defRPr/>
            </a:pPr>
            <a:endParaRPr lang="en-US" dirty="0">
              <a:latin typeface="Calibri" pitchFamily="34" charset="0"/>
              <a:ea typeface="Calibri" pitchFamily="34" charset="0"/>
              <a:cs typeface="David" pitchFamily="2" charset="-79"/>
            </a:endParaRPr>
          </a:p>
        </p:txBody>
      </p:sp>
      <p:pic>
        <p:nvPicPr>
          <p:cNvPr id="2053" name="Picture 2">
            <a:extLst>
              <a:ext uri="{FF2B5EF4-FFF2-40B4-BE49-F238E27FC236}">
                <a16:creationId xmlns:a16="http://schemas.microsoft.com/office/drawing/2014/main" id="{4BCAB8A3-3E3D-80EE-6953-D8B7529B2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611188"/>
            <a:ext cx="1008062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9" descr="http://www.ginati.co.il/image/users/76445/ftp/my_files/marpe/%D7%96%D7%99%D7%AA%20%D7%A4%D7%A8%D7%99.jpg">
            <a:extLst>
              <a:ext uri="{FF2B5EF4-FFF2-40B4-BE49-F238E27FC236}">
                <a16:creationId xmlns:a16="http://schemas.microsoft.com/office/drawing/2014/main" id="{9AC6C313-A17C-93F7-59D0-3CD0ADA9D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13" y="4356100"/>
            <a:ext cx="25050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>
            <a:extLst>
              <a:ext uri="{FF2B5EF4-FFF2-40B4-BE49-F238E27FC236}">
                <a16:creationId xmlns:a16="http://schemas.microsoft.com/office/drawing/2014/main" id="{B4D40415-9803-D7D1-3A74-48A1782A6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e-IL" b="1" dirty="0">
                <a:solidFill>
                  <a:schemeClr val="accent3">
                    <a:lumMod val="50000"/>
                  </a:schemeClr>
                </a:solidFill>
              </a:rPr>
              <a:t>עץ הזית</a:t>
            </a:r>
          </a:p>
        </p:txBody>
      </p:sp>
      <p:sp>
        <p:nvSpPr>
          <p:cNvPr id="3075" name="מלבן 8">
            <a:extLst>
              <a:ext uri="{FF2B5EF4-FFF2-40B4-BE49-F238E27FC236}">
                <a16:creationId xmlns:a16="http://schemas.microsoft.com/office/drawing/2014/main" id="{95034187-E1D8-00B2-44CF-C57AE1B35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1547813"/>
            <a:ext cx="561657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הזית הוא עץ פרי .הזית הוא אחד משבעת המינים 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עץ הזית גדל כמעט בכל מקום . לעץ הזית שורשים עמוקים.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לעץ הזית פירות. לפירות של עץ הזית קוראים זיתים 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לקטיף של פירות עץ הזית קוראים מסיק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מזיתים מכינים שמן,  את שמן הזית 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את השמן מכינים בבית הבד.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אפשר גם לאכול את הזיתים. לזיתים  יש גלעין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עץ הזית הוא ירוק-עד כלומר אין לו שלכת  והעלים  שלו ירוקים תמיד . עץ הזית מאריך המון שנים,לפעמים יותר ממאה שנים.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עץ הזית הוא סמל של העם היהודי.</a:t>
            </a: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B76103DF-1CDF-03F6-E367-869689DAF929}"/>
              </a:ext>
            </a:extLst>
          </p:cNvPr>
          <p:cNvSpPr/>
          <p:nvPr/>
        </p:nvSpPr>
        <p:spPr>
          <a:xfrm>
            <a:off x="1773238" y="4500563"/>
            <a:ext cx="4378325" cy="1246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hangingPunct="1">
              <a:defRPr/>
            </a:pPr>
            <a:r>
              <a:rPr lang="he-IL" dirty="0">
                <a:cs typeface="David" pitchFamily="2" charset="-79"/>
              </a:rPr>
              <a:t>צבע את  המילה  </a:t>
            </a:r>
            <a:r>
              <a:rPr lang="he-IL" dirty="0">
                <a:solidFill>
                  <a:schemeClr val="accent3">
                    <a:lumMod val="50000"/>
                  </a:schemeClr>
                </a:solidFill>
                <a:cs typeface="David" pitchFamily="2" charset="-79"/>
              </a:rPr>
              <a:t>זית </a:t>
            </a:r>
            <a:r>
              <a:rPr lang="he-IL" dirty="0">
                <a:cs typeface="David" pitchFamily="2" charset="-79"/>
              </a:rPr>
              <a:t>בצבע ירוק</a:t>
            </a:r>
          </a:p>
          <a:p>
            <a:pPr algn="r" rtl="1" eaLnBrk="1" hangingPunct="1">
              <a:defRPr/>
            </a:pPr>
            <a:endParaRPr lang="he-IL" sz="100" dirty="0">
              <a:cs typeface="David" pitchFamily="2" charset="-79"/>
            </a:endParaRPr>
          </a:p>
          <a:p>
            <a:pPr algn="r" rtl="1" eaLnBrk="1" hangingPunct="1">
              <a:defRPr/>
            </a:pPr>
            <a:endParaRPr lang="he-IL">
              <a:cs typeface="David" pitchFamily="2" charset="-79"/>
            </a:endParaRPr>
          </a:p>
          <a:p>
            <a:pPr algn="r" rtl="1" eaLnBrk="1" hangingPunct="1">
              <a:defRPr/>
            </a:pPr>
            <a:r>
              <a:rPr lang="he-IL">
                <a:cs typeface="David" pitchFamily="2" charset="-79"/>
              </a:rPr>
              <a:t>ענה  </a:t>
            </a:r>
            <a:r>
              <a:rPr lang="he-IL" dirty="0">
                <a:cs typeface="David" pitchFamily="2" charset="-79"/>
              </a:rPr>
              <a:t>על  השאלה: </a:t>
            </a:r>
          </a:p>
          <a:p>
            <a:pPr algn="r" rtl="1" eaLnBrk="1" hangingPunct="1">
              <a:defRPr/>
            </a:pPr>
            <a:endParaRPr lang="he-IL" sz="200" dirty="0">
              <a:cs typeface="David" pitchFamily="2" charset="-79"/>
            </a:endParaRPr>
          </a:p>
          <a:p>
            <a:pPr algn="r" rtl="1" eaLnBrk="1" hangingPunct="1">
              <a:defRPr/>
            </a:pPr>
            <a:r>
              <a:rPr lang="he-IL" dirty="0">
                <a:cs typeface="David" pitchFamily="2" charset="-79"/>
              </a:rPr>
              <a:t>לפרי עץ הזית קוראים?   ______</a:t>
            </a:r>
            <a:endParaRPr lang="he-IL" dirty="0"/>
          </a:p>
        </p:txBody>
      </p:sp>
      <p:sp>
        <p:nvSpPr>
          <p:cNvPr id="3077" name="מלבן 10">
            <a:extLst>
              <a:ext uri="{FF2B5EF4-FFF2-40B4-BE49-F238E27FC236}">
                <a16:creationId xmlns:a16="http://schemas.microsoft.com/office/drawing/2014/main" id="{B2D56C15-6AB1-6CAF-3B6B-7EA92BDB0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50" y="5867400"/>
            <a:ext cx="57594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השלם  את המשפט: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600">
              <a:latin typeface="Arial" panose="020B0604020202020204" pitchFamily="34" charset="0"/>
              <a:cs typeface="David" panose="020E0502060401010101" pitchFamily="34" charset="-79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800">
                <a:latin typeface="Arial" panose="020B0604020202020204" pitchFamily="34" charset="0"/>
                <a:cs typeface="David" panose="020E0502060401010101" pitchFamily="34" charset="-79"/>
              </a:rPr>
              <a:t>מהזיתים מכינים שמן.את _______     ______ .</a:t>
            </a:r>
          </a:p>
        </p:txBody>
      </p:sp>
      <p:sp>
        <p:nvSpPr>
          <p:cNvPr id="3078" name="מלבן 10">
            <a:extLst>
              <a:ext uri="{FF2B5EF4-FFF2-40B4-BE49-F238E27FC236}">
                <a16:creationId xmlns:a16="http://schemas.microsoft.com/office/drawing/2014/main" id="{E56B940D-9BAB-E728-8399-D2F507A1B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7740650"/>
            <a:ext cx="5759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latin typeface="Arial" panose="020B0604020202020204" pitchFamily="34" charset="0"/>
              <a:cs typeface="David" panose="020E0502060401010101" pitchFamily="34" charset="-79"/>
            </a:endParaRPr>
          </a:p>
        </p:txBody>
      </p:sp>
      <p:sp>
        <p:nvSpPr>
          <p:cNvPr id="13" name="מציין מיקום טקסט 2">
            <a:extLst>
              <a:ext uri="{FF2B5EF4-FFF2-40B4-BE49-F238E27FC236}">
                <a16:creationId xmlns:a16="http://schemas.microsoft.com/office/drawing/2014/main" id="{84BDF046-0587-C143-0446-9061EFA44A7A}"/>
              </a:ext>
            </a:extLst>
          </p:cNvPr>
          <p:cNvSpPr txBox="1">
            <a:spLocks/>
          </p:cNvSpPr>
          <p:nvPr/>
        </p:nvSpPr>
        <p:spPr bwMode="auto">
          <a:xfrm>
            <a:off x="476250" y="6659563"/>
            <a:ext cx="58293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r" rtl="1">
              <a:spcBef>
                <a:spcPct val="20000"/>
              </a:spcBef>
              <a:defRPr/>
            </a:pPr>
            <a:r>
              <a:rPr lang="he-IL" dirty="0">
                <a:latin typeface="+mn-lt"/>
                <a:cs typeface="David" pitchFamily="2" charset="-79"/>
              </a:rPr>
              <a:t>מהו מסיק:</a:t>
            </a:r>
            <a:endParaRPr lang="he-IL" sz="2000" dirty="0">
              <a:latin typeface="+mn-lt"/>
              <a:cs typeface="David" pitchFamily="2" charset="-79"/>
            </a:endParaRPr>
          </a:p>
          <a:p>
            <a:pPr marL="342900" indent="-342900" algn="r" rtl="1">
              <a:spcBef>
                <a:spcPct val="20000"/>
              </a:spcBef>
              <a:defRPr/>
            </a:pPr>
            <a:r>
              <a:rPr lang="he-IL" sz="1600" dirty="0">
                <a:latin typeface="+mn-lt"/>
                <a:cs typeface="David" pitchFamily="2" charset="-79"/>
              </a:rPr>
              <a:t>א. שלום</a:t>
            </a:r>
          </a:p>
          <a:p>
            <a:pPr algn="r" rtl="1" eaLnBrk="1" hangingPunct="1">
              <a:defRPr/>
            </a:pPr>
            <a:r>
              <a:rPr lang="he-IL" sz="1600" dirty="0">
                <a:latin typeface="+mn-lt"/>
                <a:cs typeface="David" pitchFamily="2" charset="-79"/>
              </a:rPr>
              <a:t>ב.</a:t>
            </a:r>
            <a:r>
              <a:rPr lang="he-IL" sz="1600" dirty="0">
                <a:cs typeface="David" pitchFamily="2" charset="-79"/>
              </a:rPr>
              <a:t> קטיף זיתים.</a:t>
            </a:r>
            <a:endParaRPr lang="en-US" sz="1600" dirty="0">
              <a:cs typeface="David" pitchFamily="2" charset="-79"/>
            </a:endParaRPr>
          </a:p>
          <a:p>
            <a:pPr algn="r" rtl="1" eaLnBrk="1" hangingPunct="1">
              <a:defRPr/>
            </a:pPr>
            <a:r>
              <a:rPr lang="he-IL" sz="1600" dirty="0">
                <a:cs typeface="David" pitchFamily="2" charset="-79"/>
              </a:rPr>
              <a:t>ג.      מסיבה</a:t>
            </a:r>
            <a:endParaRPr lang="en-US" sz="1600" dirty="0">
              <a:cs typeface="David" pitchFamily="2" charset="-79"/>
            </a:endParaRPr>
          </a:p>
          <a:p>
            <a:pPr algn="r" rtl="1" eaLnBrk="1" hangingPunct="1">
              <a:defRPr/>
            </a:pPr>
            <a:r>
              <a:rPr lang="he-IL" sz="1600" dirty="0">
                <a:cs typeface="David" pitchFamily="2" charset="-79"/>
              </a:rPr>
              <a:t>ד.     מכונה </a:t>
            </a:r>
            <a:endParaRPr lang="en-US" sz="1600" dirty="0">
              <a:cs typeface="David" pitchFamily="2" charset="-79"/>
            </a:endParaRPr>
          </a:p>
          <a:p>
            <a:pPr marL="342900" indent="-342900" algn="r" rtl="1">
              <a:spcBef>
                <a:spcPct val="20000"/>
              </a:spcBef>
              <a:defRPr/>
            </a:pPr>
            <a:endParaRPr lang="he-IL" sz="1400" dirty="0">
              <a:latin typeface="+mn-lt"/>
              <a:cs typeface="David" pitchFamily="2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898EA3-CA20-F2EE-1C51-16D3F1BC6752}"/>
              </a:ext>
            </a:extLst>
          </p:cNvPr>
          <p:cNvSpPr txBox="1">
            <a:spLocks/>
          </p:cNvSpPr>
          <p:nvPr/>
        </p:nvSpPr>
        <p:spPr bwMode="auto">
          <a:xfrm>
            <a:off x="333375" y="250825"/>
            <a:ext cx="6172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4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ענף זיתים</a:t>
            </a:r>
          </a:p>
        </p:txBody>
      </p:sp>
      <p:pic>
        <p:nvPicPr>
          <p:cNvPr id="4099" name="img_c7" descr="06">
            <a:extLst>
              <a:ext uri="{FF2B5EF4-FFF2-40B4-BE49-F238E27FC236}">
                <a16:creationId xmlns:a16="http://schemas.microsoft.com/office/drawing/2014/main" id="{B9F615CD-AFB7-61AB-CB04-C503205A3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619250"/>
            <a:ext cx="5257800" cy="393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B69103-8BF5-F6B1-8D2D-29BCB0834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4932363"/>
            <a:ext cx="6264275" cy="792162"/>
          </a:xfrm>
        </p:spPr>
        <p:txBody>
          <a:bodyPr/>
          <a:lstStyle/>
          <a:p>
            <a:pPr>
              <a:defRPr/>
            </a:pPr>
            <a:r>
              <a:rPr lang="he-IL" sz="2000" dirty="0"/>
              <a:t>מסיק זיתים הוא קטיף הזיתים, המתקיים בדרך כלל לאחר חג סוכות .</a:t>
            </a:r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EB4666DD-D9E8-8A60-00C2-BD8DE34C7363}"/>
              </a:ext>
            </a:extLst>
          </p:cNvPr>
          <p:cNvSpPr txBox="1">
            <a:spLocks/>
          </p:cNvSpPr>
          <p:nvPr/>
        </p:nvSpPr>
        <p:spPr bwMode="auto">
          <a:xfrm>
            <a:off x="333375" y="250825"/>
            <a:ext cx="6172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4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מסיק זיתים</a:t>
            </a:r>
          </a:p>
        </p:txBody>
      </p:sp>
      <p:pic>
        <p:nvPicPr>
          <p:cNvPr id="5124" name="Picture 2" descr="masik2">
            <a:extLst>
              <a:ext uri="{FF2B5EF4-FFF2-40B4-BE49-F238E27FC236}">
                <a16:creationId xmlns:a16="http://schemas.microsoft.com/office/drawing/2014/main" id="{63035E9B-3872-0264-9908-D71851CF0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971550"/>
            <a:ext cx="5111750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3" descr="20031025-harvest28">
            <a:extLst>
              <a:ext uri="{FF2B5EF4-FFF2-40B4-BE49-F238E27FC236}">
                <a16:creationId xmlns:a16="http://schemas.microsoft.com/office/drawing/2014/main" id="{F2F6F11A-7967-02B3-9DB7-26212643F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5651500"/>
            <a:ext cx="51117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>
            <a:extLst>
              <a:ext uri="{FF2B5EF4-FFF2-40B4-BE49-F238E27FC236}">
                <a16:creationId xmlns:a16="http://schemas.microsoft.com/office/drawing/2014/main" id="{59E52B7F-2E4B-3710-0E28-6433B39B4172}"/>
              </a:ext>
            </a:extLst>
          </p:cNvPr>
          <p:cNvSpPr txBox="1">
            <a:spLocks/>
          </p:cNvSpPr>
          <p:nvPr/>
        </p:nvSpPr>
        <p:spPr bwMode="auto">
          <a:xfrm>
            <a:off x="333375" y="8172450"/>
            <a:ext cx="6172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4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אבני רחיים</a:t>
            </a:r>
          </a:p>
        </p:txBody>
      </p:sp>
      <p:pic>
        <p:nvPicPr>
          <p:cNvPr id="6147" name="Picture 2" descr="zaiit_3_1">
            <a:extLst>
              <a:ext uri="{FF2B5EF4-FFF2-40B4-BE49-F238E27FC236}">
                <a16:creationId xmlns:a16="http://schemas.microsoft.com/office/drawing/2014/main" id="{C8991628-C413-DC0F-FE70-BA5D9DB35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16013"/>
            <a:ext cx="6069013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B5D8AF0B-7375-A1EF-24EF-DEC3B1C7B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572000"/>
            <a:ext cx="5829300" cy="1008063"/>
          </a:xfrm>
        </p:spPr>
        <p:txBody>
          <a:bodyPr/>
          <a:lstStyle/>
          <a:p>
            <a:pPr>
              <a:defRPr/>
            </a:pPr>
            <a:r>
              <a:rPr lang="he-IL" sz="2000" dirty="0"/>
              <a:t>מקום בו מכינים את השמן . בית הבד נקרא כך על שם קורת עץ הכבדה שבעזרתה היו סוחטים את רסק הזיתים. </a:t>
            </a:r>
            <a:br>
              <a:rPr lang="he-IL" sz="2000" dirty="0"/>
            </a:br>
            <a:r>
              <a:rPr lang="he-IL" sz="2000" dirty="0"/>
              <a:t>את רסק הזיתים סחטו בעזרת אבן גדולה שקוראים לה רחיים.</a:t>
            </a:r>
          </a:p>
        </p:txBody>
      </p:sp>
      <p:pic>
        <p:nvPicPr>
          <p:cNvPr id="6149" name="Picture" descr="בית בד במואה">
            <a:hlinkClick r:id="rId3"/>
            <a:extLst>
              <a:ext uri="{FF2B5EF4-FFF2-40B4-BE49-F238E27FC236}">
                <a16:creationId xmlns:a16="http://schemas.microsoft.com/office/drawing/2014/main" id="{9539AADE-FAA5-6BA4-650F-82BC00370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5580063"/>
            <a:ext cx="4968875" cy="257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כותרת 1">
            <a:extLst>
              <a:ext uri="{FF2B5EF4-FFF2-40B4-BE49-F238E27FC236}">
                <a16:creationId xmlns:a16="http://schemas.microsoft.com/office/drawing/2014/main" id="{84A7E62F-B01E-B125-8B8E-981143C5E04B}"/>
              </a:ext>
            </a:extLst>
          </p:cNvPr>
          <p:cNvSpPr txBox="1">
            <a:spLocks/>
          </p:cNvSpPr>
          <p:nvPr/>
        </p:nvSpPr>
        <p:spPr bwMode="auto">
          <a:xfrm>
            <a:off x="485775" y="403225"/>
            <a:ext cx="6172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4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בית  בד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>
            <a:extLst>
              <a:ext uri="{FF2B5EF4-FFF2-40B4-BE49-F238E27FC236}">
                <a16:creationId xmlns:a16="http://schemas.microsoft.com/office/drawing/2014/main" id="{EEDBB7CE-D3C4-E266-664C-8A19F8605D37}"/>
              </a:ext>
            </a:extLst>
          </p:cNvPr>
          <p:cNvSpPr txBox="1">
            <a:spLocks/>
          </p:cNvSpPr>
          <p:nvPr/>
        </p:nvSpPr>
        <p:spPr bwMode="auto">
          <a:xfrm>
            <a:off x="333375" y="250825"/>
            <a:ext cx="6172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4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בית  בד</a:t>
            </a:r>
          </a:p>
        </p:txBody>
      </p:sp>
      <p:pic>
        <p:nvPicPr>
          <p:cNvPr id="7171" name="Picture 2" descr="zaiit_3_1">
            <a:extLst>
              <a:ext uri="{FF2B5EF4-FFF2-40B4-BE49-F238E27FC236}">
                <a16:creationId xmlns:a16="http://schemas.microsoft.com/office/drawing/2014/main" id="{2C4B87BF-67BB-5916-7B89-D4160A060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116013"/>
            <a:ext cx="6069013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5E492EC6-EE39-5247-BBF3-6EA20641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4356100"/>
            <a:ext cx="5829300" cy="503238"/>
          </a:xfrm>
        </p:spPr>
        <p:txBody>
          <a:bodyPr/>
          <a:lstStyle/>
          <a:p>
            <a:pPr algn="ctr">
              <a:defRPr/>
            </a:pPr>
            <a:r>
              <a:rPr lang="he-IL" sz="2800" dirty="0"/>
              <a:t>בית בד בעבר</a:t>
            </a:r>
          </a:p>
        </p:txBody>
      </p:sp>
      <p:pic>
        <p:nvPicPr>
          <p:cNvPr id="7173" name="Picture 2" descr="31_final">
            <a:extLst>
              <a:ext uri="{FF2B5EF4-FFF2-40B4-BE49-F238E27FC236}">
                <a16:creationId xmlns:a16="http://schemas.microsoft.com/office/drawing/2014/main" id="{6AB32901-C508-5EF6-4CAB-CA9594DCC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5003800"/>
            <a:ext cx="442912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כותרת 1">
            <a:extLst>
              <a:ext uri="{FF2B5EF4-FFF2-40B4-BE49-F238E27FC236}">
                <a16:creationId xmlns:a16="http://schemas.microsoft.com/office/drawing/2014/main" id="{337392B9-6EAF-E971-6B4B-F32A22DECCE3}"/>
              </a:ext>
            </a:extLst>
          </p:cNvPr>
          <p:cNvSpPr txBox="1">
            <a:spLocks/>
          </p:cNvSpPr>
          <p:nvPr/>
        </p:nvSpPr>
        <p:spPr bwMode="auto">
          <a:xfrm>
            <a:off x="549275" y="8101013"/>
            <a:ext cx="58293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2800" b="1" cap="all" dirty="0">
                <a:latin typeface="+mj-lt"/>
                <a:ea typeface="+mj-ea"/>
                <a:cs typeface="+mj-cs"/>
              </a:rPr>
              <a:t>בית בד בהווה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>
            <a:extLst>
              <a:ext uri="{FF2B5EF4-FFF2-40B4-BE49-F238E27FC236}">
                <a16:creationId xmlns:a16="http://schemas.microsoft.com/office/drawing/2014/main" id="{37239A19-1E8D-F426-38CE-89941E3F15E8}"/>
              </a:ext>
            </a:extLst>
          </p:cNvPr>
          <p:cNvSpPr txBox="1">
            <a:spLocks/>
          </p:cNvSpPr>
          <p:nvPr/>
        </p:nvSpPr>
        <p:spPr bwMode="auto">
          <a:xfrm>
            <a:off x="476250" y="179388"/>
            <a:ext cx="6172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4000" b="1" cap="all" dirty="0">
                <a:solidFill>
                  <a:schemeClr val="accent3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כתית</a:t>
            </a:r>
          </a:p>
        </p:txBody>
      </p:sp>
      <p:sp>
        <p:nvSpPr>
          <p:cNvPr id="5" name="כותרת 1">
            <a:extLst>
              <a:ext uri="{FF2B5EF4-FFF2-40B4-BE49-F238E27FC236}">
                <a16:creationId xmlns:a16="http://schemas.microsoft.com/office/drawing/2014/main" id="{6B420AF9-262B-51D8-AF68-BA1953C26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827088"/>
            <a:ext cx="5829300" cy="1008062"/>
          </a:xfrm>
        </p:spPr>
        <p:txBody>
          <a:bodyPr/>
          <a:lstStyle/>
          <a:p>
            <a:pPr algn="ctr">
              <a:defRPr/>
            </a:pPr>
            <a:r>
              <a:rPr lang="he-IL" sz="2000" dirty="0"/>
              <a:t>שמן זית שהופק בתהליך של לחיצה על הזיתים בלבד .</a:t>
            </a:r>
          </a:p>
        </p:txBody>
      </p:sp>
      <p:pic>
        <p:nvPicPr>
          <p:cNvPr id="8196" name="Picture 2" descr="הפקת שמן זית בטכנולוגיה עתיקה - פעילות לילדים במוזיאון הארכיאולוגי עין דור">
            <a:extLst>
              <a:ext uri="{FF2B5EF4-FFF2-40B4-BE49-F238E27FC236}">
                <a16:creationId xmlns:a16="http://schemas.microsoft.com/office/drawing/2014/main" id="{022B76A5-E940-3299-7C04-9266F9F51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1187450"/>
            <a:ext cx="4103688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https://encrypted-tbn1.gstatic.com/images?q=tbn:ANd9GcT3mgVi7jEps_6US0eY6eHu07S9WZ3cTRv-gW1AyHtmrgKmjT36RA">
            <a:extLst>
              <a:ext uri="{FF2B5EF4-FFF2-40B4-BE49-F238E27FC236}">
                <a16:creationId xmlns:a16="http://schemas.microsoft.com/office/drawing/2014/main" id="{1ED02B4F-2BC1-A1CA-CE47-4D1B5E6B5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5003800"/>
            <a:ext cx="4752975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כותרת 1">
            <a:extLst>
              <a:ext uri="{FF2B5EF4-FFF2-40B4-BE49-F238E27FC236}">
                <a16:creationId xmlns:a16="http://schemas.microsoft.com/office/drawing/2014/main" id="{E5555429-0B36-58DB-3295-48DAB5AA05A8}"/>
              </a:ext>
            </a:extLst>
          </p:cNvPr>
          <p:cNvSpPr txBox="1">
            <a:spLocks/>
          </p:cNvSpPr>
          <p:nvPr/>
        </p:nvSpPr>
        <p:spPr bwMode="auto">
          <a:xfrm>
            <a:off x="549275" y="4356100"/>
            <a:ext cx="58293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2800" b="1" cap="all" dirty="0">
                <a:latin typeface="+mj-lt"/>
                <a:ea typeface="+mj-ea"/>
                <a:cs typeface="+mj-cs"/>
              </a:rPr>
              <a:t>בעזרת אבני רחיים</a:t>
            </a:r>
          </a:p>
        </p:txBody>
      </p:sp>
      <p:sp>
        <p:nvSpPr>
          <p:cNvPr id="9" name="כותרת 1">
            <a:extLst>
              <a:ext uri="{FF2B5EF4-FFF2-40B4-BE49-F238E27FC236}">
                <a16:creationId xmlns:a16="http://schemas.microsoft.com/office/drawing/2014/main" id="{367DC00A-8E3D-8A8B-F12C-A8EE4527E6B2}"/>
              </a:ext>
            </a:extLst>
          </p:cNvPr>
          <p:cNvSpPr txBox="1">
            <a:spLocks/>
          </p:cNvSpPr>
          <p:nvPr/>
        </p:nvSpPr>
        <p:spPr bwMode="auto">
          <a:xfrm>
            <a:off x="333375" y="8172450"/>
            <a:ext cx="58293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rtl="1">
              <a:defRPr/>
            </a:pPr>
            <a:r>
              <a:rPr lang="he-IL" sz="2800" b="1" cap="all" dirty="0">
                <a:latin typeface="+mj-lt"/>
                <a:ea typeface="+mj-ea"/>
                <a:cs typeface="+mj-cs"/>
              </a:rPr>
              <a:t>בעזרת מכתש ועלי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3FE0F8D-B3AA-5809-A587-29A0ECD07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9275" y="468313"/>
            <a:ext cx="5829300" cy="863600"/>
          </a:xfrm>
        </p:spPr>
        <p:txBody>
          <a:bodyPr/>
          <a:lstStyle/>
          <a:p>
            <a:pPr>
              <a:defRPr/>
            </a:pPr>
            <a:r>
              <a:rPr lang="he-IL" dirty="0"/>
              <a:t>צבע את ציור ענף עץ זית </a:t>
            </a:r>
          </a:p>
        </p:txBody>
      </p:sp>
      <p:pic>
        <p:nvPicPr>
          <p:cNvPr id="9219" name="Picture 2" descr="http://www.midisegni.it/disegni/vivaio/olioRamo.gif">
            <a:extLst>
              <a:ext uri="{FF2B5EF4-FFF2-40B4-BE49-F238E27FC236}">
                <a16:creationId xmlns:a16="http://schemas.microsoft.com/office/drawing/2014/main" id="{914046EA-EBEB-8BF6-19EA-12B46835A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538" y="2268538"/>
            <a:ext cx="3479800" cy="621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midisegni.it/disegni/vivaio/olioEstrazione.gif">
            <a:extLst>
              <a:ext uri="{FF2B5EF4-FFF2-40B4-BE49-F238E27FC236}">
                <a16:creationId xmlns:a16="http://schemas.microsoft.com/office/drawing/2014/main" id="{58288209-7ED9-69F8-549D-C0ABB28BC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114425"/>
            <a:ext cx="5256213" cy="743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מציין מיקום טקסט 2">
            <a:extLst>
              <a:ext uri="{FF2B5EF4-FFF2-40B4-BE49-F238E27FC236}">
                <a16:creationId xmlns:a16="http://schemas.microsoft.com/office/drawing/2014/main" id="{F16E5059-F0D5-80B5-47D7-DA1D7FFBE7EB}"/>
              </a:ext>
            </a:extLst>
          </p:cNvPr>
          <p:cNvSpPr txBox="1">
            <a:spLocks/>
          </p:cNvSpPr>
          <p:nvPr/>
        </p:nvSpPr>
        <p:spPr>
          <a:xfrm>
            <a:off x="549275" y="323850"/>
            <a:ext cx="5829300" cy="863600"/>
          </a:xfrm>
          <a:prstGeom prst="rect">
            <a:avLst/>
          </a:prstGeom>
        </p:spPr>
        <p:txBody>
          <a:bodyPr/>
          <a:lstStyle/>
          <a:p>
            <a:pPr marL="342900" indent="-342900" algn="r" rtl="1">
              <a:spcBef>
                <a:spcPct val="20000"/>
              </a:spcBef>
              <a:defRPr/>
            </a:pPr>
            <a:r>
              <a:rPr lang="he-IL" sz="2800" dirty="0">
                <a:latin typeface="+mn-lt"/>
                <a:cs typeface="+mn-cs"/>
              </a:rPr>
              <a:t>צבע את ציור אבני הרחיים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153A85-5BA6-20CB-2626-7724E16CE82A}"/>
              </a:ext>
            </a:extLst>
          </p:cNvPr>
          <p:cNvSpPr txBox="1">
            <a:spLocks/>
          </p:cNvSpPr>
          <p:nvPr/>
        </p:nvSpPr>
        <p:spPr>
          <a:xfrm>
            <a:off x="692150" y="395288"/>
            <a:ext cx="5829300" cy="2232025"/>
          </a:xfrm>
          <a:prstGeom prst="rect">
            <a:avLst/>
          </a:prstGeom>
        </p:spPr>
        <p:txBody>
          <a:bodyPr/>
          <a:lstStyle/>
          <a:p>
            <a:pPr algn="r" rtl="1">
              <a:defRPr/>
            </a:pPr>
            <a:r>
              <a:rPr lang="he-IL" sz="2000" u="sng" dirty="0">
                <a:latin typeface="+mj-lt"/>
                <a:ea typeface="+mj-ea"/>
                <a:cs typeface="David" pitchFamily="2" charset="-79"/>
              </a:rPr>
              <a:t>משימות</a:t>
            </a:r>
          </a:p>
          <a:p>
            <a:pPr algn="r" rtl="1">
              <a:defRPr/>
            </a:pPr>
            <a:endParaRPr lang="he-IL" sz="2000" u="sng" dirty="0">
              <a:latin typeface="+mj-lt"/>
              <a:ea typeface="+mj-ea"/>
              <a:cs typeface="David" pitchFamily="2" charset="-79"/>
            </a:endParaRPr>
          </a:p>
          <a:p>
            <a:pPr marL="457200" indent="-457200" algn="r" rtl="1">
              <a:defRPr/>
            </a:pPr>
            <a:r>
              <a:rPr lang="he-IL" sz="2000" dirty="0">
                <a:latin typeface="+mj-lt"/>
                <a:ea typeface="+mj-ea"/>
                <a:cs typeface="David" pitchFamily="2" charset="-79"/>
              </a:rPr>
              <a:t>1.הכן תעודת זהות לעץ הזית</a:t>
            </a:r>
          </a:p>
          <a:p>
            <a:pPr marL="457200" indent="-457200" algn="r" rtl="1">
              <a:buFontTx/>
              <a:buAutoNum type="arabicPeriod"/>
              <a:defRPr/>
            </a:pPr>
            <a:endParaRPr lang="he-IL" sz="2000" dirty="0">
              <a:latin typeface="+mj-lt"/>
              <a:ea typeface="+mj-ea"/>
              <a:cs typeface="David" pitchFamily="2" charset="-79"/>
            </a:endParaRPr>
          </a:p>
          <a:p>
            <a:pPr marL="457200" indent="-457200" algn="r" rtl="1">
              <a:defRPr/>
            </a:pPr>
            <a:r>
              <a:rPr lang="he-IL" sz="2000" dirty="0">
                <a:latin typeface="+mj-lt"/>
                <a:ea typeface="+mj-ea"/>
                <a:cs typeface="David" pitchFamily="2" charset="-79"/>
              </a:rPr>
              <a:t>2. ניסוי   (הכנת ממרח זיתים)</a:t>
            </a:r>
          </a:p>
          <a:p>
            <a:pPr marL="457200" indent="-457200" algn="r" rtl="1">
              <a:defRPr/>
            </a:pPr>
            <a:endParaRPr lang="he-IL" sz="20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5957FF14-0758-67E9-573A-A37F85438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75" y="1187450"/>
            <a:ext cx="58324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he-IL" altLang="he-IL" sz="1600">
                <a:solidFill>
                  <a:srgbClr val="00008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he-IL" altLang="he-IL" sz="1600">
              <a:solidFill>
                <a:srgbClr val="000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spcBef>
                <a:spcPct val="0"/>
              </a:spcBef>
              <a:buFontTx/>
              <a:buNone/>
            </a:pPr>
            <a:br>
              <a:rPr lang="he-IL" altLang="he-IL" sz="1600">
                <a:solidFill>
                  <a:srgbClr val="000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e-IL" altLang="he-IL" sz="1800">
              <a:latin typeface="Arial" panose="020B0604020202020204" pitchFamily="34" charset="0"/>
            </a:endParaRPr>
          </a:p>
        </p:txBody>
      </p:sp>
      <p:sp>
        <p:nvSpPr>
          <p:cNvPr id="12291" name="מלבן 2">
            <a:extLst>
              <a:ext uri="{FF2B5EF4-FFF2-40B4-BE49-F238E27FC236}">
                <a16:creationId xmlns:a16="http://schemas.microsoft.com/office/drawing/2014/main" id="{07E19F63-DA75-9DB6-45A4-517C99EF0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611188"/>
            <a:ext cx="6048375" cy="44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he-IL" altLang="he-IL" sz="1800">
                <a:solidFill>
                  <a:srgbClr val="4F6228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תעודת זהות : לעץ הזית</a:t>
            </a:r>
            <a:endParaRPr lang="en-US" altLang="he-IL" sz="700">
              <a:solidFill>
                <a:srgbClr val="4F6228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he-IL" altLang="he-IL" sz="1800">
                <a:solidFill>
                  <a:srgbClr val="00008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en-US" altLang="he-IL" sz="7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he-IL" altLang="he-IL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  <a:cs typeface="Times New Roman" panose="02020603050405020304" pitchFamily="18" charset="0"/>
              </a:rPr>
              <a:t>תמונה:</a:t>
            </a:r>
          </a:p>
          <a:p>
            <a:pPr>
              <a:spcBef>
                <a:spcPct val="0"/>
              </a:spcBef>
              <a:buFontTx/>
              <a:buNone/>
            </a:pPr>
            <a:endParaRPr lang="he-IL" altLang="he-IL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  <a:cs typeface="Times New Roman" panose="02020603050405020304" pitchFamily="18" charset="0"/>
              </a:rPr>
              <a:t>נמצא </a:t>
            </a:r>
            <a:r>
              <a:rPr lang="he-IL" altLang="he-IL" sz="1800">
                <a:latin typeface="Arial" panose="020B0604020202020204" pitchFamily="34" charset="0"/>
                <a:cs typeface="Times New Roman" panose="02020603050405020304" pitchFamily="18" charset="0"/>
              </a:rPr>
              <a:t>: ארץ ישראל</a:t>
            </a:r>
            <a:endParaRPr lang="en-US" altLang="he-IL" sz="7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he-IL" altLang="he-IL" sz="280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  <a:cs typeface="Times New Roman" panose="02020603050405020304" pitchFamily="18" charset="0"/>
              </a:rPr>
              <a:t>גדל בארץ</a:t>
            </a:r>
            <a:r>
              <a:rPr lang="he-IL" altLang="he-IL" sz="1800">
                <a:latin typeface="Arial" panose="020B0604020202020204" pitchFamily="34" charset="0"/>
                <a:cs typeface="Times New Roman" panose="02020603050405020304" pitchFamily="18" charset="0"/>
              </a:rPr>
              <a:t>: כמעט בכל מקום</a:t>
            </a:r>
          </a:p>
          <a:p>
            <a:pPr>
              <a:spcBef>
                <a:spcPct val="0"/>
              </a:spcBef>
              <a:buFontTx/>
              <a:buNone/>
            </a:pPr>
            <a:endParaRPr lang="he-IL" altLang="he-IL" sz="7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he-IL" altLang="he-IL" sz="7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he-IL" altLang="he-IL" sz="7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he-IL" sz="7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  <a:cs typeface="Times New Roman" panose="02020603050405020304" pitchFamily="18" charset="0"/>
              </a:rPr>
              <a:t>שימושים :</a:t>
            </a:r>
            <a:r>
              <a:rPr lang="he-IL" altLang="he-IL" sz="1800">
                <a:latin typeface="Arial" panose="020B0604020202020204" pitchFamily="34" charset="0"/>
                <a:cs typeface="Times New Roman" panose="02020603050405020304" pitchFamily="18" charset="0"/>
              </a:rPr>
              <a:t> מאכל , תעשייה.</a:t>
            </a:r>
            <a:endParaRPr lang="en-US" altLang="he-IL" sz="700">
              <a:latin typeface="Arial" panose="020B0604020202020204" pitchFamily="34" charset="0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878783A9-4E00-1CA5-176F-E0D3CF24ADF4}"/>
              </a:ext>
            </a:extLst>
          </p:cNvPr>
          <p:cNvSpPr/>
          <p:nvPr/>
        </p:nvSpPr>
        <p:spPr>
          <a:xfrm>
            <a:off x="4292600" y="1692275"/>
            <a:ext cx="720725" cy="503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he-I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E07E6A-3C3F-996E-BAEF-95D5D1D885EA}"/>
              </a:ext>
            </a:extLst>
          </p:cNvPr>
          <p:cNvSpPr txBox="1">
            <a:spLocks/>
          </p:cNvSpPr>
          <p:nvPr/>
        </p:nvSpPr>
        <p:spPr>
          <a:xfrm>
            <a:off x="342900" y="366713"/>
            <a:ext cx="6172200" cy="749300"/>
          </a:xfrm>
          <a:prstGeom prst="rect">
            <a:avLst/>
          </a:prstGeom>
        </p:spPr>
        <p:txBody>
          <a:bodyPr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הזית</a:t>
            </a:r>
          </a:p>
        </p:txBody>
      </p:sp>
      <p:sp>
        <p:nvSpPr>
          <p:cNvPr id="3" name="כותרת 1">
            <a:extLst>
              <a:ext uri="{FF2B5EF4-FFF2-40B4-BE49-F238E27FC236}">
                <a16:creationId xmlns:a16="http://schemas.microsoft.com/office/drawing/2014/main" id="{2D4D980E-CA5D-2D62-8F6D-FE0EBD023B17}"/>
              </a:ext>
            </a:extLst>
          </p:cNvPr>
          <p:cNvSpPr txBox="1">
            <a:spLocks/>
          </p:cNvSpPr>
          <p:nvPr/>
        </p:nvSpPr>
        <p:spPr bwMode="auto">
          <a:xfrm>
            <a:off x="1628775" y="1116013"/>
            <a:ext cx="4975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>
              <a:defRPr/>
            </a:pPr>
            <a:r>
              <a:rPr lang="he-IL" sz="2000" b="1" dirty="0">
                <a:latin typeface="+mj-lt"/>
                <a:ea typeface="+mj-ea"/>
                <a:cs typeface="David" pitchFamily="2" charset="-79"/>
              </a:rPr>
              <a:t>רשום  ברבים</a:t>
            </a: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42E95E33-E2EB-13E4-BCF3-1402DB87AB26}"/>
              </a:ext>
            </a:extLst>
          </p:cNvPr>
          <p:cNvSpPr txBox="1">
            <a:spLocks/>
          </p:cNvSpPr>
          <p:nvPr/>
        </p:nvSpPr>
        <p:spPr bwMode="auto">
          <a:xfrm>
            <a:off x="4581525" y="2268538"/>
            <a:ext cx="1871663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3317" name="TextBox 28">
            <a:extLst>
              <a:ext uri="{FF2B5EF4-FFF2-40B4-BE49-F238E27FC236}">
                <a16:creationId xmlns:a16="http://schemas.microsoft.com/office/drawing/2014/main" id="{200F696C-B907-8145-E6A2-8530BA992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1888" y="2195513"/>
            <a:ext cx="12239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זית </a:t>
            </a:r>
          </a:p>
        </p:txBody>
      </p:sp>
      <p:sp>
        <p:nvSpPr>
          <p:cNvPr id="6" name="כותרת 1">
            <a:extLst>
              <a:ext uri="{FF2B5EF4-FFF2-40B4-BE49-F238E27FC236}">
                <a16:creationId xmlns:a16="http://schemas.microsoft.com/office/drawing/2014/main" id="{145D21EA-4165-41BC-9944-630B9BCEC045}"/>
              </a:ext>
            </a:extLst>
          </p:cNvPr>
          <p:cNvSpPr txBox="1">
            <a:spLocks/>
          </p:cNvSpPr>
          <p:nvPr/>
        </p:nvSpPr>
        <p:spPr bwMode="auto">
          <a:xfrm>
            <a:off x="1268413" y="2268538"/>
            <a:ext cx="1871662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7" name="כותרת 1">
            <a:extLst>
              <a:ext uri="{FF2B5EF4-FFF2-40B4-BE49-F238E27FC236}">
                <a16:creationId xmlns:a16="http://schemas.microsoft.com/office/drawing/2014/main" id="{B209A8C9-CB16-7314-7685-56F10E60FEFE}"/>
              </a:ext>
            </a:extLst>
          </p:cNvPr>
          <p:cNvSpPr txBox="1">
            <a:spLocks/>
          </p:cNvSpPr>
          <p:nvPr/>
        </p:nvSpPr>
        <p:spPr bwMode="auto">
          <a:xfrm>
            <a:off x="4581525" y="3419475"/>
            <a:ext cx="1871663" cy="503238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8" name="כותרת 1">
            <a:extLst>
              <a:ext uri="{FF2B5EF4-FFF2-40B4-BE49-F238E27FC236}">
                <a16:creationId xmlns:a16="http://schemas.microsoft.com/office/drawing/2014/main" id="{83CFCABB-DAB4-1B5A-4D1E-6A5D6A9417F6}"/>
              </a:ext>
            </a:extLst>
          </p:cNvPr>
          <p:cNvSpPr txBox="1">
            <a:spLocks/>
          </p:cNvSpPr>
          <p:nvPr/>
        </p:nvSpPr>
        <p:spPr bwMode="auto">
          <a:xfrm>
            <a:off x="4581525" y="4859338"/>
            <a:ext cx="1871663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9" name="כותרת 1">
            <a:extLst>
              <a:ext uri="{FF2B5EF4-FFF2-40B4-BE49-F238E27FC236}">
                <a16:creationId xmlns:a16="http://schemas.microsoft.com/office/drawing/2014/main" id="{F82A4BFD-7E95-16C3-B95D-90D00F97180D}"/>
              </a:ext>
            </a:extLst>
          </p:cNvPr>
          <p:cNvSpPr txBox="1">
            <a:spLocks/>
          </p:cNvSpPr>
          <p:nvPr/>
        </p:nvSpPr>
        <p:spPr bwMode="auto">
          <a:xfrm>
            <a:off x="1341438" y="3419475"/>
            <a:ext cx="1871662" cy="503238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0" name="כותרת 1">
            <a:extLst>
              <a:ext uri="{FF2B5EF4-FFF2-40B4-BE49-F238E27FC236}">
                <a16:creationId xmlns:a16="http://schemas.microsoft.com/office/drawing/2014/main" id="{40A30DB8-5585-D906-2D12-82A75B6E07CB}"/>
              </a:ext>
            </a:extLst>
          </p:cNvPr>
          <p:cNvSpPr txBox="1">
            <a:spLocks/>
          </p:cNvSpPr>
          <p:nvPr/>
        </p:nvSpPr>
        <p:spPr bwMode="auto">
          <a:xfrm>
            <a:off x="1412875" y="4859338"/>
            <a:ext cx="1871663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3323" name="TextBox 28">
            <a:extLst>
              <a:ext uri="{FF2B5EF4-FFF2-40B4-BE49-F238E27FC236}">
                <a16:creationId xmlns:a16="http://schemas.microsoft.com/office/drawing/2014/main" id="{ABEA36A4-AC4D-A608-A7D5-A088435A9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1888" y="4787900"/>
            <a:ext cx="12239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עץ </a:t>
            </a:r>
          </a:p>
        </p:txBody>
      </p:sp>
      <p:sp>
        <p:nvSpPr>
          <p:cNvPr id="13324" name="TextBox 28">
            <a:extLst>
              <a:ext uri="{FF2B5EF4-FFF2-40B4-BE49-F238E27FC236}">
                <a16:creationId xmlns:a16="http://schemas.microsoft.com/office/drawing/2014/main" id="{29706D42-C04F-82B5-FDCA-27EA569BB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1888" y="3348038"/>
            <a:ext cx="12239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ענף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כותרת 1">
            <a:extLst>
              <a:ext uri="{FF2B5EF4-FFF2-40B4-BE49-F238E27FC236}">
                <a16:creationId xmlns:a16="http://schemas.microsoft.com/office/drawing/2014/main" id="{105052BC-F873-BA52-64C1-39729D6D9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749300"/>
          </a:xfrm>
        </p:spPr>
        <p:txBody>
          <a:bodyPr/>
          <a:lstStyle/>
          <a:p>
            <a:r>
              <a:rPr lang="he-IL" altLang="he-IL"/>
              <a:t>הזית</a:t>
            </a:r>
          </a:p>
        </p:txBody>
      </p:sp>
      <p:sp>
        <p:nvSpPr>
          <p:cNvPr id="10" name="כותרת 1">
            <a:extLst>
              <a:ext uri="{FF2B5EF4-FFF2-40B4-BE49-F238E27FC236}">
                <a16:creationId xmlns:a16="http://schemas.microsoft.com/office/drawing/2014/main" id="{3DAAF3F5-286D-FB57-2F06-167D6916E788}"/>
              </a:ext>
            </a:extLst>
          </p:cNvPr>
          <p:cNvSpPr txBox="1">
            <a:spLocks/>
          </p:cNvSpPr>
          <p:nvPr/>
        </p:nvSpPr>
        <p:spPr bwMode="auto">
          <a:xfrm>
            <a:off x="1628775" y="1116013"/>
            <a:ext cx="4975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>
              <a:defRPr/>
            </a:pPr>
            <a:r>
              <a:rPr lang="he-IL" sz="2000" b="1" dirty="0">
                <a:latin typeface="+mj-lt"/>
                <a:ea typeface="+mj-ea"/>
                <a:cs typeface="David" pitchFamily="2" charset="-79"/>
              </a:rPr>
              <a:t>ענה על השאלות</a:t>
            </a:r>
          </a:p>
        </p:txBody>
      </p:sp>
      <p:sp>
        <p:nvSpPr>
          <p:cNvPr id="14340" name="TextBox 11">
            <a:extLst>
              <a:ext uri="{FF2B5EF4-FFF2-40B4-BE49-F238E27FC236}">
                <a16:creationId xmlns:a16="http://schemas.microsoft.com/office/drawing/2014/main" id="{489540AE-23A2-CA24-459F-E303BDEA4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2627313"/>
            <a:ext cx="1655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latin typeface="Arial" panose="020B0604020202020204" pitchFamily="34" charset="0"/>
            </a:endParaRPr>
          </a:p>
        </p:txBody>
      </p:sp>
      <p:sp>
        <p:nvSpPr>
          <p:cNvPr id="14341" name="TextBox 12">
            <a:extLst>
              <a:ext uri="{FF2B5EF4-FFF2-40B4-BE49-F238E27FC236}">
                <a16:creationId xmlns:a16="http://schemas.microsoft.com/office/drawing/2014/main" id="{B0B8980F-60F2-5220-C44E-4246D9A27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3688" y="7667625"/>
            <a:ext cx="1223962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2000">
                <a:latin typeface="Arial" panose="020B0604020202020204" pitchFamily="34" charset="0"/>
              </a:rPr>
              <a:t>זיתים</a:t>
            </a:r>
          </a:p>
        </p:txBody>
      </p:sp>
      <p:sp>
        <p:nvSpPr>
          <p:cNvPr id="15" name="כותרת 1">
            <a:extLst>
              <a:ext uri="{FF2B5EF4-FFF2-40B4-BE49-F238E27FC236}">
                <a16:creationId xmlns:a16="http://schemas.microsoft.com/office/drawing/2014/main" id="{93D5516C-CDB4-65A9-4F82-2236E1EAF38E}"/>
              </a:ext>
            </a:extLst>
          </p:cNvPr>
          <p:cNvSpPr txBox="1">
            <a:spLocks/>
          </p:cNvSpPr>
          <p:nvPr/>
        </p:nvSpPr>
        <p:spPr bwMode="auto">
          <a:xfrm>
            <a:off x="549275" y="3348038"/>
            <a:ext cx="1511300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id="{B8A08A33-3A41-CE7B-0450-8702B3B62BB2}"/>
              </a:ext>
            </a:extLst>
          </p:cNvPr>
          <p:cNvSpPr txBox="1">
            <a:spLocks/>
          </p:cNvSpPr>
          <p:nvPr/>
        </p:nvSpPr>
        <p:spPr bwMode="auto">
          <a:xfrm>
            <a:off x="404813" y="5003800"/>
            <a:ext cx="1584325" cy="50482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id="{9A13E517-99D1-D177-F296-E6FC2C86A736}"/>
              </a:ext>
            </a:extLst>
          </p:cNvPr>
          <p:cNvSpPr txBox="1">
            <a:spLocks/>
          </p:cNvSpPr>
          <p:nvPr/>
        </p:nvSpPr>
        <p:spPr bwMode="auto">
          <a:xfrm>
            <a:off x="476250" y="6443663"/>
            <a:ext cx="1584325" cy="50482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id="{04B47543-3ACF-47A8-3C88-5A89523EF200}"/>
              </a:ext>
            </a:extLst>
          </p:cNvPr>
          <p:cNvSpPr txBox="1">
            <a:spLocks/>
          </p:cNvSpPr>
          <p:nvPr/>
        </p:nvSpPr>
        <p:spPr bwMode="auto">
          <a:xfrm>
            <a:off x="4005263" y="6443663"/>
            <a:ext cx="2303462" cy="50482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id="{A90E7DB2-023B-4135-ED64-C2632FF9EA4C}"/>
              </a:ext>
            </a:extLst>
          </p:cNvPr>
          <p:cNvSpPr txBox="1">
            <a:spLocks/>
          </p:cNvSpPr>
          <p:nvPr/>
        </p:nvSpPr>
        <p:spPr bwMode="auto">
          <a:xfrm>
            <a:off x="3860800" y="4932363"/>
            <a:ext cx="2447925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id="{946CD595-25D9-8C74-4695-1F52B2AF0306}"/>
              </a:ext>
            </a:extLst>
          </p:cNvPr>
          <p:cNvSpPr txBox="1">
            <a:spLocks/>
          </p:cNvSpPr>
          <p:nvPr/>
        </p:nvSpPr>
        <p:spPr bwMode="auto">
          <a:xfrm>
            <a:off x="4149725" y="1908175"/>
            <a:ext cx="2303463" cy="503238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id="{982FD615-B22B-1C8D-943B-AB5F433D7A1F}"/>
              </a:ext>
            </a:extLst>
          </p:cNvPr>
          <p:cNvSpPr txBox="1">
            <a:spLocks/>
          </p:cNvSpPr>
          <p:nvPr/>
        </p:nvSpPr>
        <p:spPr bwMode="auto">
          <a:xfrm>
            <a:off x="4437063" y="3348038"/>
            <a:ext cx="1871662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23" name="כותרת 1">
            <a:extLst>
              <a:ext uri="{FF2B5EF4-FFF2-40B4-BE49-F238E27FC236}">
                <a16:creationId xmlns:a16="http://schemas.microsoft.com/office/drawing/2014/main" id="{59AC478D-B9CF-96E9-6039-232F0D690C63}"/>
              </a:ext>
            </a:extLst>
          </p:cNvPr>
          <p:cNvSpPr txBox="1">
            <a:spLocks/>
          </p:cNvSpPr>
          <p:nvPr/>
        </p:nvSpPr>
        <p:spPr bwMode="auto">
          <a:xfrm>
            <a:off x="476250" y="1979613"/>
            <a:ext cx="1512888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4350" name="TextBox 27">
            <a:extLst>
              <a:ext uri="{FF2B5EF4-FFF2-40B4-BE49-F238E27FC236}">
                <a16:creationId xmlns:a16="http://schemas.microsoft.com/office/drawing/2014/main" id="{88ED10F3-EC70-784A-AC18-CEBCA70C5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900" y="5003800"/>
            <a:ext cx="25923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600">
                <a:latin typeface="Arial" panose="020B0604020202020204" pitchFamily="34" charset="0"/>
              </a:rPr>
              <a:t>עץ הזית הוא אחד מ.....</a:t>
            </a:r>
          </a:p>
        </p:txBody>
      </p:sp>
      <p:sp>
        <p:nvSpPr>
          <p:cNvPr id="14351" name="TextBox 28">
            <a:extLst>
              <a:ext uri="{FF2B5EF4-FFF2-40B4-BE49-F238E27FC236}">
                <a16:creationId xmlns:a16="http://schemas.microsoft.com/office/drawing/2014/main" id="{85AAD9B9-70CE-537F-9A8F-E90A96945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1979613"/>
            <a:ext cx="25193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600">
                <a:latin typeface="Arial" panose="020B0604020202020204" pitchFamily="34" charset="0"/>
              </a:rPr>
              <a:t>לפירות של עץ הזית קוראים</a:t>
            </a:r>
          </a:p>
        </p:txBody>
      </p:sp>
      <p:sp>
        <p:nvSpPr>
          <p:cNvPr id="14352" name="TextBox 29">
            <a:extLst>
              <a:ext uri="{FF2B5EF4-FFF2-40B4-BE49-F238E27FC236}">
                <a16:creationId xmlns:a16="http://schemas.microsoft.com/office/drawing/2014/main" id="{32A08DE4-4A9E-D036-3FED-646E3AF39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0" y="3348038"/>
            <a:ext cx="15128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1600">
                <a:latin typeface="Arial" panose="020B0604020202020204" pitchFamily="34" charset="0"/>
              </a:rPr>
              <a:t>מזיתים מכינים</a:t>
            </a:r>
          </a:p>
        </p:txBody>
      </p:sp>
      <p:sp>
        <p:nvSpPr>
          <p:cNvPr id="14353" name="TextBox 30">
            <a:extLst>
              <a:ext uri="{FF2B5EF4-FFF2-40B4-BE49-F238E27FC236}">
                <a16:creationId xmlns:a16="http://schemas.microsoft.com/office/drawing/2014/main" id="{B6C44A6B-BD90-C54F-969F-6A75C6B66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6443663"/>
            <a:ext cx="23764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1600">
                <a:latin typeface="Arial" panose="020B0604020202020204" pitchFamily="34" charset="0"/>
              </a:rPr>
              <a:t>לקטיף של עץ הזית קוראים</a:t>
            </a:r>
          </a:p>
        </p:txBody>
      </p:sp>
      <p:sp>
        <p:nvSpPr>
          <p:cNvPr id="14354" name="TextBox 21">
            <a:extLst>
              <a:ext uri="{FF2B5EF4-FFF2-40B4-BE49-F238E27FC236}">
                <a16:creationId xmlns:a16="http://schemas.microsoft.com/office/drawing/2014/main" id="{B51243B0-B776-0D17-771A-E6891D2AE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463" y="7667625"/>
            <a:ext cx="1655762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2000">
                <a:latin typeface="Arial" panose="020B0604020202020204" pitchFamily="34" charset="0"/>
              </a:rPr>
              <a:t>שבעת המינים</a:t>
            </a:r>
          </a:p>
        </p:txBody>
      </p:sp>
      <p:sp>
        <p:nvSpPr>
          <p:cNvPr id="14355" name="TextBox 32">
            <a:extLst>
              <a:ext uri="{FF2B5EF4-FFF2-40B4-BE49-F238E27FC236}">
                <a16:creationId xmlns:a16="http://schemas.microsoft.com/office/drawing/2014/main" id="{2A07FF5B-8B2B-1C01-5FAD-A87CF25D9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0213" y="7667625"/>
            <a:ext cx="1657350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2000">
                <a:latin typeface="Arial" panose="020B0604020202020204" pitchFamily="34" charset="0"/>
              </a:rPr>
              <a:t>מסיק</a:t>
            </a:r>
          </a:p>
        </p:txBody>
      </p:sp>
      <p:sp>
        <p:nvSpPr>
          <p:cNvPr id="14356" name="TextBox 33">
            <a:extLst>
              <a:ext uri="{FF2B5EF4-FFF2-40B4-BE49-F238E27FC236}">
                <a16:creationId xmlns:a16="http://schemas.microsoft.com/office/drawing/2014/main" id="{FA12B001-C89B-0227-3E51-3A84B5A39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7667625"/>
            <a:ext cx="12239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2000">
                <a:latin typeface="Arial" panose="020B0604020202020204" pitchFamily="34" charset="0"/>
              </a:rPr>
              <a:t>שמן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כותרת 1">
            <a:extLst>
              <a:ext uri="{FF2B5EF4-FFF2-40B4-BE49-F238E27FC236}">
                <a16:creationId xmlns:a16="http://schemas.microsoft.com/office/drawing/2014/main" id="{F237278C-EC08-A6D0-E1F2-74B438DCB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749300"/>
          </a:xfrm>
        </p:spPr>
        <p:txBody>
          <a:bodyPr/>
          <a:lstStyle/>
          <a:p>
            <a:r>
              <a:rPr lang="he-IL" altLang="he-IL"/>
              <a:t>הזית</a:t>
            </a:r>
          </a:p>
        </p:txBody>
      </p:sp>
      <p:sp>
        <p:nvSpPr>
          <p:cNvPr id="10" name="כותרת 1">
            <a:extLst>
              <a:ext uri="{FF2B5EF4-FFF2-40B4-BE49-F238E27FC236}">
                <a16:creationId xmlns:a16="http://schemas.microsoft.com/office/drawing/2014/main" id="{0B26E2AB-5117-7BCF-7668-F19A8BFB72CE}"/>
              </a:ext>
            </a:extLst>
          </p:cNvPr>
          <p:cNvSpPr txBox="1">
            <a:spLocks/>
          </p:cNvSpPr>
          <p:nvPr/>
        </p:nvSpPr>
        <p:spPr bwMode="auto">
          <a:xfrm>
            <a:off x="1628775" y="1116013"/>
            <a:ext cx="4975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>
              <a:defRPr/>
            </a:pPr>
            <a:r>
              <a:rPr lang="he-IL" sz="2000" b="1" dirty="0">
                <a:latin typeface="+mj-lt"/>
                <a:ea typeface="+mj-ea"/>
                <a:cs typeface="David" pitchFamily="2" charset="-79"/>
              </a:rPr>
              <a:t>התאם הפכים</a:t>
            </a:r>
          </a:p>
        </p:txBody>
      </p:sp>
      <p:sp>
        <p:nvSpPr>
          <p:cNvPr id="15364" name="TextBox 11">
            <a:extLst>
              <a:ext uri="{FF2B5EF4-FFF2-40B4-BE49-F238E27FC236}">
                <a16:creationId xmlns:a16="http://schemas.microsoft.com/office/drawing/2014/main" id="{AC0A16A8-CAA0-BACC-393B-8B7479258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2627313"/>
            <a:ext cx="1655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latin typeface="Arial" panose="020B0604020202020204" pitchFamily="34" charset="0"/>
            </a:endParaRPr>
          </a:p>
        </p:txBody>
      </p:sp>
      <p:sp>
        <p:nvSpPr>
          <p:cNvPr id="15" name="כותרת 1">
            <a:extLst>
              <a:ext uri="{FF2B5EF4-FFF2-40B4-BE49-F238E27FC236}">
                <a16:creationId xmlns:a16="http://schemas.microsoft.com/office/drawing/2014/main" id="{05F3B211-4A7F-4F59-8781-C4744EB1C1ED}"/>
              </a:ext>
            </a:extLst>
          </p:cNvPr>
          <p:cNvSpPr txBox="1">
            <a:spLocks/>
          </p:cNvSpPr>
          <p:nvPr/>
        </p:nvSpPr>
        <p:spPr bwMode="auto">
          <a:xfrm>
            <a:off x="620713" y="1979613"/>
            <a:ext cx="1511300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id="{39271A52-20D3-9813-AB42-AF27FE94A30C}"/>
              </a:ext>
            </a:extLst>
          </p:cNvPr>
          <p:cNvSpPr txBox="1">
            <a:spLocks/>
          </p:cNvSpPr>
          <p:nvPr/>
        </p:nvSpPr>
        <p:spPr bwMode="auto">
          <a:xfrm>
            <a:off x="549275" y="3708400"/>
            <a:ext cx="1584325" cy="504825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id="{C4C9964D-97AB-5C85-1461-7D887E1FC9A4}"/>
              </a:ext>
            </a:extLst>
          </p:cNvPr>
          <p:cNvSpPr txBox="1">
            <a:spLocks/>
          </p:cNvSpPr>
          <p:nvPr/>
        </p:nvSpPr>
        <p:spPr bwMode="auto">
          <a:xfrm>
            <a:off x="4581525" y="4932363"/>
            <a:ext cx="1727200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id="{2255C7A4-CE88-74AA-F80C-DE4E2A048FAC}"/>
              </a:ext>
            </a:extLst>
          </p:cNvPr>
          <p:cNvSpPr txBox="1">
            <a:spLocks/>
          </p:cNvSpPr>
          <p:nvPr/>
        </p:nvSpPr>
        <p:spPr bwMode="auto">
          <a:xfrm>
            <a:off x="4149725" y="1908175"/>
            <a:ext cx="2303463" cy="503238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id="{4635A426-3DAF-E4C1-C3D0-D92194944F29}"/>
              </a:ext>
            </a:extLst>
          </p:cNvPr>
          <p:cNvSpPr txBox="1">
            <a:spLocks/>
          </p:cNvSpPr>
          <p:nvPr/>
        </p:nvSpPr>
        <p:spPr bwMode="auto">
          <a:xfrm>
            <a:off x="4437063" y="3348038"/>
            <a:ext cx="1871662" cy="503237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5370" name="TextBox 27">
            <a:extLst>
              <a:ext uri="{FF2B5EF4-FFF2-40B4-BE49-F238E27FC236}">
                <a16:creationId xmlns:a16="http://schemas.microsoft.com/office/drawing/2014/main" id="{8B68CA0A-CBD1-7EE5-0B19-377F798AB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1525" y="4859338"/>
            <a:ext cx="1655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עץ צר</a:t>
            </a:r>
          </a:p>
        </p:txBody>
      </p:sp>
      <p:sp>
        <p:nvSpPr>
          <p:cNvPr id="15371" name="TextBox 28">
            <a:extLst>
              <a:ext uri="{FF2B5EF4-FFF2-40B4-BE49-F238E27FC236}">
                <a16:creationId xmlns:a16="http://schemas.microsoft.com/office/drawing/2014/main" id="{53BB7B79-FC04-95A4-F144-D7E0A3DF0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6700" y="1835150"/>
            <a:ext cx="25209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ענף קצר</a:t>
            </a:r>
          </a:p>
        </p:txBody>
      </p:sp>
      <p:sp>
        <p:nvSpPr>
          <p:cNvPr id="15372" name="TextBox 29">
            <a:extLst>
              <a:ext uri="{FF2B5EF4-FFF2-40B4-BE49-F238E27FC236}">
                <a16:creationId xmlns:a16="http://schemas.microsoft.com/office/drawing/2014/main" id="{F51B68CB-E964-CFE1-1E7D-BE42C12C9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0" y="3348038"/>
            <a:ext cx="1512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 sz="2800">
                <a:latin typeface="Arial" panose="020B0604020202020204" pitchFamily="34" charset="0"/>
              </a:rPr>
              <a:t>זית קטן</a:t>
            </a:r>
          </a:p>
        </p:txBody>
      </p:sp>
      <p:sp>
        <p:nvSpPr>
          <p:cNvPr id="15373" name="TextBox 28">
            <a:extLst>
              <a:ext uri="{FF2B5EF4-FFF2-40B4-BE49-F238E27FC236}">
                <a16:creationId xmlns:a16="http://schemas.microsoft.com/office/drawing/2014/main" id="{F7960388-DE46-87CF-D398-DBED9022D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32363"/>
            <a:ext cx="2520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ענף ארוך</a:t>
            </a:r>
          </a:p>
        </p:txBody>
      </p:sp>
      <p:sp>
        <p:nvSpPr>
          <p:cNvPr id="25" name="כותרת 1">
            <a:extLst>
              <a:ext uri="{FF2B5EF4-FFF2-40B4-BE49-F238E27FC236}">
                <a16:creationId xmlns:a16="http://schemas.microsoft.com/office/drawing/2014/main" id="{0B1D3505-F015-B5E5-0798-3E659E6F1353}"/>
              </a:ext>
            </a:extLst>
          </p:cNvPr>
          <p:cNvSpPr txBox="1">
            <a:spLocks/>
          </p:cNvSpPr>
          <p:nvPr/>
        </p:nvSpPr>
        <p:spPr bwMode="auto">
          <a:xfrm>
            <a:off x="476250" y="5003800"/>
            <a:ext cx="1800225" cy="503238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4400" dirty="0"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15375" name="מלבן 25">
            <a:extLst>
              <a:ext uri="{FF2B5EF4-FFF2-40B4-BE49-F238E27FC236}">
                <a16:creationId xmlns:a16="http://schemas.microsoft.com/office/drawing/2014/main" id="{B47070B7-5A00-2734-0A70-5074C794A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" y="3635375"/>
            <a:ext cx="1485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זית גדול</a:t>
            </a:r>
          </a:p>
        </p:txBody>
      </p:sp>
      <p:sp>
        <p:nvSpPr>
          <p:cNvPr id="15376" name="TextBox 27">
            <a:extLst>
              <a:ext uri="{FF2B5EF4-FFF2-40B4-BE49-F238E27FC236}">
                <a16:creationId xmlns:a16="http://schemas.microsoft.com/office/drawing/2014/main" id="{F85EE9D0-DB4E-8150-4846-CE7EF23C4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1908175"/>
            <a:ext cx="1657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>
                <a:latin typeface="Arial" panose="020B0604020202020204" pitchFamily="34" charset="0"/>
              </a:rPr>
              <a:t>עץ רחב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>
            <a:extLst>
              <a:ext uri="{FF2B5EF4-FFF2-40B4-BE49-F238E27FC236}">
                <a16:creationId xmlns:a16="http://schemas.microsoft.com/office/drawing/2014/main" id="{1E54CE05-2F6D-A053-E6EC-7C1297243BC2}"/>
              </a:ext>
            </a:extLst>
          </p:cNvPr>
          <p:cNvSpPr txBox="1">
            <a:spLocks/>
          </p:cNvSpPr>
          <p:nvPr/>
        </p:nvSpPr>
        <p:spPr bwMode="auto">
          <a:xfrm>
            <a:off x="3716338" y="900113"/>
            <a:ext cx="2736850" cy="28797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endParaRPr lang="he-IL" sz="2000" b="1" dirty="0">
              <a:solidFill>
                <a:schemeClr val="accent3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כותרת 1">
            <a:extLst>
              <a:ext uri="{FF2B5EF4-FFF2-40B4-BE49-F238E27FC236}">
                <a16:creationId xmlns:a16="http://schemas.microsoft.com/office/drawing/2014/main" id="{E229DE0F-11E9-07BD-C765-6C4595616770}"/>
              </a:ext>
            </a:extLst>
          </p:cNvPr>
          <p:cNvSpPr txBox="1">
            <a:spLocks/>
          </p:cNvSpPr>
          <p:nvPr/>
        </p:nvSpPr>
        <p:spPr bwMode="auto">
          <a:xfrm>
            <a:off x="549275" y="971550"/>
            <a:ext cx="2735263" cy="28797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endParaRPr lang="he-IL" sz="2000" b="1" dirty="0">
              <a:latin typeface="+mj-lt"/>
              <a:ea typeface="+mj-ea"/>
              <a:cs typeface="+mj-cs"/>
            </a:endParaRPr>
          </a:p>
        </p:txBody>
      </p:sp>
      <p:sp>
        <p:nvSpPr>
          <p:cNvPr id="9" name="כותרת 1">
            <a:extLst>
              <a:ext uri="{FF2B5EF4-FFF2-40B4-BE49-F238E27FC236}">
                <a16:creationId xmlns:a16="http://schemas.microsoft.com/office/drawing/2014/main" id="{3F223005-9EF3-0BED-3AD0-7FFDA5713341}"/>
              </a:ext>
            </a:extLst>
          </p:cNvPr>
          <p:cNvSpPr txBox="1">
            <a:spLocks/>
          </p:cNvSpPr>
          <p:nvPr/>
        </p:nvSpPr>
        <p:spPr bwMode="auto">
          <a:xfrm>
            <a:off x="476250" y="4356100"/>
            <a:ext cx="2736850" cy="28797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endParaRPr lang="he-IL" sz="2000" b="1" dirty="0">
              <a:latin typeface="+mj-lt"/>
              <a:ea typeface="+mj-ea"/>
              <a:cs typeface="+mj-cs"/>
            </a:endParaRPr>
          </a:p>
        </p:txBody>
      </p:sp>
      <p:sp>
        <p:nvSpPr>
          <p:cNvPr id="10" name="כותרת 1">
            <a:extLst>
              <a:ext uri="{FF2B5EF4-FFF2-40B4-BE49-F238E27FC236}">
                <a16:creationId xmlns:a16="http://schemas.microsoft.com/office/drawing/2014/main" id="{C36505D0-FD54-CE1F-B2DE-5AAE3AD6FDD9}"/>
              </a:ext>
            </a:extLst>
          </p:cNvPr>
          <p:cNvSpPr txBox="1">
            <a:spLocks/>
          </p:cNvSpPr>
          <p:nvPr/>
        </p:nvSpPr>
        <p:spPr bwMode="auto">
          <a:xfrm>
            <a:off x="3644900" y="4284663"/>
            <a:ext cx="2736850" cy="28797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endParaRPr lang="he-IL" sz="2000" b="1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כותרת 1">
            <a:extLst>
              <a:ext uri="{FF2B5EF4-FFF2-40B4-BE49-F238E27FC236}">
                <a16:creationId xmlns:a16="http://schemas.microsoft.com/office/drawing/2014/main" id="{30FF26A3-05B2-0AD5-3818-FBABCC25AEAA}"/>
              </a:ext>
            </a:extLst>
          </p:cNvPr>
          <p:cNvSpPr txBox="1">
            <a:spLocks/>
          </p:cNvSpPr>
          <p:nvPr/>
        </p:nvSpPr>
        <p:spPr bwMode="auto">
          <a:xfrm>
            <a:off x="5516563" y="1116013"/>
            <a:ext cx="792162" cy="5032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מסיק</a:t>
            </a:r>
          </a:p>
        </p:txBody>
      </p:sp>
      <p:sp>
        <p:nvSpPr>
          <p:cNvPr id="12" name="כותרת 1">
            <a:extLst>
              <a:ext uri="{FF2B5EF4-FFF2-40B4-BE49-F238E27FC236}">
                <a16:creationId xmlns:a16="http://schemas.microsoft.com/office/drawing/2014/main" id="{FDEAC402-A9F0-6868-D8EF-BBF978FF21C6}"/>
              </a:ext>
            </a:extLst>
          </p:cNvPr>
          <p:cNvSpPr txBox="1">
            <a:spLocks/>
          </p:cNvSpPr>
          <p:nvPr/>
        </p:nvSpPr>
        <p:spPr bwMode="auto">
          <a:xfrm>
            <a:off x="3933825" y="1116013"/>
            <a:ext cx="1079500" cy="5032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שבעת המינים</a:t>
            </a:r>
          </a:p>
        </p:txBody>
      </p:sp>
      <p:sp>
        <p:nvSpPr>
          <p:cNvPr id="13" name="כותרת 1">
            <a:extLst>
              <a:ext uri="{FF2B5EF4-FFF2-40B4-BE49-F238E27FC236}">
                <a16:creationId xmlns:a16="http://schemas.microsoft.com/office/drawing/2014/main" id="{9F08B8DE-2229-200C-121A-EB5230A3A761}"/>
              </a:ext>
            </a:extLst>
          </p:cNvPr>
          <p:cNvSpPr txBox="1">
            <a:spLocks/>
          </p:cNvSpPr>
          <p:nvPr/>
        </p:nvSpPr>
        <p:spPr bwMode="auto">
          <a:xfrm>
            <a:off x="3933825" y="3059113"/>
            <a:ext cx="790575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זיתים</a:t>
            </a:r>
          </a:p>
        </p:txBody>
      </p:sp>
      <p:sp>
        <p:nvSpPr>
          <p:cNvPr id="14" name="כותרת 1">
            <a:extLst>
              <a:ext uri="{FF2B5EF4-FFF2-40B4-BE49-F238E27FC236}">
                <a16:creationId xmlns:a16="http://schemas.microsoft.com/office/drawing/2014/main" id="{B059D2B8-4A63-8275-913D-A91AEFB85CE7}"/>
              </a:ext>
            </a:extLst>
          </p:cNvPr>
          <p:cNvSpPr txBox="1">
            <a:spLocks/>
          </p:cNvSpPr>
          <p:nvPr/>
        </p:nvSpPr>
        <p:spPr bwMode="auto">
          <a:xfrm>
            <a:off x="692150" y="1042988"/>
            <a:ext cx="863600" cy="64928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שבעת המינים</a:t>
            </a:r>
          </a:p>
        </p:txBody>
      </p:sp>
      <p:sp>
        <p:nvSpPr>
          <p:cNvPr id="15" name="כותרת 1">
            <a:extLst>
              <a:ext uri="{FF2B5EF4-FFF2-40B4-BE49-F238E27FC236}">
                <a16:creationId xmlns:a16="http://schemas.microsoft.com/office/drawing/2014/main" id="{7CB8B5E6-52D1-27C7-85E7-0B09CD8FD72B}"/>
              </a:ext>
            </a:extLst>
          </p:cNvPr>
          <p:cNvSpPr txBox="1">
            <a:spLocks/>
          </p:cNvSpPr>
          <p:nvPr/>
        </p:nvSpPr>
        <p:spPr bwMode="auto">
          <a:xfrm>
            <a:off x="2349500" y="1116013"/>
            <a:ext cx="790575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שמן</a:t>
            </a:r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id="{7FED240F-3B0E-B402-50CC-266CC2F64A74}"/>
              </a:ext>
            </a:extLst>
          </p:cNvPr>
          <p:cNvSpPr txBox="1">
            <a:spLocks/>
          </p:cNvSpPr>
          <p:nvPr/>
        </p:nvSpPr>
        <p:spPr bwMode="auto">
          <a:xfrm>
            <a:off x="620713" y="3203575"/>
            <a:ext cx="792162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עץ זית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id="{7F724F12-016F-C5A8-8770-F8908A21C6A2}"/>
              </a:ext>
            </a:extLst>
          </p:cNvPr>
          <p:cNvSpPr txBox="1">
            <a:spLocks/>
          </p:cNvSpPr>
          <p:nvPr/>
        </p:nvSpPr>
        <p:spPr bwMode="auto">
          <a:xfrm>
            <a:off x="2420938" y="3203575"/>
            <a:ext cx="792162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מסיק</a:t>
            </a:r>
          </a:p>
        </p:txBody>
      </p:sp>
      <p:sp>
        <p:nvSpPr>
          <p:cNvPr id="18" name="כותרת 1">
            <a:extLst>
              <a:ext uri="{FF2B5EF4-FFF2-40B4-BE49-F238E27FC236}">
                <a16:creationId xmlns:a16="http://schemas.microsoft.com/office/drawing/2014/main" id="{31288F55-3F7A-4D6D-8F1A-AC60233FF87D}"/>
              </a:ext>
            </a:extLst>
          </p:cNvPr>
          <p:cNvSpPr txBox="1">
            <a:spLocks/>
          </p:cNvSpPr>
          <p:nvPr/>
        </p:nvSpPr>
        <p:spPr bwMode="auto">
          <a:xfrm>
            <a:off x="620713" y="4500563"/>
            <a:ext cx="792162" cy="5032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מסיק</a:t>
            </a:r>
          </a:p>
        </p:txBody>
      </p:sp>
      <p:sp>
        <p:nvSpPr>
          <p:cNvPr id="19" name="כותרת 1">
            <a:extLst>
              <a:ext uri="{FF2B5EF4-FFF2-40B4-BE49-F238E27FC236}">
                <a16:creationId xmlns:a16="http://schemas.microsoft.com/office/drawing/2014/main" id="{3881C230-306D-6152-DECA-ACA1626320B6}"/>
              </a:ext>
            </a:extLst>
          </p:cNvPr>
          <p:cNvSpPr txBox="1">
            <a:spLocks/>
          </p:cNvSpPr>
          <p:nvPr/>
        </p:nvSpPr>
        <p:spPr bwMode="auto">
          <a:xfrm>
            <a:off x="2349500" y="4500563"/>
            <a:ext cx="792163" cy="5032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שמן</a:t>
            </a:r>
          </a:p>
        </p:txBody>
      </p:sp>
      <p:sp>
        <p:nvSpPr>
          <p:cNvPr id="20" name="כותרת 1">
            <a:extLst>
              <a:ext uri="{FF2B5EF4-FFF2-40B4-BE49-F238E27FC236}">
                <a16:creationId xmlns:a16="http://schemas.microsoft.com/office/drawing/2014/main" id="{202A6FC6-1CBD-9148-F646-C1B717DE6B10}"/>
              </a:ext>
            </a:extLst>
          </p:cNvPr>
          <p:cNvSpPr txBox="1">
            <a:spLocks/>
          </p:cNvSpPr>
          <p:nvPr/>
        </p:nvSpPr>
        <p:spPr bwMode="auto">
          <a:xfrm>
            <a:off x="549275" y="6588125"/>
            <a:ext cx="790575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גלעין</a:t>
            </a:r>
          </a:p>
        </p:txBody>
      </p:sp>
      <p:sp>
        <p:nvSpPr>
          <p:cNvPr id="21" name="כותרת 1">
            <a:extLst>
              <a:ext uri="{FF2B5EF4-FFF2-40B4-BE49-F238E27FC236}">
                <a16:creationId xmlns:a16="http://schemas.microsoft.com/office/drawing/2014/main" id="{057BB255-BD9C-61CF-09D2-B11FCBE63AB7}"/>
              </a:ext>
            </a:extLst>
          </p:cNvPr>
          <p:cNvSpPr txBox="1">
            <a:spLocks/>
          </p:cNvSpPr>
          <p:nvPr/>
        </p:nvSpPr>
        <p:spPr bwMode="auto">
          <a:xfrm>
            <a:off x="2276475" y="6588125"/>
            <a:ext cx="792163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עץ זית</a:t>
            </a:r>
          </a:p>
        </p:txBody>
      </p:sp>
      <p:sp>
        <p:nvSpPr>
          <p:cNvPr id="22" name="כותרת 1">
            <a:extLst>
              <a:ext uri="{FF2B5EF4-FFF2-40B4-BE49-F238E27FC236}">
                <a16:creationId xmlns:a16="http://schemas.microsoft.com/office/drawing/2014/main" id="{1953452F-F77E-EC9A-9DD6-92634FE68AF7}"/>
              </a:ext>
            </a:extLst>
          </p:cNvPr>
          <p:cNvSpPr txBox="1">
            <a:spLocks/>
          </p:cNvSpPr>
          <p:nvPr/>
        </p:nvSpPr>
        <p:spPr bwMode="auto">
          <a:xfrm>
            <a:off x="3789363" y="4500563"/>
            <a:ext cx="1008062" cy="5032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שבעת  המינים</a:t>
            </a:r>
          </a:p>
        </p:txBody>
      </p:sp>
      <p:sp>
        <p:nvSpPr>
          <p:cNvPr id="23" name="כותרת 1">
            <a:extLst>
              <a:ext uri="{FF2B5EF4-FFF2-40B4-BE49-F238E27FC236}">
                <a16:creationId xmlns:a16="http://schemas.microsoft.com/office/drawing/2014/main" id="{5579DE6A-8AE1-E267-0C0A-D099AA2E6E77}"/>
              </a:ext>
            </a:extLst>
          </p:cNvPr>
          <p:cNvSpPr txBox="1">
            <a:spLocks/>
          </p:cNvSpPr>
          <p:nvPr/>
        </p:nvSpPr>
        <p:spPr bwMode="auto">
          <a:xfrm>
            <a:off x="5445125" y="4500563"/>
            <a:ext cx="792163" cy="5032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זיתים</a:t>
            </a:r>
          </a:p>
        </p:txBody>
      </p:sp>
      <p:sp>
        <p:nvSpPr>
          <p:cNvPr id="24" name="כותרת 1">
            <a:extLst>
              <a:ext uri="{FF2B5EF4-FFF2-40B4-BE49-F238E27FC236}">
                <a16:creationId xmlns:a16="http://schemas.microsoft.com/office/drawing/2014/main" id="{C1F4E80A-B1AF-3316-566D-4974A223C129}"/>
              </a:ext>
            </a:extLst>
          </p:cNvPr>
          <p:cNvSpPr txBox="1">
            <a:spLocks/>
          </p:cNvSpPr>
          <p:nvPr/>
        </p:nvSpPr>
        <p:spPr bwMode="auto">
          <a:xfrm>
            <a:off x="3716338" y="6516688"/>
            <a:ext cx="792162" cy="5032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עץ זית</a:t>
            </a:r>
          </a:p>
        </p:txBody>
      </p:sp>
      <p:sp>
        <p:nvSpPr>
          <p:cNvPr id="25" name="כותרת 1">
            <a:extLst>
              <a:ext uri="{FF2B5EF4-FFF2-40B4-BE49-F238E27FC236}">
                <a16:creationId xmlns:a16="http://schemas.microsoft.com/office/drawing/2014/main" id="{CBCBE7F5-CB10-F9F4-F9BB-015DDB2D6218}"/>
              </a:ext>
            </a:extLst>
          </p:cNvPr>
          <p:cNvSpPr txBox="1">
            <a:spLocks/>
          </p:cNvSpPr>
          <p:nvPr/>
        </p:nvSpPr>
        <p:spPr bwMode="auto">
          <a:xfrm>
            <a:off x="5445125" y="6516688"/>
            <a:ext cx="792163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מסיק</a:t>
            </a:r>
          </a:p>
        </p:txBody>
      </p:sp>
      <p:sp>
        <p:nvSpPr>
          <p:cNvPr id="26" name="כותרת 1">
            <a:extLst>
              <a:ext uri="{FF2B5EF4-FFF2-40B4-BE49-F238E27FC236}">
                <a16:creationId xmlns:a16="http://schemas.microsoft.com/office/drawing/2014/main" id="{F2F26DDB-E6DA-7F35-A00D-18B50B41CBB1}"/>
              </a:ext>
            </a:extLst>
          </p:cNvPr>
          <p:cNvSpPr txBox="1">
            <a:spLocks/>
          </p:cNvSpPr>
          <p:nvPr/>
        </p:nvSpPr>
        <p:spPr bwMode="auto">
          <a:xfrm>
            <a:off x="5589588" y="3059113"/>
            <a:ext cx="792162" cy="504825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שמן</a:t>
            </a:r>
          </a:p>
        </p:txBody>
      </p:sp>
      <p:sp>
        <p:nvSpPr>
          <p:cNvPr id="16406" name="כותרת 1">
            <a:extLst>
              <a:ext uri="{FF2B5EF4-FFF2-40B4-BE49-F238E27FC236}">
                <a16:creationId xmlns:a16="http://schemas.microsoft.com/office/drawing/2014/main" id="{C59DF376-43EC-A4C5-F744-493CE913C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323850"/>
            <a:ext cx="6172200" cy="604838"/>
          </a:xfrm>
        </p:spPr>
        <p:txBody>
          <a:bodyPr/>
          <a:lstStyle/>
          <a:p>
            <a:pPr algn="r"/>
            <a:r>
              <a:rPr lang="he-IL" altLang="he-IL" sz="2000"/>
              <a:t>הקף מילה מתאימה</a:t>
            </a:r>
          </a:p>
        </p:txBody>
      </p:sp>
      <p:sp>
        <p:nvSpPr>
          <p:cNvPr id="16407" name="AutoShape 30" descr="data:image/jpeg;base64,/9j/4AAQSkZJRgABAQAAAQABAAD/2wBDAAkGBwgHBgkIBwgKCgkLDRYPDQwMDRsUFRAWIB0iIiAdHx8kKDQsJCYxJx8fLT0tMTU3Ojo6Iys/RD84QzQ5Ojf/2wBDAQoKCg0MDRoPDxo3JR8lNzc3Nzc3Nzc3Nzc3Nzc3Nzc3Nzc3Nzc3Nzc3Nzc3Nzc3Nzc3Nzc3Nzc3Nzc3Nzc3Nzf/wAARCACJAL4DASIAAhEBAxEB/8QAHAAAAQUBAQEAAAAAAAAAAAAABAADBQYHAgEI/8QAQxAAAgEDAwIEAgYIBAILAAAAAQIDAAQRBRIhMUEGE1FhInEUMoGRobEHFSNCwdHh8BYkYvEzUhc1Q1NUY3JzhJKy/8QAGQEAAwEBAQAAAAAAAAAAAAAAAAECAwQF/8QAIREAAgIBBQEBAQEAAAAAAAAAAAECESEDEhMxQVEEImH/2gAMAwEAAhEDEQA/ANTpV4TgZ60yZpMMfozEr0Gev4V4KTfRmlY/3x3rzIPSgheXWMNp5XAyc3AHbtx+eKj7bxNbzXy2Uq28U5LLsN1ltwGcY288DNVxy+D2PwnqVR8er20szxK6blwcB+efbHsa7XUIGJBZRj/X/SltYccg2lQR1O1H/ap1xndwPnThvY1B5HHX4u33UbJBskE0sGhVvoXkkVWDeWQrYPRiM46dcEVwuowt055x8vwo2MNkg08V5QrX8SrnGT6Zx/CmbjUykDPFbrI4IG0zbQBnnnafyo2SHxyJGlVZu/GFtYhG1CGKBTnzG+kZCenOzB/Cm4/HmjSlF+kW+5uqrcjIHtxzT4pvwlxa7LVSqry+ONMijWSZ4IlZ8EvcAe/HHNNv45s8ExizkT1N/j7/AIDT4p/AotnbNKqo3jnTwoO+z3A4I+m/f+5Tcvj2xQnyhayYzjbegfL9yjhm+kFMt9KqT/0i2n/g41/+apH/AOaHuv0m20BjAsEl3dTFfAhfn8FPg1PgUX7BpVQYP0n2M8mxLFjweRO33f8ADro/pMtWv4bSLS5ZWk4DLOBjjPdeafBqfAovlKhdKvV1LTLO/RDGt1AkyoSCVDKGAyPnRVYtU6EcTLvidOfiBHBwart1ZW7TOSJdxc8tLJjk+m7H9irG4DKQRkEVDSn9qAzADOQuR1+2ujQVm+iuwe90iC5tTbFEWXqHG4kDtxnmqpPosWj6to8sck8rCZWneeXzN2cRd+g+McVabzV4bARkR3MsjtlUiG92XucegHP2e9QPiu6tr3SRMsqmAQTTRTeYVzIi7lUd9x2/P7cV1JYo3WCSaNIb2ecAqxVk4B/cPJ+fx/lXrWxkXHIR7ZXUj63Dduf9QGPsqKGoXun3CNeWq3VuELRymTPBGSNx7/V4bHTrU9bX1hqN3GbdypO4MkmFIYcgY+ztxkdalqilKwWaAym+j37mMUnAwQxK8/l+NPbjbhVgfKumXjYnCnAIwe3GeDx8qJijjiurh2ZR5i7Tg+pIz75IoLgQaepQnzlUHOOeMHH3Dg0eB6dxBVvrpo2lTzXDyxs54fAGdvboPY4og5Q5JORgkY/nQrxqb6aV5QFChVcMBhs88+n4Zp1bgiXyp1MhZvLR41ZsnnBbHThTz0zUO2XhBIZmiXbkfCAfckf0qgePr+6ubUw2jOqxSAnYSN5zyCfT2q86hbXK2zCKIq5z3A6/bx3rNvF9nM+ljYrSt5g3CMbyPntz6VUE7JlVETpviW7tIwrM8sR4Kk4OPn3+3NFy3Gk6lHugjS3ugcgJ+z3Hvx9Uk+1VPcQ7iWNl8tgCuMFfn6GpHS0guruJblIniLhcSkqBk/vEdB3J9K6NvpnLVvFDt9B50mIpZRHGMBXHOO+afjgm8jyIom3BsqwzxWzaV4f0JNPjmGmWavgqcZZTjKgjPbjimbV4LWG+jtPJjkEwClERN2cHg/In7qt0Y1EyRbC9jjFxPazLGBgyMpGSenPvz91eWumSalMIIUkjkx3cir7+li6VtOiVQwMtxDEe5ACytj8PxqgWM15p1ystqi5kTaTtBIBGD8vrGlhMWPACWz2niZwCMgmmvocxOEKOp7iQnH8qfvIbi1tlnughwSoOR8XA6VFpcM8oO5V59e1VutYJJiGzuhEViaNGDDDZHU/PpRmgWN1F4g04yRsYxIQXHTlDioi0uQd5BfcoG5QuQW9ST33c1a/C8sj67A86Y+IlQXyeAew+dYT1JIDYdCGNE08bXXFrENrgBh8I4IHej6E0l/N0uzkH71vGeo/5R6UXXlt2zM5c4Rj6CoCRG815IyWIQrtx157H8KnpeY2GSOOwqFmkdL1iB+zI288Yb2/mK6ND06dD0FtLFYT50zNJMQEJzwo67R8q5nWytYvpEsarArFmZU6McAt78A5NGGUuvBRmQ4lUdQeMg+hoLUR5+n3yxElhbsFByBnnpj5c10dnQRusa3+r4/Mkgjv7OXGwwttbHpg5B7c5FVd9VtEuA9sJrVdp8rzwCVznkEEEfMHjmh5Lb6QBJcSs8hHBGF2/KuI7SwCrHc28jyhxidJWJ28HBVjtPz4IzWihRi22T+n+J0gkIupYZ1AJEuCSo47L3z3A7mm7jX7iCOP9XXEN1BAu6IHlkOcY55PyNVifSoxcu1hMZG5YLs8tl9Mc8/jQ0iXVm4W7hltpDnb58bQsxHXHQHg00kQ5SJ9fEOrRXf8AmbpYuSQq2wAGfbPv70Vdazf3kAb9YSzMeW28EH04x2qoft1bzI5ZlIU5B+MNgE4wffjijbDVXiYL5sPmPw2YwVYD1H99KqhWFT3F+s0VndpONxLeZMxcHOMfV7Y9aes9Xu7eORIooCEk2sC7A898DHHtmmJtUnaUbrI2uBgvarhP/qelCxi3Fz9I2+YwOSZBkj5quKnaDZK3c9rqpgTU9OtfKQkZtHMbEnrnHJ/nUbKumpczWumWc0MEjAErL5uzHY7jnue/HFFRmwZmfezyNnCRqEGM+vp7ZptntjcBY7KGJQTklSz+3JPAoyTZP3+qQwWsEMGst5ajLwQL5jE4x8RJ+4dqioJfNi2rdy4jXJ3R59BxgnJ96M0/w+upRft9QisokYYTAZyPUducfjXuox6PJNFZ2Ut3cvG4DtvADnB44FKy1YwdNur63aead5rWA7y8jHbHhcbuR6Goa5guNRsZzpkckpONjJ9UDI/e6AY5qalg1Kwka3+jnSldMxNIWkzj95lJzj7OoqZ8La+D9D0bXLWMT3eUW7kI8qYYxgMBl2OenHfp0ppPsdoxmS6lceTLcFgrHClsjNNB3DBl5I719Iah4N0X9UXEFxbBbJsNJaWqi3jLA8ElfiJzjqe1YefDyr5itKqEOSBu3bVz0z0PGOtatqKM2l4R2nyKFcBS7FcYbAx8qmvC9wR4msd27aHIRVOedrf1oU6UbeGZYSrkdHHVvYV14XAi8T6cZFdW87BDjaCNp9fzrOVOxdI+idILHSrIv9b6PHngDnaOw4FGUDopB0ew2gKv0aPAVtwHwjoe496Oryn2ZnMn1Tkge57VXJ5XaaQQgoN5DM3fB5GDxj3qc1CYwWU8oAJRN2CM5xWbaxrF8txIrO6AsygAADg966NBWmzo0GWza+58FFUYwynn7fl7UxJfWiNMDMiM4O4q3JPPUD++aor6hNKGWWRm7jLkV3bzZIAI68571vR0ncK7YE9lA+6m9oZiRzkcexrgyPENy/GmDuHce4rqGVGh+AkZ55GD91bxkjFnDRBmJYZHoa6M12Y3ia5lliIAKSMWGB0xnkdO2PyrosAw+dcjG8jvV7UxWRtxYBmZkRFZm5wMfxqIklls72WCOMNzyG43DjuPxq0Mu5gKidatmVobiMftDJsYeuaHGkRJEhZaPBfymSO7uIZXHMbHaoPHC5ByK9vvDrLITaapYghgWSZ3Y/MBVPPXj2rg24QECTOAAwXoW7/Z0/GnLGziUCWeQIMkBVALEent86lJglYVJ4L1x7UT2dxa34YnKyRGDA9dxJB9OaF1HQtb0yJpJbKIpHGfNeCTzI0PHBIxzz6VZ/CdvnVYgYlkto4nKRMx2KxdMtt6ZAJ++rFqccviDVVs/MYafbkGQDo7A/2KpRYNozbS5LafTlWU6hbFmInljj8yPHpsGM/PNWXwxps1zczjQ9UiiijUgCWMCV+e6j++etT9zofkawv0VcWU6qkkIHwrjGPy6+po668I6XPLHPCJbW4i5WWB8HPqR/eaFAVgUlnqEIFrdwWf0NyPNlt4mUMf/MwckZ781YjYw3MMCXMMQW3kDw+X+4R0K8cfyNPW6OkSrPKJG5Bfbt3fP36V0jrEMZBwOlXhBlkZ4wn+jeGtQkyARGepxzXz3bygTMiSHhRl/rb+M/0rZv0nX5fwbdxxZ2TKy7jwD8OO/bJFY9p9lLFeQsFaaNvLddowQBycn25rOVSFkJkn8iJWbAxjCYzkY9e/NF+GQk+p2t5Iu545fhYcZwCMn164qC1e6je5Pl7gseQqkgnqcc/d91TPhczLd2RuVWOAvgZOGkHsPn3qZxqDolm46GMaNp4GOLaMcdOFFHUFoxB0ixIXaPo0fGc4+EUbXkvsgHv4hPZzRElQ64JHbtWQ6/cu+q3Gc7RK+3I+rljx+VbDcgGBwSQDwSOorEtfcQ6tcpv34lYbs5710/m9RtpdjSuckgj3GMURHICfhIJHrQMTmTGwEj5HAo2GFlJB2qPXNdLR1KQ6krZZCBgHPH5VzPEsxGcgKfrBsHFNM+2VgCCPU9+KaZ5N52nnbgg+tVt+GbHIxMko3yKUVSRu4NO293DLIxzhxwVND5Vy0TuMDAK9N1dW8ZupWiEeWZsjA6DgffVp/SCROf3R75z2qMvJDcXMEKdZpAuQRhBg5PzwCKeuo7e3tdvmN5hZgUVjjb0698j09aYabE8TlAWCk/AeVOAvI9gTRyCl2SkqW6HZEgY46iuY4DvwCDzjPbPpXMbwzwSFiwVGAYY9e/uKUbRxyiNDhQcLls5x3z+NTGcW2iiy6A8hu9kPEnknaB3y6Z/Kr7pdjHaQiNM72OX9z61SfBUq/rK4aQj4LUHcTwMutXR73YV8uN3LDII4HOcc/ZW14M2shW0Kc55YDOOtNTXMUa/E4zg4A78imR50txmSTaisPhU9cY6175ccbM6xqrvgEge+ahzodHpkmkhDr+y3fV3DJx/eK9t7dEaSQlmkI27mOSBXRkCkAD4sU0C3lunA+I8j51FSkUkkQnjaw1PVbOK10V4VuEBcNcMQMbhn154rJtR0HxJpZkudVsr2MICPPjZpExn/AEk4HzxWzX2r2mmXiteMUMkYSPapOeST+Yof/FmjmaVGuWjliQs6+UwIA5PTr8q0UUiXbMIC2l46OXYxqoPxHDOM9vTjLAD0qxeHL9F1G0tyWRyw2COVhvGOnB5qE8Zahp2q+Ibm/wBIie3tnCuqOoXLgYLbRwueuP51x4TXHiXTVz8JlbHqDsbv6fzpTWGQ1R9CaL/1PYcY/wAtHxn/AEijai/CwZfDOkLIrK4sYAwbqD5a5zUpXjy7ZmD6i5jsp3Xqq5FYx4gaGLWb8lSzGdzhgOMMw/hWx6syJp1wXzgrgDOM8isL8XyhfEV157qxLSZaM5IO44zx6V1/l9NNN0em/JQbQoXHJHWvbR2uIiI23jPwnOB8qgbi5+CRIVO1xlScggeponSryCIvFBJMXGBljnPuFrqcGzZTRObHjOxuHyNpHSuZuJAUyQ2RjHehJNQiSA3KM0yOwDbVyFJzgce1OadrQkikYsqyIGGSQSOMEgULGQbyKaNHV2lmVWIG0HJJ+VMiS5MYePOF4z6ep9ccUp5vOiCjmSMkhumV/wB6UcZks1WVGZWc7jtAYg/j/ZpymqJY3FeyTsI5QCxYlW3YOc8/mKkxtC7gR1IZccn05zxUPbxSRSOiR79rZBB5z60dDumUxTKyHJI253AAen3fbSlfiBErbSSBGQSBjt7nnPv86Y8lFlaSQ4kKlcKcnn/ahYZX/wCGH2w4HxD4u3XPy65rhJlVwGCSYYrgkcHt0I47AVGU2yky6+DJIotWnaUEq0atxzt57/327VfrW4WbcWliZtzFFRuig8fM/d/Gsis9Rewtp3jQMZERI3BzgjJwMdznqeODVv8AC9/pYFvALqVVEYJ3thTIeSCehP4c1cU2hP8AwuiSjk7snceK5371y5wT0XHt/Wh7a5iudr26s0ZYhGVTg8Z49Rz1og8oxLEHngdq0UUhHq4YbupIxXCrtyT2YKOeM06kYCgL0HQYoK+uhA4jH1uDz1zzj8cVSQFV8aEz6rbhjlI+gJ9x/KorWVjfWZjvUZtkjI99vNF60wudQd48vhgo75I6/jQ17a3f0qWX6I+Cc7yGBAx7Gsm80XRW7vTLCQZVN5IyOD1x713oOmWUGu6e8ACsJPiiYl+dp7kD+NEXSxREmSIn/wBWRim9CuLd9csjFw3m8AZ/5Sep9s1En/JEjXtBUroemqQQRaRDBOSPgFH0DoZB0XTyucfRYsZ6/UFHV5j7OcA10BtKnVmCjCckZ/eX+/asB8TFxrWrPEoH+YlVmC8A7zgc9/rDP219AaxtXTLjeNyhR0+Yr571u58rWdZt7hgsJuJiVUkgvncMfea6/wAnpSK9E8olADbW2Hkmm1d0BCOVLDBx3FOEb5huBQD4T7DNcgA5eQYyeB6V32MlbGZktVtgm7ks+3vnpkd6chTzmdlfZnLHYvP3dqjbNmScyOoZcEHPOBUxbIVt0LOD+zVB5YGcnuQe/Y0ngpHrblMYDlUIJDOucDHIFOTqTAsxDhAeFP7v+9Mu7yGZQpVYySWZscjgCmJGuGQlkfYPh3A8ZxwM/fU4Ywy2V2tJJIHBYP8AVcjB54BqTtFdk2l1jkdfhhTPI9c9j6VW0QySYQlWJ64xjg05PqNxbMtvuJRBtwGzjPvUuDfQyXjvEeVxMSuxScJnj7Oc9Kde3jaaPywzqCN8hPDjHf7qhos3aqF2rKfrtnapH+3NSGn3jLMCFBVtwQFTtyVKn5UNUsAET3IhvJIk/bwh8bwW4BPAB9P5VPeHI9NEZa/lWUoSnkhc4U9SB6H19arpuUkkeYQlSWC7Mn8eKm/DGxtQRbhZHjOT5afWPoMnt1yOT/AiurGaboUouS7W4e3h3Nsik5b6xzx0UegqWuJYraIyzFQuVHXpz2zVftNTMrC1srVBfRRkyK8bGFFLfEDggt65754HNDHUpXk+jXb+Re/tTZvIMrMQRtyeq8Dp71ohMsTXcsVsZrjbk8qExwPQkdTVa1PU1kumnDFUIAGeCTjtUR4v8UTzeG5JrF1t5Y5DDNF/3ZIwQT8zkVTdd1SS98Labq5kxKtwpkCn95euB8xmq3Ai8WurNbwGJlbaM4Pfr/WhbnWTHCCzhVTJZn4GKB1DUYbPSv1hPld6KUi7sT0FUTVNYmvoykpbdnICrhV9hWKjbNHKkSusa9PeyAW0TbMkByMs3yA6UR4PmH66tVcbT5meRyvBz1qtW19cJLCysWaJSF+DoMdj61LeHY7lvEenTSRS7nkc+YQcfUbr+FEoqjGTs3rw9sOgaYYmDIbOEqw7jYOakaivCox4Y0cEg4sIBx/7a1K15UuzIjvECytpFwluoaRii4LAdZFB5Ptn7qwfxdpN2uvalIIw6TTSyOMg7ArcE4PHH5VvOvQSXGkzxwhjISmAnXh1P86znWvCWsarrF+7EpbSP8PwScgemEOc5OflXT+aaj2XEyW4V4dqYyzruODnr/eftFKaEE7s7VAwdxxhua0Afo61FJjIqI8Yj2qBbzZz68r9n2U7H+jjVoSdk9tIoIIElvPz35OyuvmgvR0UHSo2kvIo4+C7heQSAM4z8v61L2zxx3Dx3MarG5ZHdEAfPrnGT8verqP0cauu+SCax851AOI5ApHOTyvB68Y9KDi8Fa3byR+SlpgSncXtrhspkcH9nyCOMe5pPVi/QtFbv9koE4jVDhkeIKeMdDjvkfxoSXzpEjC/tVONig9Djuvbv99Xa48F608CwfS4GGCrD9X3CkZO7AbYc4IGM4rtPAFykgeO5O4Y3b7GYE8YIyF6VK1Ir0LRQGimVyI0MLbesjYw3Xr8ulMRWks8yl0PPUD6x/pWgXv6P9Rugka3KCMNuLfQpw54xj6nPHvXsfgG7hmaUedI20jd9FlJB+W0ds1XLGux2ikrHJcFLeGJCY1b41BJPTkjvTltaTS2+VVtuQCe+cdKvI8MazDFbRxqHdEbMxspPhJJ5ztBPGOMfaaIs/BU8ORPcTnIIbbZy4IwTj6vPJOTgVL1Ug3FHs4Jp4Zbi2SVlgZUYgEqCxIVSe+SCPQVLO13Z7lkgkO5SdjN0AwCMjpzxu/GtB0XQ301LiODzEjlwGia2kZemB0X03fLNPjSRYqHsYj53WQSWkjLIDxyfL5OMfdRzRDcUHTTqFtqRuLa1+lOqea0Mj7/AIcD3wxGeF5xjpkUR4zR9V00+INFuGnhjkY3FqeHtGHX4TyMHGR9uKn9V8NajeopSVY2jkDxKltIFXHOSQmTyM4PFNaroerNKdS09Fh1Zo8XbxWj7LwHvggHdx0Jwc+1OOpG+yrVGaXl3JcaY1zEmFm2x3kadpFPwyfaOv2etRU/0mPTlgkWUQPL5ihkKqTjGRng8elaA/g/XbiSUqJLaGaLHltYMRHjB2jbnPOcU3N4O8R3cXlXMs5+ELvbTmzgHI6H29K05I/SGUma5ur6G1hcsRBhQpySzH8eB+FCyBt+EOcnGSwx7ffWkQ+F/ECrGpa6VowyFhpg2lTjB9e3zpar4E1O/wBQgkivLndHGCbifTWAD5zjCL/AijlivQspyXWoaVaRzRmDaf3imSPvqweCNWvtY13yLuUGNYJJFAQY3AV54i8Ga7d6nDDaaXcyQRt5YuvJKR4JByEPxYHfjPFWnwR+ju60fVTd3F7DMRG6bVt5U2Z4ONwGe1ROcNuWIvPhLd/hXRd+N30CDOPXy1qXoLRbE6Zo9hp7OJDaW0cBcDAbYoXOO3Sja8yWW6IFSpUqQC9fel9g+6lSpAKl8uPlSpUwZ57UsCvaVAHmBnPelivaVIYvsH3UqVKiwFXhAOPavaVOgF6+4xilSpUAeYr38qVKlYjylxzwOete0qBiHFIcDAFKlTAVKlSoEf/Z">
            <a:extLst>
              <a:ext uri="{FF2B5EF4-FFF2-40B4-BE49-F238E27FC236}">
                <a16:creationId xmlns:a16="http://schemas.microsoft.com/office/drawing/2014/main" id="{1A2C2629-F0F3-D697-A4BD-0A14053FF1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27800" y="-593725"/>
            <a:ext cx="16859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latin typeface="Arial" panose="020B0604020202020204" pitchFamily="34" charset="0"/>
            </a:endParaRPr>
          </a:p>
        </p:txBody>
      </p:sp>
      <p:pic>
        <p:nvPicPr>
          <p:cNvPr id="16408" name="Picture 2" descr="masik2">
            <a:extLst>
              <a:ext uri="{FF2B5EF4-FFF2-40B4-BE49-F238E27FC236}">
                <a16:creationId xmlns:a16="http://schemas.microsoft.com/office/drawing/2014/main" id="{122EDB5B-D320-EB84-A153-6D2107405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25" y="1646238"/>
            <a:ext cx="180022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9" name="Picture 2" descr="http://upload.wikimedia.org/wikipedia/commons/thumb/7/7f/Dayr_Aban_Olive_Tree_3.JPG/135px-Dayr_Aban_Olive_Tree_3.JPG">
            <a:extLst>
              <a:ext uri="{FF2B5EF4-FFF2-40B4-BE49-F238E27FC236}">
                <a16:creationId xmlns:a16="http://schemas.microsoft.com/office/drawing/2014/main" id="{0B9F01BD-7257-184C-E88D-08A156417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1692275"/>
            <a:ext cx="1152525" cy="153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0" name="Picture 4" descr="לראשונה בביתכם! עץ זית בן שנה הנותן פרי תוך 24 חודשים וניתן לשתילה בעציץ במרפסת או בגינה, ב-19 ₪ במקום 39 ₪.">
            <a:extLst>
              <a:ext uri="{FF2B5EF4-FFF2-40B4-BE49-F238E27FC236}">
                <a16:creationId xmlns:a16="http://schemas.microsoft.com/office/drawing/2014/main" id="{84C985B1-F506-F2C9-CDE8-B1786DAB0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9" r="48061"/>
          <a:stretch>
            <a:fillRect/>
          </a:stretch>
        </p:blipFill>
        <p:spPr bwMode="auto">
          <a:xfrm>
            <a:off x="4365625" y="5148263"/>
            <a:ext cx="1366838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1" name="AutoShape 6" descr="data:image/jpeg;base64,/9j/4AAQSkZJRgABAQAAAQABAAD/2wCEAAkGBhQQDxQUDxQUFBQVFBQUFBQUFBQUFBQUFBQVFBQUFBUXHCYeFxkkGRQUHy8gJCcpLCwsFR4xNTAqNSYrLCkBCQoKDgwOFg8PFykcHBwpLCkpKSkpKSkpKSkpKSkpKSwpLCwsKSwsKS4sKSkpLCksKSwpKSkpKSkpLCksKSkpLP/AABEIARIAuAMBIgACEQEDEQH/xAAcAAACAgMBAQAAAAAAAAAAAAAAAQIHAwUGBAj/xABJEAACAQIDAwYJCAYJBQAAAAAAAQIDEQQSIQUGMQcTIkFRcSRhcnOBkbGysxQjJTIzNaHCNEJUYpLBCBUWUmOCg6LRRHTS4fD/xAAZAQEBAAMBAAAAAAAAAAAAAAAAAQIEBQP/xAAvEQEAAQMBBQcEAQUAAAAAAAAAAQIDEQQSITGBsSIyQVFhcZEFE9HwFCMzQqHB/9oADAMBAAIRAxEAPwC3hgBgzADAAsADABoRIAExsGRSGCHYQhAhgVAJjACIwAKViSESCFIiSYgI2GDACIAMKQwsAANCQ7AA0gAKYrDuIiBDucZym77vZmGi6SvVrZ405PhBxS6bjbpataFJT5R9oz44up6Jyj+F0Z00TO9jNUQ+oBnzBS3+2jF6Yqo++rN/nLD5LeULEV8V8nxs3UdRPm2mmoOEZSd+t3S7dLcNTKbcxGWO3EzhbjEDA82YYgAKYyJJAJkSTEEIBsAqAxXGADCwAADBBQADCATGAVU3L/QzUcH1Xq1I3fBXVPV+30FIOOWTWjs2r9Ts7F2f0hFPmMLZdBTq3eukssLL1ZvxKRp26zZt914V8XqpS8aO/wCR6ipbWpNyXRhVkuOr5tq3qbfoOBpOPW/wLD5GZv8ArWORZk6VVTbj9SOW907dF5lFeO9us9Ku7Lzp70L9AANJskIYBQMQwBkSQggAAAhYYDsGQAACABgFAAMIQDACveXGso7Ia65V6SXoU5aehfifOkNWX1/SAr2wNCH96tKVvJhb85Q1OLubNvuvGvi9dHDJlucg1TLiMVDtpQl/DO350VTRp242LE5G8Zze01GzfO0p09FezWWacrcF0LX8aM699MvOnvQvcAA020BDABDEMAAYgEAAERGABkEMBgILDABDAAgAZ5doY+NGGaXoXW2SqqKYzPBYjO6HDcq22MNR+TwxcFOEs7s4KdtYJStx6nwOKw+G2RV+zVC/Y5Sg/wCGTR7N9djf1liOcq1ZKysoxSyxXUlf0+tmgwfJrTUk515pJ8VCLa7LJtHFv3dNdnai9VTPpnDapt3Kf8ImHT4bZWz4RbUMNpbVuEra2/WbNvudvFh/6xhh6LjdxnpCOWKtFu2iSbOJxO4+ecprFVc05OU3KKbk82ZNyTu3fW+hsaOy6vymlWq4mcqlJpxlzdOMtElrJK70iuNzys/xaK4rrvVVTHDMStVN2d0URELyEa/Y+2I4iHUppar+a8RsDvUV01xFVM5hqTTMTiQIYGSAYgAYgABAMQQkMLAGRhYLDCEAwsAgCw7ARlJJXfBK77lxK63h206lR+PSK7F1Ha7yYrmsJWm9LQf46FObN2o62aUuPV3N6fgjlfUpnYimObc00RnLaJnpwmF5yVs0Y6N3lJRWi7X1nmwdCdWWWlGU5dkU2/wNjT3dnlcqtSlT04TqRzPxZVdpnEps1Vb4hu1V008ZYPk1o5rrja1+lwve3Z4zzVCFWNm+kn407mJ1Gjz2d7POW12TtSVOaadmmWVhMYqkIyXBq/8AyVHGVreNq3e+B325OM5zDtPjCbi/av5nY+mXJiZo8PBpaqmN0umTASGdxoAYhgAhsAEAAEABYAyMAAIAAAAAADQb+Rvs6su1RT9Mkv5lHbJm1XUVw4P0Lj6y89+pW2dWb6lD4kCndjU1nqtdb07nd2OXrqtnPt/1uaaM/Lc0sRKEXGEpRUrZkm0pW4Xtx4sx3NLjcdVVaUYzUYq3GKfUuGg622JU4/Xzu/Fxikrdiijk/YrmI9W5NymJltpSI84aH+0U/wB3uykq205SjeFRRfZli0vWjP8AjVxxT7tLpae2KVGpRdaOZdNSS4p5XzdSPjT7ew67k9xvOzxcrJXqQlZcFmi3ZFW1KTnQpyqyTkqmr4Jxu9NO5Fj8ksk4Ylp3+cp+7I6WknGzR5Z+WpepjM1+cQsJACGdVpgAAqABXGAgGACGAWIoGIYAADAQAMDm+UT7rxHkx+JAq3cSjGriYwmrxlUgpLhdO+mhaPKP91YnyI/EiVbyby8Lh56n7Wc/WRnHLq2rG6J59Fry3IwUneWGpt9rz/8AkL+wmA/ZaX+7/k3VWtGEXKTSS4tvQ11beGnB2alfTR5IvpNKLyykpJNySu11m/FunwiGnt1ecvL/AGCwH7JR9Uv+TBjdwsBzVS2FproSd1mTTUXZrU2OG3jozdr27b5WlZuPSyt5dU1d2Wh7ca/manm5+6y7EeRtVeb55lLwKn5a/OWNyMfo+If+LH3WVvWfgFLyo/nLJ5F14LXfbVXunN0sdqfeW/f4coWQhiixnSaQCwDKiNgHYQCAYACGAEUDENAADABAMQRzfKKvorE+TH34lV8nK8Lh56n7WWpyi/dWJ8mPxIlV8ni8Lp+epe1mhq+Mcurcsd2efRc1Rp11m4U4Z0v35OST71GErd5wW/vKHT2fXhTVJVa1VQnW6TjGnTa6MXls3Kyi7t20b0O9xFoVVKf1JRyNvhGSbcW31J5pK/d2mn3gwSxFJQy0HNaKpVpubjZNKdO0oyjK19V2uzOlT6tB4dw94MPjKbqUKcIShko1ElF2hK/N5ZccrtrFvTr1R0FN2o4iC+rDnFHyJUlUil4lnt3JGPBc3CCWWlSS6c8kVCLlHhor9bT1d3bgZY02qFeTVucVSai9Goqnkgmup5Yp28YkUJX/AEKiu1x9kizeSCFsHV8dX8iK0xK8Eod8fdZaPJNTtgp+Or+SJydLPa5y6d+Oz8O5hIyowIzQOnDRlIGAFYkAxAIBgAAAyKVxpisNAMYAAgAAOb5RfuvE+TH34lWcn8r4um/8al7S0+Ud22VifJj8SJVHJ1K+Kh56l7zNDVxwn26tuxPZnn0XnJrRO3S0Sdulo20l16J6eI18KGHlLJCUMzjmUKdZpuL4SUIy+r47WPPtyVsTgG+rEVX6sFiTn9lbOp08FsaUIQjN1sNJyUUpXrYatKpeS11za9p0ohoOuw+Eopxccsm7uDc3Nu3Fwcm+F+rtJ42onh6ji006U2mmmmsj1TXE5HczDVakdnTdLLSo4fEp1HODzutOEYKMU8y0g27pW4amz3Z+5KH/AGS+CxMCmK8vBsP47e6y1+SyV8DLzrXqhBFUYpeB0P8AJb+Flq8kzvs+/wDjT9kDk6SO1n1nq6d+ezj2dmZYGOxkidKGimAAZMQIYAKwDGBEYDIpAMAABDQAAwA5jlJ+6sT5MfiQKn5Nf0mHnqPvMtjlK+6cT5MfiRKp5M4+Ex87R95mjq+HOOrZs+PPouHbmEc54adk406s3NXs5Kphq9FRj43KpHrVld9RiobOw0pUpWcXh8ipRdapzcObi6cbQz5JSSbV7Pjxvw9G8uPlQwlSpTajNKCg5RzxzzqQpwzRurrNJX1049R5PlGJoYrD069WlWhXlVh0aDoyhOnSlVUk+ckpRahJNPtTudGGixz2LhU5RUakINzuoYnE04OUpPOoUadRJXm2rJK7bsbTE0Y08JOMIqEY0JxjBJJQjGm0opLRJJJGjxW268sFGpCpTpVJY2WGzOjzkMrxs8LC8cytaKi276teM6DaEWsNUUnd8zUu7Wu+bd3bq7hKvn3aWmDod0fhstXkiX0YvO1PylW7bhbC0O5fDLW5Jo/RcPOVPajl6PhPvPV0NQ7GxkiQJxOjDUSAADEWHYCRQrAAFEBoSJIxUxDAIiCHYAoGIaA5jlM+6cR3Q+JAq7kzj8/HztL3mWlymL6JxHdD4kCsOTlWrw85R940dXw+OrYs+PPotXfHD1KuF5ujTlUlOrQ+q4JQUK9OpKU3KS0tB8LvxGfa+BnUxWDnBXjSq15VHdLLGeGq04vXj0pJadp7cZRzpaN2vomlxVutann+RNST+caWWSXOKya6tVd/Wa7onRiWm8+9OzZVcHOFCKc1OlVhFWjedPEU63F2V3levjNhtb7Ct5qr7kjD8k4O0rubm+mtHd28Tj4kGOhlwdRa6UJrV3elN8WuLAojeKPg1H0e4WtyWRtsql5VT3irt4o/MUl/99VFscmkbbLpeVU99nL0Pc+eroaji6YlEiTijoQ1DSJJAkBkxOwMVwATAAAiiSIXJIjJIBJgEAAOwAACuBzXKW/oqv8A6fxIlZbgfpMfO0feLL5TH9FVu+n8SJWXJ+/CYedo++aOr/HVs2eHz0XZXk0llaXfFy6n1Jow8+7q012/ZT4Wv26PRmWveytm/wArivXcgs107VeC/WhbhwevHT1s6ENJH5Q/76va/wBlPs69fTb0C2m/Bat9fmanU1f5uXU+BLpW+rV4vTNBPW3j4f8AsjtP9Fq8fsanGzf2cuNiijt5H0aS7/Yi1+ThfRlH/U+JIqneVdGl6fZEtnk702ZQ7p/EkcrQf2459XQ1HedEkZEJIlY6UNORcVxisVANIQ0RTsMQyowjQiRiyCALiAYZxEWVJSzhmIjuZYY5cvynv6Krd9L4kSstwP0mHnKPvlkcp8voyr5VP30VxuAvCIedor/caGr/AB1bVn89F1Y+vThByrOKjFOTu7aJceJyuyd/qGJxcKNKjKTk7ZuxKL6T8SVzsXFNWaTT0d9U12Gu2Zu3h8NUlUoUownJWbV+F72Sbsle3A25pqmYxOIa0TTEb43vUubj+rayt9V8E7aeIjtG3yWrl4czUt1ac3Kx7Lnm2l9hV81U9xnpPBhHFRm8y6NL/N7Ilq7gSa2bh/Jl78ip94Z3jT75exFtbixts7D+Q/fkc36fH9OOfVu6qd7pqczJcwIcah1JhpRLKAZhGDMwuKwMipXAUWBUYXIWYxslFHltPTDImSTMbQrl2kwzXIZiCqEXMyiqEmlmTuQkjGqxlz3RdpMOZ38gpYGalwcoe9c4LdTCRp4inlvrWpPV3/WR3O/0/A35cf5lcUNqfJrVUszhKMlHXpSUlljp2uyORq5mb0RE+XVtWt1Mrh2xt+jhFF152lN2hTinOrUfZCEdZd/BdbRzuI35rSdqGHiru3ztRya7XKNKLiv4zlMDPnKMsXiJ5q1bM6lS2qpxnkVGnGTvCLtwSt1aGs2tvFVlFRw8VDR9O1/qrgnK6b1XVfVd5u13rlU4txG7xl502qKY7c758IdpLfHHrVUsNPtVq9PTxTzSXrRnoco1KrGpRxMHhqzpzUYylGdOd4aZakep3SV0k27Js4DdfeeeeCqVHU5y0bSt0ZS0tlWnHtue3fzZ8ZU+cTSlCUNON4VE5ZZXsrJxlZXtqiRduUzs143spt0TGafB48Xg1USUrqzvp3eMtndWCjg6CjwULL1sp/AVnKhTcr3ta74uzaTdvEi391/0Sj5C9rPDQZprqpmeH5NROaYlu0JicjJCPadZpYSSJIAMHoAaAAEkAwA8hJMlzY+bPDZl65RzCzEnSIukTEmYRbEN02JRZjMSqM4mJVcpmnc89SncwzPirleUvFqOGi27RdSN32dGX8yqcbj1VhKlR+ck7fVTyqzvq3p1fiW3vfgXUoNZXNJ3aSvdd3WV8opaRcdOpaNd8epnlXRVMxXFOZj1/ZeF699vd4Shu5taDpxoVYrNTckozimpQnJyy5Ve04tNqPWrMnvJiZ1qMfk9PK6dWcVdqOkUo/UdtHfh+6eTH4VSV5U3JrVNPK1bg0073Nditp4haKdZd9TM7eU437OvqFuuZqzjHpL0pv0VU4n/AE2mx9hOgnOToqrHpKbWZp5U3aT6Kk3nt6NQ3g21UxEFCmucyWdSrG0VKcVoqd10ktfW+GiNPh8TKbWeDqP9+c5L1cPwN9Ti2ksttOCeiF25VtRmMz++W9jVepopxTueLC7VptKKahZJZJaNWsralybn1r4Gl5L9WZlTrZMa0oxlFSd9LfW/DWxcGwcE4UYRtZRilY99Na2JmqYmM+bzi/8Adjc21GN9T0GOESaRuZWIwBhYCKBisBUFhgAEEiVgRImFyi0RsZGRGDKOUWQmAwZQyCdMyBYYMsEsOn1HjxOwKFT7SlTn5UIv2o2Vh5SYhcufqbmYR/8AT0vRFIitysH+z0/UdC4iyE2Y8kw0C3Lwn7PT9Q1uXhOqhT9Vzf5CSgIpjyTc1uE2NSpfZwhDyYpew90adjJlHYzEUh2GOwEWhWJiAiMdgsAgHYAIRJDAikwYAEIAAqgYwCIskAEUCQAAxoQFQxAAAxoACGRAASYgAoYgAD//2Q==">
            <a:extLst>
              <a:ext uri="{FF2B5EF4-FFF2-40B4-BE49-F238E27FC236}">
                <a16:creationId xmlns:a16="http://schemas.microsoft.com/office/drawing/2014/main" id="{97282A0C-57A0-10E6-8FEA-1342813219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21438" y="-822325"/>
            <a:ext cx="11334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latin typeface="Arial" panose="020B0604020202020204" pitchFamily="34" charset="0"/>
            </a:endParaRPr>
          </a:p>
        </p:txBody>
      </p:sp>
      <p:pic>
        <p:nvPicPr>
          <p:cNvPr id="16412" name="Picture 8" descr="שמן זית שקדיה כתית מעולה750">
            <a:hlinkClick r:id="rId5"/>
            <a:extLst>
              <a:ext uri="{FF2B5EF4-FFF2-40B4-BE49-F238E27FC236}">
                <a16:creationId xmlns:a16="http://schemas.microsoft.com/office/drawing/2014/main" id="{E94DC355-8C4B-8612-319F-53C088BF8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1" r="26044"/>
          <a:stretch>
            <a:fillRect/>
          </a:stretch>
        </p:blipFill>
        <p:spPr bwMode="auto">
          <a:xfrm>
            <a:off x="1484313" y="4643438"/>
            <a:ext cx="792162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כותרת 1">
            <a:extLst>
              <a:ext uri="{FF2B5EF4-FFF2-40B4-BE49-F238E27FC236}">
                <a16:creationId xmlns:a16="http://schemas.microsoft.com/office/drawing/2014/main" id="{E2645557-04A2-7EE8-1748-54FFA2FA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altLang="he-IL" sz="2000"/>
              <a:t>התאם תמונה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79F0C1D2-2961-7119-BAEC-1CA042D2350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2900" y="2133600"/>
          <a:ext cx="6172200" cy="4297363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5832"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531"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431" name="Picture 2" descr="masik2">
            <a:extLst>
              <a:ext uri="{FF2B5EF4-FFF2-40B4-BE49-F238E27FC236}">
                <a16:creationId xmlns:a16="http://schemas.microsoft.com/office/drawing/2014/main" id="{E3B9FA08-2F8A-88C3-C06D-78313CC3D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2555875"/>
            <a:ext cx="126047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2" name="Picture 2" descr="http://upload.wikimedia.org/wikipedia/commons/thumb/7/7f/Dayr_Aban_Olive_Tree_3.JPG/135px-Dayr_Aban_Olive_Tree_3.JPG">
            <a:extLst>
              <a:ext uri="{FF2B5EF4-FFF2-40B4-BE49-F238E27FC236}">
                <a16:creationId xmlns:a16="http://schemas.microsoft.com/office/drawing/2014/main" id="{EB2F3E91-8E14-623D-9BC5-28392C671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2484438"/>
            <a:ext cx="1152525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3" name="Picture 8" descr="שמן זית שקדיה כתית מעולה750">
            <a:hlinkClick r:id="rId4"/>
            <a:extLst>
              <a:ext uri="{FF2B5EF4-FFF2-40B4-BE49-F238E27FC236}">
                <a16:creationId xmlns:a16="http://schemas.microsoft.com/office/drawing/2014/main" id="{F639F848-CAB1-F716-9333-5901397A2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1" r="26044"/>
          <a:stretch>
            <a:fillRect/>
          </a:stretch>
        </p:blipFill>
        <p:spPr bwMode="auto">
          <a:xfrm>
            <a:off x="4292600" y="2195513"/>
            <a:ext cx="792163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4" name="Picture 4" descr="לראשונה בביתכם! עץ זית בן שנה הנותן פרי תוך 24 חודשים וניתן לשתילה בעציץ במרפסת או בגינה, ב-19 ₪ במקום 39 ₪.">
            <a:extLst>
              <a:ext uri="{FF2B5EF4-FFF2-40B4-BE49-F238E27FC236}">
                <a16:creationId xmlns:a16="http://schemas.microsoft.com/office/drawing/2014/main" id="{862014D4-8679-97C5-D824-EBEF09B32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9" r="48061"/>
          <a:stretch>
            <a:fillRect/>
          </a:stretch>
        </p:blipFill>
        <p:spPr bwMode="auto">
          <a:xfrm>
            <a:off x="1628775" y="2843213"/>
            <a:ext cx="11525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35" name="Picture 9" descr="http://www.ginati.co.il/image/users/76445/ftp/my_files/marpe/%D7%96%D7%99%D7%AA%20%D7%A4%D7%A8%D7%99.jpg">
            <a:extLst>
              <a:ext uri="{FF2B5EF4-FFF2-40B4-BE49-F238E27FC236}">
                <a16:creationId xmlns:a16="http://schemas.microsoft.com/office/drawing/2014/main" id="{43C2DFEA-82B7-04D2-733F-D3E7B502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627313"/>
            <a:ext cx="11525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כותרת 1">
            <a:extLst>
              <a:ext uri="{FF2B5EF4-FFF2-40B4-BE49-F238E27FC236}">
                <a16:creationId xmlns:a16="http://schemas.microsoft.com/office/drawing/2014/main" id="{F32BF13D-C7E3-3B2D-D1F7-6AE95CAC4C3D}"/>
              </a:ext>
            </a:extLst>
          </p:cNvPr>
          <p:cNvSpPr txBox="1">
            <a:spLocks/>
          </p:cNvSpPr>
          <p:nvPr/>
        </p:nvSpPr>
        <p:spPr bwMode="auto">
          <a:xfrm>
            <a:off x="5373688" y="7164388"/>
            <a:ext cx="1150937" cy="6048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מסיק</a:t>
            </a:r>
          </a:p>
        </p:txBody>
      </p:sp>
      <p:sp>
        <p:nvSpPr>
          <p:cNvPr id="15" name="כותרת 1">
            <a:extLst>
              <a:ext uri="{FF2B5EF4-FFF2-40B4-BE49-F238E27FC236}">
                <a16:creationId xmlns:a16="http://schemas.microsoft.com/office/drawing/2014/main" id="{E4BE5084-B575-FC21-3DAA-9375F24D6157}"/>
              </a:ext>
            </a:extLst>
          </p:cNvPr>
          <p:cNvSpPr txBox="1">
            <a:spLocks/>
          </p:cNvSpPr>
          <p:nvPr/>
        </p:nvSpPr>
        <p:spPr bwMode="auto">
          <a:xfrm>
            <a:off x="260350" y="7164388"/>
            <a:ext cx="1150938" cy="6048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זיתים</a:t>
            </a:r>
          </a:p>
        </p:txBody>
      </p:sp>
      <p:sp>
        <p:nvSpPr>
          <p:cNvPr id="16" name="כותרת 1">
            <a:extLst>
              <a:ext uri="{FF2B5EF4-FFF2-40B4-BE49-F238E27FC236}">
                <a16:creationId xmlns:a16="http://schemas.microsoft.com/office/drawing/2014/main" id="{28A80700-860B-1723-56DE-405CE352EEB9}"/>
              </a:ext>
            </a:extLst>
          </p:cNvPr>
          <p:cNvSpPr txBox="1">
            <a:spLocks/>
          </p:cNvSpPr>
          <p:nvPr/>
        </p:nvSpPr>
        <p:spPr bwMode="auto">
          <a:xfrm>
            <a:off x="1557338" y="7164388"/>
            <a:ext cx="1150937" cy="6048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עץ זית</a:t>
            </a:r>
          </a:p>
        </p:txBody>
      </p:sp>
      <p:sp>
        <p:nvSpPr>
          <p:cNvPr id="17" name="כותרת 1">
            <a:extLst>
              <a:ext uri="{FF2B5EF4-FFF2-40B4-BE49-F238E27FC236}">
                <a16:creationId xmlns:a16="http://schemas.microsoft.com/office/drawing/2014/main" id="{F0BC89E2-2D7A-DE0A-A651-BCC77F533244}"/>
              </a:ext>
            </a:extLst>
          </p:cNvPr>
          <p:cNvSpPr txBox="1">
            <a:spLocks/>
          </p:cNvSpPr>
          <p:nvPr/>
        </p:nvSpPr>
        <p:spPr bwMode="auto">
          <a:xfrm>
            <a:off x="2781300" y="7164388"/>
            <a:ext cx="1150938" cy="6048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שמן</a:t>
            </a:r>
          </a:p>
        </p:txBody>
      </p:sp>
      <p:sp>
        <p:nvSpPr>
          <p:cNvPr id="28" name="כותרת 1">
            <a:extLst>
              <a:ext uri="{FF2B5EF4-FFF2-40B4-BE49-F238E27FC236}">
                <a16:creationId xmlns:a16="http://schemas.microsoft.com/office/drawing/2014/main" id="{7E52236D-5F2E-E4DD-ED5A-9B01F78F4143}"/>
              </a:ext>
            </a:extLst>
          </p:cNvPr>
          <p:cNvSpPr txBox="1">
            <a:spLocks/>
          </p:cNvSpPr>
          <p:nvPr/>
        </p:nvSpPr>
        <p:spPr bwMode="auto">
          <a:xfrm>
            <a:off x="4076700" y="7164388"/>
            <a:ext cx="1150938" cy="60483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/>
          <a:p>
            <a:pPr algn="ctr" rtl="1">
              <a:defRPr/>
            </a:pPr>
            <a:r>
              <a:rPr lang="he-IL" sz="2000" b="1" dirty="0">
                <a:latin typeface="+mj-lt"/>
                <a:ea typeface="+mj-ea"/>
                <a:cs typeface="+mj-cs"/>
              </a:rPr>
              <a:t>ענף זית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כותרת 1">
            <a:extLst>
              <a:ext uri="{FF2B5EF4-FFF2-40B4-BE49-F238E27FC236}">
                <a16:creationId xmlns:a16="http://schemas.microsoft.com/office/drawing/2014/main" id="{D4375D8B-EEDE-AE78-F445-F1F21C5BB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altLang="he-IL" sz="2000"/>
              <a:t>התאם תמונה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D97F037E-8376-FDA7-F3C4-111495F1874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2900" y="2133600"/>
          <a:ext cx="6172200" cy="4297363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85832"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531"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455" name="Picture 2" descr="masik2">
            <a:extLst>
              <a:ext uri="{FF2B5EF4-FFF2-40B4-BE49-F238E27FC236}">
                <a16:creationId xmlns:a16="http://schemas.microsoft.com/office/drawing/2014/main" id="{5D28B888-AF55-6214-903E-0B4249D3B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2555875"/>
            <a:ext cx="126047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6" name="Picture 2" descr="http://upload.wikimedia.org/wikipedia/commons/thumb/7/7f/Dayr_Aban_Olive_Tree_3.JPG/135px-Dayr_Aban_Olive_Tree_3.JPG">
            <a:extLst>
              <a:ext uri="{FF2B5EF4-FFF2-40B4-BE49-F238E27FC236}">
                <a16:creationId xmlns:a16="http://schemas.microsoft.com/office/drawing/2014/main" id="{F888F93C-3F8D-B3AD-380A-5C25764A3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2484438"/>
            <a:ext cx="1152525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7" name="Picture 8" descr="שמן זית שקדיה כתית מעולה750">
            <a:hlinkClick r:id="rId4"/>
            <a:extLst>
              <a:ext uri="{FF2B5EF4-FFF2-40B4-BE49-F238E27FC236}">
                <a16:creationId xmlns:a16="http://schemas.microsoft.com/office/drawing/2014/main" id="{44185EC5-74AB-195B-9543-F2EFF3B6F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1" r="26044"/>
          <a:stretch>
            <a:fillRect/>
          </a:stretch>
        </p:blipFill>
        <p:spPr bwMode="auto">
          <a:xfrm>
            <a:off x="4292600" y="2195513"/>
            <a:ext cx="792163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8" name="Picture 4" descr="לראשונה בביתכם! עץ זית בן שנה הנותן פרי תוך 24 חודשים וניתן לשתילה בעציץ במרפסת או בגינה, ב-19 ₪ במקום 39 ₪.">
            <a:extLst>
              <a:ext uri="{FF2B5EF4-FFF2-40B4-BE49-F238E27FC236}">
                <a16:creationId xmlns:a16="http://schemas.microsoft.com/office/drawing/2014/main" id="{1290EE3C-C280-FBDB-0E6B-49F8F8270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9" r="48061"/>
          <a:stretch>
            <a:fillRect/>
          </a:stretch>
        </p:blipFill>
        <p:spPr bwMode="auto">
          <a:xfrm>
            <a:off x="1628775" y="2843213"/>
            <a:ext cx="11525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9" name="Picture 9" descr="http://www.ginati.co.il/image/users/76445/ftp/my_files/marpe/%D7%96%D7%99%D7%AA%20%D7%A4%D7%A8%D7%99.jpg">
            <a:extLst>
              <a:ext uri="{FF2B5EF4-FFF2-40B4-BE49-F238E27FC236}">
                <a16:creationId xmlns:a16="http://schemas.microsoft.com/office/drawing/2014/main" id="{935F3E36-5A86-DB9E-7092-E6C20B20F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627313"/>
            <a:ext cx="1152525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0" name="Picture 4" descr="לראשונה בביתכם! עץ זית בן שנה הנותן פרי תוך 24 חודשים וניתן לשתילה בעציץ במרפסת או בגינה, ב-19 ₪ במקום 39 ₪.">
            <a:extLst>
              <a:ext uri="{FF2B5EF4-FFF2-40B4-BE49-F238E27FC236}">
                <a16:creationId xmlns:a16="http://schemas.microsoft.com/office/drawing/2014/main" id="{7C3F86AD-A8AB-702C-ADE0-7079FA059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9" r="48061"/>
          <a:stretch>
            <a:fillRect/>
          </a:stretch>
        </p:blipFill>
        <p:spPr bwMode="auto">
          <a:xfrm>
            <a:off x="5373688" y="7092950"/>
            <a:ext cx="1150937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1" name="Picture 2" descr="masik2">
            <a:extLst>
              <a:ext uri="{FF2B5EF4-FFF2-40B4-BE49-F238E27FC236}">
                <a16:creationId xmlns:a16="http://schemas.microsoft.com/office/drawing/2014/main" id="{964767C3-00E5-A647-7201-577CA6060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7164388"/>
            <a:ext cx="126047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2" name="Picture 8" descr="שמן זית שקדיה כתית מעולה750">
            <a:hlinkClick r:id="rId4"/>
            <a:extLst>
              <a:ext uri="{FF2B5EF4-FFF2-40B4-BE49-F238E27FC236}">
                <a16:creationId xmlns:a16="http://schemas.microsoft.com/office/drawing/2014/main" id="{2FC6FA09-6CA0-A008-BE34-FE1675485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1" r="26044"/>
          <a:stretch>
            <a:fillRect/>
          </a:stretch>
        </p:blipFill>
        <p:spPr bwMode="auto">
          <a:xfrm>
            <a:off x="4292600" y="6588125"/>
            <a:ext cx="79216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3" name="Picture 2" descr="http://upload.wikimedia.org/wikipedia/commons/thumb/7/7f/Dayr_Aban_Olive_Tree_3.JPG/135px-Dayr_Aban_Olive_Tree_3.JPG">
            <a:extLst>
              <a:ext uri="{FF2B5EF4-FFF2-40B4-BE49-F238E27FC236}">
                <a16:creationId xmlns:a16="http://schemas.microsoft.com/office/drawing/2014/main" id="{C108618C-E173-5ACA-FE56-609C96D8A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175" y="6804025"/>
            <a:ext cx="11525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64" name="Picture 9" descr="http://www.ginati.co.il/image/users/76445/ftp/my_files/marpe/%D7%96%D7%99%D7%AA%20%D7%A4%D7%A8%D7%99.jpg">
            <a:extLst>
              <a:ext uri="{FF2B5EF4-FFF2-40B4-BE49-F238E27FC236}">
                <a16:creationId xmlns:a16="http://schemas.microsoft.com/office/drawing/2014/main" id="{CA6195C0-56B5-9CE7-33AA-D1425F7E7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7164388"/>
            <a:ext cx="1152525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C7520873-B10F-3721-0A5C-735B44CEF7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2900" y="2133600"/>
          <a:ext cx="6172200" cy="222567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22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rtl="1"/>
                      <a:r>
                        <a:rPr lang="he-IL" sz="1800" dirty="0">
                          <a:cs typeface="+mj-cs"/>
                        </a:rPr>
                        <a:t>מסיק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>
                          <a:cs typeface="+mj-cs"/>
                        </a:rPr>
                        <a:t>זיתים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cs typeface="+mj-cs"/>
                        </a:rPr>
                        <a:t>עץ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/>
                        <a:t>גלעין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/>
                        <a:t>שמן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/>
                        <a:t>שבעת המינים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/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rtl="1"/>
                      <a:endParaRPr lang="he-IL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AA43629A-E627-57F7-D6F2-E1838B4360F7}"/>
              </a:ext>
            </a:extLst>
          </p:cNvPr>
          <p:cNvGraphicFramePr>
            <a:graphicFrameLocks/>
          </p:cNvGraphicFramePr>
          <p:nvPr/>
        </p:nvGraphicFramePr>
        <p:xfrm>
          <a:off x="333375" y="5940425"/>
          <a:ext cx="6172200" cy="18542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6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8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188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cs typeface="+mj-cs"/>
                        </a:rPr>
                        <a:t>מסיק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>
                          <a:cs typeface="+mj-cs"/>
                        </a:rPr>
                        <a:t>זיתים</a:t>
                      </a:r>
                      <a:endParaRPr lang="he-IL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גלעין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שמן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>
                          <a:cs typeface="+mj-cs"/>
                        </a:rPr>
                        <a:t>עץ</a:t>
                      </a:r>
                      <a:endParaRPr lang="he-IL" sz="1600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שבעת המינים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>
                          <a:cs typeface="+mj-cs"/>
                        </a:rPr>
                        <a:t>מסיק</a:t>
                      </a:r>
                      <a:endParaRPr lang="he-IL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>
                          <a:cs typeface="+mj-cs"/>
                        </a:rPr>
                        <a:t>זיתים</a:t>
                      </a:r>
                      <a:endParaRPr lang="he-IL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גלעין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שמן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>
                          <a:cs typeface="+mj-cs"/>
                        </a:rPr>
                        <a:t>עץ</a:t>
                      </a:r>
                      <a:endParaRPr lang="he-IL" sz="1600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שבעת המינים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>
                          <a:cs typeface="+mj-cs"/>
                        </a:rPr>
                        <a:t>מסיק</a:t>
                      </a:r>
                      <a:endParaRPr lang="he-IL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>
                          <a:cs typeface="+mj-cs"/>
                        </a:rPr>
                        <a:t>זיתים</a:t>
                      </a:r>
                      <a:endParaRPr lang="he-IL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גלעין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שמן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>
                          <a:cs typeface="+mj-cs"/>
                        </a:rPr>
                        <a:t>עץ</a:t>
                      </a:r>
                      <a:endParaRPr lang="he-IL" sz="1600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שבעת המינים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>
                          <a:cs typeface="+mj-cs"/>
                        </a:rPr>
                        <a:t>מסיק</a:t>
                      </a:r>
                      <a:endParaRPr lang="he-IL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>
                          <a:cs typeface="+mj-cs"/>
                        </a:rPr>
                        <a:t>זיתים</a:t>
                      </a:r>
                      <a:endParaRPr lang="he-IL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גלעין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שמן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>
                          <a:cs typeface="+mj-cs"/>
                        </a:rPr>
                        <a:t>עץ</a:t>
                      </a:r>
                      <a:endParaRPr lang="he-IL" sz="1600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/>
                        <a:t>שבעת המינים</a:t>
                      </a:r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cs typeface="+mj-cs"/>
                        </a:rPr>
                        <a:t>מסיק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cs typeface="+mj-cs"/>
                        </a:rPr>
                        <a:t>זיתים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גלעין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שמן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cs typeface="+mj-cs"/>
                        </a:rPr>
                        <a:t>עץ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שבעת המינים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כותרת 1">
            <a:extLst>
              <a:ext uri="{FF2B5EF4-FFF2-40B4-BE49-F238E27FC236}">
                <a16:creationId xmlns:a16="http://schemas.microsoft.com/office/drawing/2014/main" id="{7BB073BC-A0B0-882F-67FC-30EBBB3FFFE9}"/>
              </a:ext>
            </a:extLst>
          </p:cNvPr>
          <p:cNvSpPr txBox="1">
            <a:spLocks/>
          </p:cNvSpPr>
          <p:nvPr/>
        </p:nvSpPr>
        <p:spPr bwMode="auto">
          <a:xfrm>
            <a:off x="620713" y="468313"/>
            <a:ext cx="5829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rtl="1">
              <a:defRPr/>
            </a:pPr>
            <a:r>
              <a:rPr lang="he-IL" sz="1600" dirty="0">
                <a:latin typeface="+mj-lt"/>
                <a:ea typeface="+mj-ea"/>
                <a:cs typeface="+mj-cs"/>
              </a:rPr>
              <a:t>גזור והתאם  את המילה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432</Words>
  <Application>Microsoft Office PowerPoint</Application>
  <PresentationFormat>‫הצגה על המסך (4:3)</PresentationFormat>
  <Paragraphs>187</Paragraphs>
  <Slides>18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18</vt:i4>
      </vt:variant>
    </vt:vector>
  </HeadingPairs>
  <TitlesOfParts>
    <vt:vector size="19" baseType="lpstr">
      <vt:lpstr>ערכת נושא Office</vt:lpstr>
      <vt:lpstr>מצגת של PowerPoint‏</vt:lpstr>
      <vt:lpstr>עץ הזית</vt:lpstr>
      <vt:lpstr>מצגת של PowerPoint‏</vt:lpstr>
      <vt:lpstr>מסיק זיתים הוא קטיף הזיתים, המתקיים בדרך כלל לאחר חג סוכות .</vt:lpstr>
      <vt:lpstr>מקום בו מכינים את השמן . בית הבד נקרא כך על שם קורת עץ הכבדה שבעזרתה היו סוחטים את רסק הזיתים.  את רסק הזיתים סחטו בעזרת אבן גדולה שקוראים לה רחיים.</vt:lpstr>
      <vt:lpstr>בית בד בעבר</vt:lpstr>
      <vt:lpstr>שמן זית שהופק בתהליך של לחיצה על הזיתים בלבד 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הזית</vt:lpstr>
      <vt:lpstr>הזית</vt:lpstr>
      <vt:lpstr>הקף מילה מתאימה</vt:lpstr>
      <vt:lpstr>התאם תמונה</vt:lpstr>
      <vt:lpstr>התאם תמונה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Steinbrecher Family</dc:creator>
  <cp:lastModifiedBy>יניב שלום</cp:lastModifiedBy>
  <cp:revision>57</cp:revision>
  <dcterms:created xsi:type="dcterms:W3CDTF">2012-08-27T19:10:39Z</dcterms:created>
  <dcterms:modified xsi:type="dcterms:W3CDTF">2022-11-20T19:53:35Z</dcterms:modified>
</cp:coreProperties>
</file>