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56" r:id="rId6"/>
    <p:sldId id="257" r:id="rId7"/>
    <p:sldId id="258" r:id="rId8"/>
    <p:sldId id="259" r:id="rId9"/>
    <p:sldId id="260" r:id="rId10"/>
    <p:sldId id="261" r:id="rId11"/>
    <p:sldId id="264" r:id="rId12"/>
    <p:sldId id="262" r:id="rId13"/>
    <p:sldId id="263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88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315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1146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340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437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345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762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501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58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148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953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0D508-546E-42D9-A70B-C6A0F1273C84}" type="datetimeFigureOut">
              <a:rPr lang="he-IL" smtClean="0"/>
              <a:t>י"א/תשרי/תשפ"ב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C5F9A-BA86-4E1D-866E-70FC854C1C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540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סוגי ברכות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מבוא להלכות ברכות עמ' 56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6290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</a:t>
            </a:r>
            <a:r>
              <a:rPr lang="he-IL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הנהנין</a:t>
            </a: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- 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מברכים לפני שנהנים ממה שה' ברא: אוכל, שתיה, ריח טוב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50917" t="20592" b="27670"/>
          <a:stretch/>
        </p:blipFill>
        <p:spPr>
          <a:xfrm>
            <a:off x="4169772" y="2658532"/>
            <a:ext cx="6582895" cy="3903135"/>
          </a:xfrm>
          <a:prstGeom prst="rect">
            <a:avLst/>
          </a:prstGeom>
        </p:spPr>
      </p:pic>
      <p:pic>
        <p:nvPicPr>
          <p:cNvPr id="1026" name="Picture 2" descr="Image result for â«××¨××ª ××¨××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7" y="4846638"/>
            <a:ext cx="2588722" cy="171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â«××¨××ª ××¨××â¬â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840" y="2428081"/>
            <a:ext cx="2174875" cy="228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36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המצוות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מברכים לפני קיום מצווה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50" name="Picture 2" descr="Image result for â«× ××××ª ××××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662" y="2970212"/>
            <a:ext cx="5110814" cy="334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â«××××§×ª × ×¨××ª ×× ×××â¬â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8" y="1261533"/>
            <a:ext cx="3081917" cy="206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â«×ª×§××¢× ××©××¤×¨â¬â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30" y="3704695"/>
            <a:ext cx="4404056" cy="31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97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השבח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שבהם מודים לה' על חסדיו ומשבחים אותו על גדולתו.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4" name="Picture 2" descr="Image result for â«××¨×§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31" y="2392627"/>
            <a:ext cx="3937001" cy="262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â«×ª×× ××§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33" y="4627722"/>
            <a:ext cx="4734983" cy="20334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â«××¤××× ×××â¬â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6"/>
          <a:stretch/>
        </p:blipFill>
        <p:spPr bwMode="auto">
          <a:xfrm>
            <a:off x="601523" y="2480733"/>
            <a:ext cx="4371586" cy="191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02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מבוא להלכות ברכות עמ' 56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"לה' הארץ ומלואה"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(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הכל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שייך לה')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"והארץ נתן לבני אדם"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8" name="Picture 4" descr="http://ronit-rotem.com/wp-content/uploads/2011/11/Animals-worl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310" y="1143000"/>
            <a:ext cx="2150630" cy="232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hinuytodaati.co.il/wp-content/uploads/2012/02/make-world-better-plac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623" y="4148306"/>
            <a:ext cx="2194006" cy="222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חץ שמאלה 6"/>
          <p:cNvSpPr/>
          <p:nvPr/>
        </p:nvSpPr>
        <p:spPr>
          <a:xfrm>
            <a:off x="2971800" y="2304340"/>
            <a:ext cx="2182091" cy="6986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 שמאלה 9"/>
          <p:cNvSpPr/>
          <p:nvPr/>
        </p:nvSpPr>
        <p:spPr>
          <a:xfrm>
            <a:off x="3056577" y="4825868"/>
            <a:ext cx="2182091" cy="6986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49382" y="2109342"/>
            <a:ext cx="2296391" cy="11741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לפני הברכה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273256" y="4513185"/>
            <a:ext cx="2296391" cy="117418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אחרי הברכה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5114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הברכה – בקשת רשות מה'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 הנהנה מהעולם הזה בלא ברכה כאילו גוזל מהקב"ה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50" name="Picture 2" descr="http://profile.ak.fbcdn.net/hprofile-ak-snc4/372781_277148972317241_33945559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918" y="2582753"/>
            <a:ext cx="3066149" cy="359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65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דוד המלך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200" b="1" dirty="0"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 וַיְבָרֶךְ דָּוִיד אֶת-יְהוָה, לְעֵינֵי כָּל-הַקָּהָל; וַיֹּאמֶר דָּוִיד, בָּרוּךְ אַתָּה יְהוָה </a:t>
            </a:r>
            <a:r>
              <a:rPr lang="he-IL" sz="3200" dirty="0" err="1">
                <a:latin typeface="Narkisim" panose="020E0502050101010101" pitchFamily="34" charset="-79"/>
                <a:cs typeface="Narkisim" panose="020E0502050101010101" pitchFamily="34" charset="-79"/>
              </a:rPr>
              <a:t>אֱלֹהֵי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יִשְׂרָאֵל אָבִינוּ, מֵעוֹלָם, וְעַד-עוֹלָם.  </a:t>
            </a:r>
            <a:r>
              <a:rPr lang="he-IL" sz="3200" b="1" dirty="0">
                <a:latin typeface="Narkisim" panose="020E0502050101010101" pitchFamily="34" charset="-79"/>
                <a:cs typeface="Narkisim" panose="020E0502050101010101" pitchFamily="34" charset="-79"/>
              </a:rPr>
              <a:t>יא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 לְךָ יְהוָה הַגְּדֻלָּה וְהַגְּבוּרָה וְהַתִּפְאֶרֶת, וְהַנֵּצַח וְהַהוֹד, כִּי-כֹל, בַּשָּׁמַיִם וּבָאָרֶץ:  לְךָ יְהוָה הַמַּמְלָכָה, וְהַמִּתְנַשֵּׂא לְכֹל לְרֹאשׁ.  </a:t>
            </a:r>
            <a:r>
              <a:rPr lang="he-IL" sz="32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יב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 וְהָעֹשֶׁר וְהַכָּבוֹד, מִלְּפָנֶיךָ, וְאַתָּה מוֹשֵׁל בַּכֹּל, וּבְיָדְךָ </a:t>
            </a:r>
            <a:r>
              <a:rPr lang="he-IL" sz="32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כֹּח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ַ וּגְבוּרָה; וּבְיָדְךָ, לְגַדֵּל וּלְחַזֵּק לַכֹּל.  </a:t>
            </a: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200" b="1" dirty="0" err="1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יג</a:t>
            </a:r>
            <a:r>
              <a:rPr lang="he-IL" sz="32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וְעַתָּה </a:t>
            </a:r>
            <a:r>
              <a:rPr lang="he-IL" sz="3200" b="1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אֱלֹהֵינו</a:t>
            </a:r>
            <a:r>
              <a:rPr lang="he-IL" sz="32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ּ, מוֹדִים אֲנַחְנוּ לָךְ; וּמְהַלְלִים, לְשֵׁם תִּפְאַרְתֶּךָ.  יד וְכִי מִי אֲנִי, וּמִי עַמִּי, כִּי-נַעְצֹר </a:t>
            </a:r>
            <a:r>
              <a:rPr lang="he-IL" sz="3200" b="1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כֹּח</a:t>
            </a:r>
            <a:r>
              <a:rPr lang="he-IL" sz="32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ַ, לְהִתְנַדֵּב כָּזֹאת:  </a:t>
            </a:r>
            <a:r>
              <a:rPr lang="he-IL" sz="3600" b="1" dirty="0">
                <a:solidFill>
                  <a:srgbClr val="00B05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כִּי-מִמְּךָ </a:t>
            </a:r>
            <a:r>
              <a:rPr lang="he-IL" sz="3600" b="1" dirty="0" err="1">
                <a:solidFill>
                  <a:srgbClr val="00B05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הַכֹּל</a:t>
            </a:r>
            <a:r>
              <a:rPr lang="he-IL" sz="3600" b="1" dirty="0">
                <a:solidFill>
                  <a:srgbClr val="00B05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, וּמִיָּדְךָ נָתַנּוּ לָךְ.</a:t>
            </a:r>
            <a:r>
              <a:rPr lang="he-IL" sz="3200" b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68848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עם "שם ומלכות"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ברוך אתה ה' אלוקינו מלך העולם.....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בלי שם ומלכות –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ברכות השחר - "ברוך שעשני כרצונו", 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תפילת הדרך - "ברוך אתה שומע תפילה"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סוגר מסולסל שמאלי 3"/>
          <p:cNvSpPr/>
          <p:nvPr/>
        </p:nvSpPr>
        <p:spPr>
          <a:xfrm rot="16200000">
            <a:off x="6221557" y="1649557"/>
            <a:ext cx="509154" cy="1792432"/>
          </a:xfrm>
          <a:prstGeom prst="leftBrace">
            <a:avLst>
              <a:gd name="adj1" fmla="val 43027"/>
              <a:gd name="adj2" fmla="val 5173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סוגר מסולסל שמאלי 4"/>
          <p:cNvSpPr/>
          <p:nvPr/>
        </p:nvSpPr>
        <p:spPr>
          <a:xfrm rot="16200000">
            <a:off x="4285384" y="1649557"/>
            <a:ext cx="509154" cy="1792432"/>
          </a:xfrm>
          <a:prstGeom prst="leftBrace">
            <a:avLst>
              <a:gd name="adj1" fmla="val 43027"/>
              <a:gd name="adj2" fmla="val 5173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5834496" y="3114020"/>
            <a:ext cx="1537854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שם ה'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3771034" y="3112818"/>
            <a:ext cx="1537854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מלכות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4" name="Picture 2" descr="http://www.e-mago.co.il/sites/default/files/styles/x350/public/crown.jpg?itok=BAn2Y6i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7" y="3289621"/>
            <a:ext cx="1535834" cy="106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01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57 שאלות </a:t>
            </a: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1, 4, 5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098" name="Picture 2" descr="http://www.law-shalev.co.il/img/fck/image/catagory%20pictures/slee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0" y="3473450"/>
            <a:ext cx="42672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3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3184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דברים הבאים מחמת סעודה עמ' 58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122" name="Picture 2" descr="http://static.sbnxt.com/x22/5oa/m6l/%D7%A1%D7%93%D7%A0%D7%AA-%D7%90%D7%A4%D7%99%D7%99%D7%94---%D7%94%D7%9B%D7%A0%D7%AA-%D7%9C%D7%97%D7%9E%D7%99-%D7%91%D7%A8%D7%99%D7%90%D7%95%D7%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31" y="2205260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msc.wcdn.co.il/w/w-700/210157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64" y="2079190"/>
            <a:ext cx="4682548" cy="311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8563554" y="1713482"/>
            <a:ext cx="1537854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לחם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1548245" y="1458898"/>
            <a:ext cx="2491800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מאכלים שונים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8873838" y="5507600"/>
            <a:ext cx="2646218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נטילת ידיים 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9" name="חץ שמאלה 8"/>
          <p:cNvSpPr/>
          <p:nvPr/>
        </p:nvSpPr>
        <p:spPr>
          <a:xfrm>
            <a:off x="7865919" y="5423257"/>
            <a:ext cx="945573" cy="6986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3969328" y="5558205"/>
            <a:ext cx="3823854" cy="5299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"המוציא לחם מן הארץ"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1" name="חץ שמאלה 10"/>
          <p:cNvSpPr/>
          <p:nvPr/>
        </p:nvSpPr>
        <p:spPr>
          <a:xfrm>
            <a:off x="2951017" y="5441906"/>
            <a:ext cx="945573" cy="6986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273626" y="5279559"/>
            <a:ext cx="2646218" cy="1516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פוטר את כל המאכלים בסעודה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344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6946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מושג חשוב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ללפת את הפת  = אוכלים אותו עם לחם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למשל: דגים או תבשילים שונים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7170" name="Picture 2" descr="http://up352.siz.co.il/up2/zjdlknngzit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569" y="3396343"/>
            <a:ext cx="4158290" cy="267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log.tapuz.co.il/dalia55/images/996568_6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8" y="3396343"/>
            <a:ext cx="3589565" cy="269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0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פירות או יין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6" name="Picture 2" descr="http://cdn.shopify.com/s/files/1/0108/0722/products/uses-of-fruits_1_large.jpg?v=13424492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091" y="1690688"/>
            <a:ext cx="45720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2493819" y="4719638"/>
            <a:ext cx="7439890" cy="1516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מברכים עליהם בנפרד גם בתוך הסעודה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176297" y="510131"/>
            <a:ext cx="2687782" cy="18278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בגלל חשיבותו יש לו ברכה מיוחדת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8" name="Picture 4" descr="http://israelwines.co.il/Framework/Upload/%D7%99%D7%A8%D7%93%D7%9F%20T%20%D7%91%D7%A8%D7%99%D7%91%D7%95%D7%A2_bi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409" y="1506682"/>
            <a:ext cx="2144052" cy="300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/>
          <p:cNvSpPr/>
          <p:nvPr/>
        </p:nvSpPr>
        <p:spPr>
          <a:xfrm>
            <a:off x="9254488" y="592770"/>
            <a:ext cx="2687782" cy="21400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בגלל שהם כמו קינוח, לא נוהגים לאכול אותם עם לחם</a:t>
            </a:r>
            <a:endParaRPr lang="he-IL" sz="32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1987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/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59 </a:t>
            </a: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אירועים : 1, 2, </a:t>
            </a: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</a:t>
            </a: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1, 2, 3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194" name="Picture 2" descr="http://galtzhayek.com/wp-content/uploads/2015/08/%D7%90%D7%99%D7%9F-%D7%A1%D7%95%D7%93%D7%95%D7%A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9"/>
          <a:stretch/>
        </p:blipFill>
        <p:spPr bwMode="auto">
          <a:xfrm>
            <a:off x="1704109" y="4001294"/>
            <a:ext cx="2663248" cy="21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3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226</Words>
  <Application>Microsoft Office PowerPoint</Application>
  <PresentationFormat>מסך רחב</PresentationFormat>
  <Paragraphs>58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Narkisim</vt:lpstr>
      <vt:lpstr>Times New Roman</vt:lpstr>
      <vt:lpstr>ערכת נושא Office</vt:lpstr>
      <vt:lpstr>מבוא להלכות ברכות עמ' 56</vt:lpstr>
      <vt:lpstr>ברכות הנהנין - </vt:lpstr>
      <vt:lpstr>ברכות המצוות</vt:lpstr>
      <vt:lpstr>ברכות השבח</vt:lpstr>
      <vt:lpstr>מבוא להלכות ברכות עמ' 56</vt:lpstr>
      <vt:lpstr>הברכה – בקשת רשות מה'</vt:lpstr>
      <vt:lpstr>דוד המלך</vt:lpstr>
      <vt:lpstr>ברכה עם "שם ומלכות"</vt:lpstr>
      <vt:lpstr>עבודה</vt:lpstr>
      <vt:lpstr>דברים הבאים מחמת סעודה עמ' 58</vt:lpstr>
      <vt:lpstr>מושג חשוב</vt:lpstr>
      <vt:lpstr>פירות או יין</vt:lpstr>
      <vt:lpstr>עבודה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מבוא להלכות ברכות עמ' 56</dc:title>
  <dc:creator>User</dc:creator>
  <cp:lastModifiedBy>Owner</cp:lastModifiedBy>
  <cp:revision>12</cp:revision>
  <dcterms:created xsi:type="dcterms:W3CDTF">2015-10-14T13:35:50Z</dcterms:created>
  <dcterms:modified xsi:type="dcterms:W3CDTF">2021-09-17T12:23:58Z</dcterms:modified>
</cp:coreProperties>
</file>