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40013" y="484479"/>
            <a:ext cx="6911974" cy="2954655"/>
          </a:xfrm>
        </p:spPr>
        <p:txBody>
          <a:bodyPr anchor="b">
            <a:normAutofit/>
          </a:bodyPr>
          <a:lstStyle>
            <a:lvl1pPr algn="ctr">
              <a:defRPr sz="5600" spc="-1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0013" y="3799133"/>
            <a:ext cx="6911974" cy="196984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395C5C9-164C-46B3-A87E-7660D39D3106}" type="datetime2">
              <a:rPr lang="en-US" smtClean="0"/>
              <a:t>Wednesday, February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20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00" y="2541600"/>
            <a:ext cx="10728325" cy="3227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4DDCFF8A-AAF8-4A12-8A91-9CA0EAF6CBB9}" type="datetime2">
              <a:rPr lang="en-US" smtClean="0"/>
              <a:t>Wednesday, February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28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6" cy="2879724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9910" y="3858924"/>
            <a:ext cx="10728326" cy="1919076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ABCC25C3-021A-4B0B-8F70-0C181FE1CF45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dirty="0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64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8400" y="2541600"/>
            <a:ext cx="5003801" cy="3234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C23D88D-8CEC-4ED9-A53B-5596187D9A16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29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5" cy="673005"/>
          </a:xfr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1840698"/>
            <a:ext cx="5015638" cy="565796"/>
          </a:xfrm>
        </p:spPr>
        <p:txBody>
          <a:bodyPr wrap="square"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0000" y="2541600"/>
            <a:ext cx="5003801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400" y="1840698"/>
            <a:ext cx="5015638" cy="565796"/>
          </a:xfrm>
        </p:spPr>
        <p:txBody>
          <a:bodyPr anchor="b">
            <a:normAutofit/>
          </a:bodyPr>
          <a:lstStyle>
            <a:lvl1pPr marL="0" indent="0">
              <a:lnSpc>
                <a:spcPct val="120000"/>
              </a:lnSpc>
              <a:buNone/>
              <a:defRPr sz="16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400" y="2541600"/>
            <a:ext cx="5003800" cy="3234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D2CCD382-DFDA-4722-A27A-59C21AD112F2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05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22F2A30D-1C09-413F-AAB1-38F366000715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06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6DB82B9C-D65E-4F64-95C3-B10F3B00F0D9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0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107463" cy="1477328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8188" y="584662"/>
            <a:ext cx="6911974" cy="518431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914400" indent="-457200">
              <a:buFont typeface="Arial" panose="020B0604020202020204" pitchFamily="34" charset="0"/>
              <a:buChar char="•"/>
              <a:defRPr sz="2000"/>
            </a:lvl2pPr>
            <a:lvl3pPr marL="1257300" indent="-342900">
              <a:buFont typeface="Arial" panose="020B0604020202020204" pitchFamily="34" charset="0"/>
              <a:buChar char="•"/>
              <a:defRPr sz="2000"/>
            </a:lvl3pPr>
            <a:lvl4pPr marL="1714500" indent="-342900">
              <a:buFont typeface="Arial" panose="020B0604020202020204" pitchFamily="34" charset="0"/>
              <a:buChar char="•"/>
              <a:defRPr sz="2000"/>
            </a:lvl4pPr>
            <a:lvl5pPr marL="2171700" indent="-342900"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107463" cy="32318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B7F5FDCC-6AAC-4A08-B9E0-3793AB5E64C3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46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3095626" cy="14760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8188" y="728664"/>
            <a:ext cx="6923812" cy="504031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0000" y="2541600"/>
            <a:ext cx="3095625" cy="3232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349FE94D-439C-40F1-900E-BC07940E3988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579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00" y="2636838"/>
            <a:ext cx="10728325" cy="3132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5B75179A-1E2B-41AB-B400-4F1B4022FAEE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88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40486" y="720000"/>
            <a:ext cx="1477328" cy="5048975"/>
          </a:xfrm>
        </p:spPr>
        <p:txBody>
          <a:bodyPr vert="eaVert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720000"/>
            <a:ext cx="8929614" cy="5048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/>
          <a:lstStyle/>
          <a:p>
            <a:fld id="{05681D0F-6595-4F14-8EF3-954CD87C797B}" type="datetime2">
              <a:rPr lang="en-US" smtClean="0"/>
              <a:t>Wednesday, February 17, 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/>
          <a:lstStyle/>
          <a:p>
            <a:fld id="{1621B6DD-29C1-4FEA-923F-71EA13476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7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646535-AEF6-4883-A4F9-EEC1F8B431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9200"/>
            <a:ext cx="10728322" cy="147732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541600"/>
            <a:ext cx="10728325" cy="32273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837" y="6138000"/>
            <a:ext cx="3095626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l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8DEA2CF1-0EB2-4673-802D-3371233E4A77}" type="datetime2">
              <a:rPr lang="en-US" smtClean="0"/>
              <a:t>Wednesday, February 17, 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8188" y="6138000"/>
            <a:ext cx="5003800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ct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2713" y="6138000"/>
            <a:ext cx="1187449" cy="720000"/>
          </a:xfrm>
          <a:prstGeom prst="rect">
            <a:avLst/>
          </a:prstGeom>
        </p:spPr>
        <p:txBody>
          <a:bodyPr vert="horz" lIns="0" tIns="180000" rIns="0" bIns="180000" rtlCol="0" anchor="ctr"/>
          <a:lstStyle>
            <a:lvl1pPr algn="r">
              <a:lnSpc>
                <a:spcPct val="120000"/>
              </a:lnSpc>
              <a:defRPr sz="120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621B6DD-29C1-4FEA-923F-71EA134769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915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4"/>
        </a:buClr>
        <a:buFont typeface="The Hand Extrablack" panose="03070A02030502020204" pitchFamily="66" charset="0"/>
        <a:buChar char="•"/>
        <a:defRPr sz="2000" kern="1200" spc="20" baseline="0">
          <a:solidFill>
            <a:schemeClr val="tx1">
              <a:alpha val="58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4089D76-657C-47EF-9DDC-B486C0519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458" y="3717432"/>
            <a:ext cx="5662934" cy="2804400"/>
          </a:xfrm>
        </p:spPr>
        <p:txBody>
          <a:bodyPr>
            <a:normAutofit fontScale="90000"/>
          </a:bodyPr>
          <a:lstStyle/>
          <a:p>
            <a:pPr algn="r" rtl="1"/>
            <a:r>
              <a:rPr lang="he-IL" sz="66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כללים בברכה אחרונה</a:t>
            </a:r>
            <a:br>
              <a:rPr lang="he-IL" sz="6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br>
              <a:rPr lang="he-IL" sz="6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he-IL" sz="4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 </a:t>
            </a:r>
            <a:r>
              <a:rPr lang="he-IL" sz="6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כמות האכילה</a:t>
            </a:r>
            <a:br>
              <a:rPr lang="he-IL" sz="6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he-IL" sz="4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 </a:t>
            </a:r>
            <a:r>
              <a:rPr lang="he-IL" sz="6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מקום הברכה</a:t>
            </a:r>
            <a:br>
              <a:rPr lang="he-IL" sz="6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</a:br>
            <a:r>
              <a:rPr lang="he-IL" sz="4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Wingdings 2" panose="05020102010507070707" pitchFamily="18" charset="2"/>
              </a:rPr>
              <a:t> </a:t>
            </a:r>
            <a:r>
              <a:rPr lang="he-IL" sz="6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זמן הברכה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35F9AEF-449E-4C95-882B-EED3E4B8A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6715" y="452695"/>
            <a:ext cx="5015638" cy="1936800"/>
          </a:xfrm>
        </p:spPr>
        <p:txBody>
          <a:bodyPr>
            <a:normAutofit/>
          </a:bodyPr>
          <a:lstStyle/>
          <a:p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ב"ה</a:t>
            </a:r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13237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כותרת 7">
            <a:extLst>
              <a:ext uri="{FF2B5EF4-FFF2-40B4-BE49-F238E27FC236}">
                <a16:creationId xmlns:a16="http://schemas.microsoft.com/office/drawing/2014/main" id="{34D5759C-D83D-4DDA-A37E-09CEED703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950" y="2321801"/>
            <a:ext cx="6911974" cy="2954655"/>
          </a:xfrm>
        </p:spPr>
        <p:txBody>
          <a:bodyPr/>
          <a:lstStyle/>
          <a:p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מברכים על אכילה</a:t>
            </a:r>
            <a:b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בכמות של "כזית".</a:t>
            </a: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2BB74494-E88B-4B04-A3EC-D77CF7B0B9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74" b="-1"/>
          <a:stretch/>
        </p:blipFill>
        <p:spPr>
          <a:xfrm>
            <a:off x="837670" y="676173"/>
            <a:ext cx="8845499" cy="8257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FF0F69BB-A1CB-46F1-9A5E-46AB5E0B9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2326">
            <a:off x="7582835" y="3258318"/>
            <a:ext cx="1752600" cy="1752600"/>
          </a:xfrm>
          <a:prstGeom prst="rect">
            <a:avLst/>
          </a:prstGeom>
        </p:spPr>
      </p:pic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D8ABAF07-0C62-474F-8183-4304B18AC2B9}"/>
              </a:ext>
            </a:extLst>
          </p:cNvPr>
          <p:cNvSpPr txBox="1"/>
          <p:nvPr/>
        </p:nvSpPr>
        <p:spPr>
          <a:xfrm rot="20555556">
            <a:off x="7540682" y="5049061"/>
            <a:ext cx="318415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מהי "בריה" ומה דינה אם היא פחותה מ"כזית"?</a:t>
            </a:r>
          </a:p>
          <a:p>
            <a:pPr algn="ctr"/>
            <a:r>
              <a:rPr lang="he-I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אם צורתה שונתה, מה הדין?</a:t>
            </a:r>
          </a:p>
          <a:p>
            <a:pPr algn="ctr"/>
            <a:r>
              <a:rPr lang="he-I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ואם אכל רק חלק ממנה?</a:t>
            </a:r>
          </a:p>
        </p:txBody>
      </p:sp>
    </p:spTree>
    <p:extLst>
      <p:ext uri="{BB962C8B-B14F-4D97-AF65-F5344CB8AC3E}">
        <p14:creationId xmlns:p14="http://schemas.microsoft.com/office/powerpoint/2010/main" val="2059060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כותרת 7">
            <a:extLst>
              <a:ext uri="{FF2B5EF4-FFF2-40B4-BE49-F238E27FC236}">
                <a16:creationId xmlns:a16="http://schemas.microsoft.com/office/drawing/2014/main" id="{34D5759C-D83D-4DDA-A37E-09CEED703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950" y="2321801"/>
            <a:ext cx="6911974" cy="2954655"/>
          </a:xfrm>
        </p:spPr>
        <p:txBody>
          <a:bodyPr/>
          <a:lstStyle/>
          <a:p>
            <a:b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מברכים על שתיה</a:t>
            </a:r>
            <a:b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בכמות של "רביעית".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39667D5-4B71-4C00-BF0C-A10A726084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336" y="1061865"/>
            <a:ext cx="9401462" cy="10393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36093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כותרת 7">
            <a:extLst>
              <a:ext uri="{FF2B5EF4-FFF2-40B4-BE49-F238E27FC236}">
                <a16:creationId xmlns:a16="http://schemas.microsoft.com/office/drawing/2014/main" id="{34D5759C-D83D-4DDA-A37E-09CEED703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950" y="2321801"/>
            <a:ext cx="6911974" cy="2954655"/>
          </a:xfrm>
        </p:spPr>
        <p:txBody>
          <a:bodyPr/>
          <a:lstStyle/>
          <a:p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על אכילה ועל שתיה – </a:t>
            </a:r>
            <a:b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ברכה אחרונה </a:t>
            </a:r>
            <a:r>
              <a:rPr lang="he-IL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אחת</a:t>
            </a: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3EA4660-9008-49F4-8F44-350E47C89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09" y="977633"/>
            <a:ext cx="7978040" cy="1086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11994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כותרת 7">
            <a:extLst>
              <a:ext uri="{FF2B5EF4-FFF2-40B4-BE49-F238E27FC236}">
                <a16:creationId xmlns:a16="http://schemas.microsoft.com/office/drawing/2014/main" id="{34D5759C-D83D-4DDA-A37E-09CEED703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950" y="2321801"/>
            <a:ext cx="6911974" cy="2954655"/>
          </a:xfrm>
        </p:spPr>
        <p:txBody>
          <a:bodyPr/>
          <a:lstStyle/>
          <a:p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ניתן לצרף מאכלים שונים</a:t>
            </a:r>
            <a:b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לברכה אחרונה </a:t>
            </a:r>
            <a:r>
              <a:rPr lang="he-IL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אחת</a:t>
            </a: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93FBFD8-FF9A-4EB2-9F13-5C6FC2D10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553" y="845698"/>
            <a:ext cx="7917710" cy="7358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30385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כותרת 7">
            <a:extLst>
              <a:ext uri="{FF2B5EF4-FFF2-40B4-BE49-F238E27FC236}">
                <a16:creationId xmlns:a16="http://schemas.microsoft.com/office/drawing/2014/main" id="{34D5759C-D83D-4DDA-A37E-09CEED703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447" y="3327641"/>
            <a:ext cx="6911974" cy="2954655"/>
          </a:xfrm>
        </p:spPr>
        <p:txBody>
          <a:bodyPr>
            <a:normAutofit fontScale="90000"/>
          </a:bodyPr>
          <a:lstStyle/>
          <a:p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אם המאכלים המצורפים הם מברכות שונות – </a:t>
            </a:r>
            <a:b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מברך ברכה אחרונה הקלה </a:t>
            </a:r>
            <a:r>
              <a:rPr lang="he-IL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מביניהם</a:t>
            </a: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C50E2BA-78A9-4F2A-9B51-58C662D607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163" y="479938"/>
            <a:ext cx="9189550" cy="21195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7AEA9A30-3F8D-4E0D-826E-19BA48F952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2326">
            <a:off x="7582835" y="3258318"/>
            <a:ext cx="1752600" cy="1752600"/>
          </a:xfrm>
          <a:prstGeom prst="rect">
            <a:avLst/>
          </a:prstGeom>
        </p:spPr>
      </p:pic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32AE7C9B-C84C-4870-AF95-8E44E7A3A180}"/>
              </a:ext>
            </a:extLst>
          </p:cNvPr>
          <p:cNvSpPr txBox="1"/>
          <p:nvPr/>
        </p:nvSpPr>
        <p:spPr>
          <a:xfrm rot="20555556">
            <a:off x="7540682" y="5233726"/>
            <a:ext cx="318415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יש דעה שבמקרה כזה לא מברכים כלל ברכה אחרונה.</a:t>
            </a:r>
          </a:p>
          <a:p>
            <a:pPr algn="ctr"/>
            <a:r>
              <a:rPr lang="he-I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מה נוהגים אצלכם?</a:t>
            </a:r>
          </a:p>
        </p:txBody>
      </p:sp>
    </p:spTree>
    <p:extLst>
      <p:ext uri="{BB962C8B-B14F-4D97-AF65-F5344CB8AC3E}">
        <p14:creationId xmlns:p14="http://schemas.microsoft.com/office/powerpoint/2010/main" val="3042877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כותרת 7">
            <a:extLst>
              <a:ext uri="{FF2B5EF4-FFF2-40B4-BE49-F238E27FC236}">
                <a16:creationId xmlns:a16="http://schemas.microsoft.com/office/drawing/2014/main" id="{34D5759C-D83D-4DDA-A37E-09CEED703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61" y="2781164"/>
            <a:ext cx="6911974" cy="2954655"/>
          </a:xfrm>
        </p:spPr>
        <p:txBody>
          <a:bodyPr>
            <a:normAutofit/>
          </a:bodyPr>
          <a:lstStyle/>
          <a:p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מאכל ומשקה אינם מצטרפים זה עם זה לצורך ברכה אחרונה.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100650D-EE53-4EA4-A2C3-FB3ADFC1E5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603" y="1055642"/>
            <a:ext cx="9416393" cy="1111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41586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כותרת 7">
            <a:extLst>
              <a:ext uri="{FF2B5EF4-FFF2-40B4-BE49-F238E27FC236}">
                <a16:creationId xmlns:a16="http://schemas.microsoft.com/office/drawing/2014/main" id="{34D5759C-D83D-4DDA-A37E-09CEED703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139" y="2585221"/>
            <a:ext cx="6911974" cy="2954655"/>
          </a:xfrm>
        </p:spPr>
        <p:txBody>
          <a:bodyPr>
            <a:normAutofit/>
          </a:bodyPr>
          <a:lstStyle/>
          <a:p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מקום הברכה – </a:t>
            </a:r>
            <a:b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במקום האכילה.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DE612C7-0D08-4CDA-981C-FE8D785E8E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1"/>
          <a:stretch/>
        </p:blipFill>
        <p:spPr>
          <a:xfrm>
            <a:off x="1828799" y="1058091"/>
            <a:ext cx="9386761" cy="806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99493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2DFF2D-EA41-4CBE-9659-C2917E488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רצועות נייר אדומות וורודות בצורת גל">
            <a:extLst>
              <a:ext uri="{FF2B5EF4-FFF2-40B4-BE49-F238E27FC236}">
                <a16:creationId xmlns:a16="http://schemas.microsoft.com/office/drawing/2014/main" id="{B7A410FF-A554-4343-AC56-D826F95407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5" r="21354"/>
          <a:stretch/>
        </p:blipFill>
        <p:spPr>
          <a:xfrm>
            <a:off x="6529067" y="10"/>
            <a:ext cx="5662935" cy="6857990"/>
          </a:xfrm>
          <a:custGeom>
            <a:avLst/>
            <a:gdLst/>
            <a:ahLst/>
            <a:cxnLst/>
            <a:rect l="l" t="t" r="r" b="b"/>
            <a:pathLst>
              <a:path w="5662935" h="6858000">
                <a:moveTo>
                  <a:pt x="598332" y="0"/>
                </a:moveTo>
                <a:lnTo>
                  <a:pt x="5662935" y="0"/>
                </a:lnTo>
                <a:lnTo>
                  <a:pt x="5662935" y="6858000"/>
                </a:lnTo>
                <a:lnTo>
                  <a:pt x="0" y="6858000"/>
                </a:lnTo>
                <a:lnTo>
                  <a:pt x="78957" y="6777438"/>
                </a:lnTo>
                <a:cubicBezTo>
                  <a:pt x="291624" y="6544265"/>
                  <a:pt x="490445" y="6275955"/>
                  <a:pt x="672224" y="5969316"/>
                </a:cubicBezTo>
                <a:cubicBezTo>
                  <a:pt x="914597" y="5515036"/>
                  <a:pt x="1066080" y="5030470"/>
                  <a:pt x="1217563" y="4515619"/>
                </a:cubicBezTo>
                <a:cubicBezTo>
                  <a:pt x="1338748" y="3970483"/>
                  <a:pt x="1399341" y="3516203"/>
                  <a:pt x="1399341" y="3061922"/>
                </a:cubicBezTo>
                <a:cubicBezTo>
                  <a:pt x="1399341" y="1948936"/>
                  <a:pt x="1190580" y="1021447"/>
                  <a:pt x="773055" y="279455"/>
                </a:cubicBezTo>
                <a:close/>
              </a:path>
            </a:pathLst>
          </a:custGeom>
        </p:spPr>
      </p:pic>
      <p:sp>
        <p:nvSpPr>
          <p:cNvPr id="8" name="כותרת 7">
            <a:extLst>
              <a:ext uri="{FF2B5EF4-FFF2-40B4-BE49-F238E27FC236}">
                <a16:creationId xmlns:a16="http://schemas.microsoft.com/office/drawing/2014/main" id="{34D5759C-D83D-4DDA-A37E-09CEED703D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95006"/>
            <a:ext cx="7235507" cy="3409406"/>
          </a:xfrm>
        </p:spPr>
        <p:txBody>
          <a:bodyPr>
            <a:normAutofit/>
          </a:bodyPr>
          <a:lstStyle/>
          <a:p>
            <a:r>
              <a:rPr lang="he-I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זמן הברכה – </a:t>
            </a:r>
            <a:br>
              <a:rPr lang="he-I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בסמיכות לאכילה,</a:t>
            </a:r>
            <a:br>
              <a:rPr lang="he-I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כל זמן שֶׁשָּׂבֵעַ.</a:t>
            </a:r>
            <a:b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באכילה </a:t>
            </a:r>
            <a:r>
              <a:rPr lang="he-IL" sz="5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מועטת</a:t>
            </a:r>
            <a:r>
              <a:rPr lang="he-IL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תוך 11 דקות.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517B885-2DE0-43D3-A012-64CAD25E9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436" y="761659"/>
            <a:ext cx="8400153" cy="13283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2DA0D29A-2E61-4D95-BDF1-4AD733DE4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2326">
            <a:off x="7582835" y="3258318"/>
            <a:ext cx="1752600" cy="1752600"/>
          </a:xfrm>
          <a:prstGeom prst="rect">
            <a:avLst/>
          </a:prstGeom>
        </p:spPr>
      </p:pic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EFE2E80D-7762-4FF5-841C-6D929303C4A7}"/>
              </a:ext>
            </a:extLst>
          </p:cNvPr>
          <p:cNvSpPr txBox="1"/>
          <p:nvPr/>
        </p:nvSpPr>
        <p:spPr>
          <a:xfrm rot="20555556">
            <a:off x="7540682" y="5418392"/>
            <a:ext cx="318415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מה יעשה מי שלא ברך ברכה אחרונה, ונזכר לאחר הזמן?</a:t>
            </a:r>
          </a:p>
        </p:txBody>
      </p:sp>
    </p:spTree>
    <p:extLst>
      <p:ext uri="{BB962C8B-B14F-4D97-AF65-F5344CB8AC3E}">
        <p14:creationId xmlns:p14="http://schemas.microsoft.com/office/powerpoint/2010/main" val="3700521982"/>
      </p:ext>
    </p:extLst>
  </p:cSld>
  <p:clrMapOvr>
    <a:masterClrMapping/>
  </p:clrMapOvr>
</p:sld>
</file>

<file path=ppt/theme/theme1.xml><?xml version="1.0" encoding="utf-8"?>
<a:theme xmlns:a="http://schemas.openxmlformats.org/drawingml/2006/main" name="BlobVTI">
  <a:themeElements>
    <a:clrScheme name="AnalogousFromLightSeedLeftStep">
      <a:dk1>
        <a:srgbClr val="000000"/>
      </a:dk1>
      <a:lt1>
        <a:srgbClr val="FFFFFF"/>
      </a:lt1>
      <a:dk2>
        <a:srgbClr val="412426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Blob">
      <a:majorFont>
        <a:latin typeface="Sagona Book"/>
        <a:ea typeface=""/>
        <a:cs typeface=""/>
      </a:majorFont>
      <a:minorFont>
        <a:latin typeface="Avenir Next LT Pr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bVTI" id="{06D3AACF-B619-4265-899F-5E2FB3A445D5}" vid="{F5918863-BA1A-4735-81A8-3E7BFBDA847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157</Words>
  <Application>Microsoft Office PowerPoint</Application>
  <PresentationFormat>מסך רחב</PresentationFormat>
  <Paragraphs>16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Sagona Book</vt:lpstr>
      <vt:lpstr>The Hand Extrablack</vt:lpstr>
      <vt:lpstr>Times New Roman</vt:lpstr>
      <vt:lpstr>BlobVTI</vt:lpstr>
      <vt:lpstr>כללים בברכה אחרונה   כמות האכילה  מקום הברכה  זמן הברכה</vt:lpstr>
      <vt:lpstr>מברכים על אכילה בכמות של "כזית".</vt:lpstr>
      <vt:lpstr> מברכים על שתיה בכמות של "רביעית".</vt:lpstr>
      <vt:lpstr>על אכילה ועל שתיה –  ברכה אחרונה אחת.</vt:lpstr>
      <vt:lpstr>ניתן לצרף מאכלים שונים לברכה אחרונה אחת.</vt:lpstr>
      <vt:lpstr>אם המאכלים המצורפים הם מברכות שונות –  מברך ברכה אחרונה הקלה מביניהם.</vt:lpstr>
      <vt:lpstr>מאכל ומשקה אינם מצטרפים זה עם זה לצורך ברכה אחרונה.</vt:lpstr>
      <vt:lpstr>מקום הברכה –  במקום האכילה.</vt:lpstr>
      <vt:lpstr>זמן הברכה –  בסמיכות לאכילה, כל זמן שֶׁשָּׂבֵעַ. באכילה מועטת – תוך 11 דקות.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max k</dc:creator>
  <cp:lastModifiedBy>max k</cp:lastModifiedBy>
  <cp:revision>13</cp:revision>
  <dcterms:created xsi:type="dcterms:W3CDTF">2021-02-09T20:15:13Z</dcterms:created>
  <dcterms:modified xsi:type="dcterms:W3CDTF">2021-02-16T22:43:40Z</dcterms:modified>
</cp:coreProperties>
</file>