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71" r:id="rId12"/>
    <p:sldId id="272" r:id="rId13"/>
    <p:sldId id="264" r:id="rId14"/>
    <p:sldId id="265" r:id="rId15"/>
    <p:sldId id="266" r:id="rId16"/>
    <p:sldId id="267" r:id="rId17"/>
    <p:sldId id="274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988F"/>
    <a:srgbClr val="736E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96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872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4356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42334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3015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350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9223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6465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3455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341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1930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917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C79CD-6BF9-42F6-9DD8-A6FBA8358AA0}" type="datetimeFigureOut">
              <a:rPr lang="he-IL" smtClean="0"/>
              <a:t>כ"ט/חשון/תשפ"ב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5BB24-D777-40D5-9569-D6009890FC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37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5.wdp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18.png"/><Relationship Id="rId5" Type="http://schemas.microsoft.com/office/2007/relationships/hdphoto" Target="../media/hdphoto6.wdp"/><Relationship Id="rId10" Type="http://schemas.microsoft.com/office/2007/relationships/hdphoto" Target="../media/hdphoto5.wdp"/><Relationship Id="rId4" Type="http://schemas.openxmlformats.org/officeDocument/2006/relationships/image" Target="../media/image21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8.wdp"/><Relationship Id="rId7" Type="http://schemas.openxmlformats.org/officeDocument/2006/relationships/image" Target="../media/image33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microsoft.com/office/2007/relationships/hdphoto" Target="../media/hdphoto10.wdp"/><Relationship Id="rId5" Type="http://schemas.microsoft.com/office/2007/relationships/hdphoto" Target="../media/hdphoto9.wdp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gFNrEYR-QfE" TargetMode="Externa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40.png"/><Relationship Id="rId7" Type="http://schemas.microsoft.com/office/2007/relationships/hdphoto" Target="../media/hdphoto12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gif"/><Relationship Id="rId4" Type="http://schemas.openxmlformats.org/officeDocument/2006/relationships/hyperlink" Target="https://www.youtube.com/watch?v=pg3Be6doSCU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hyperlink" Target="https://www.youtube.com/watch?v=cr1eo1-rme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P85hYoucUas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תמונה קשור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411" y="1507276"/>
            <a:ext cx="6617177" cy="457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17071" t="29197" r="55548" b="55263"/>
          <a:stretch/>
        </p:blipFill>
        <p:spPr>
          <a:xfrm>
            <a:off x="2766845" y="218974"/>
            <a:ext cx="3562722" cy="11368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C894D0F-F9F8-4202-B380-F89C3EB25AEA}"/>
              </a:ext>
            </a:extLst>
          </p:cNvPr>
          <p:cNvSpPr txBox="1"/>
          <p:nvPr/>
        </p:nvSpPr>
        <p:spPr>
          <a:xfrm>
            <a:off x="3286539" y="6175513"/>
            <a:ext cx="291547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/>
              <a:t>יהודית עקיבא</a:t>
            </a:r>
          </a:p>
          <a:p>
            <a:pPr algn="ctr"/>
            <a:r>
              <a:rPr lang="he-IL" dirty="0"/>
              <a:t>בית ספר אילנות</a:t>
            </a:r>
          </a:p>
        </p:txBody>
      </p:sp>
    </p:spTree>
    <p:extLst>
      <p:ext uri="{BB962C8B-B14F-4D97-AF65-F5344CB8AC3E}">
        <p14:creationId xmlns:p14="http://schemas.microsoft.com/office/powerpoint/2010/main" val="2158340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58132" t="28839" r="1006" b="54733"/>
          <a:stretch/>
        </p:blipFill>
        <p:spPr>
          <a:xfrm>
            <a:off x="1985553" y="169819"/>
            <a:ext cx="5316583" cy="120178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/>
          <a:srcRect l="58234" t="45089" r="1005" b="38840"/>
          <a:stretch/>
        </p:blipFill>
        <p:spPr>
          <a:xfrm>
            <a:off x="1998615" y="5486402"/>
            <a:ext cx="5303521" cy="1175659"/>
          </a:xfrm>
          <a:prstGeom prst="rect">
            <a:avLst/>
          </a:prstGeom>
        </p:spPr>
      </p:pic>
      <p:sp>
        <p:nvSpPr>
          <p:cNvPr id="6" name="AutoShape 2" descr="תוצאת תמונה עבור בית המקד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546" y="1443133"/>
            <a:ext cx="5734595" cy="39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4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תוצאת תמונה עבור ירושלים בית המקד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81000"/>
            <a:ext cx="9114142" cy="62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44579" t="29197" r="1106" b="54732"/>
          <a:stretch/>
        </p:blipFill>
        <p:spPr>
          <a:xfrm>
            <a:off x="2991654" y="66572"/>
            <a:ext cx="6122488" cy="1018529"/>
          </a:xfrm>
          <a:prstGeom prst="rect">
            <a:avLst/>
          </a:prstGeom>
        </p:spPr>
      </p:pic>
      <p:pic>
        <p:nvPicPr>
          <p:cNvPr id="8" name="Picture 2" descr="תוצאת תמונה עבור יוונים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2" b="96783" l="350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541" y="2650165"/>
            <a:ext cx="5670459" cy="423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32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71685" t="61518" r="1208" b="22946"/>
          <a:stretch/>
        </p:blipFill>
        <p:spPr>
          <a:xfrm>
            <a:off x="2732156" y="888273"/>
            <a:ext cx="3526972" cy="1136469"/>
          </a:xfrm>
          <a:prstGeom prst="rect">
            <a:avLst/>
          </a:prstGeom>
        </p:spPr>
      </p:pic>
      <p:sp>
        <p:nvSpPr>
          <p:cNvPr id="6" name="מלבן 5"/>
          <p:cNvSpPr/>
          <p:nvPr/>
        </p:nvSpPr>
        <p:spPr>
          <a:xfrm>
            <a:off x="2732156" y="311722"/>
            <a:ext cx="3653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solidFill>
                  <a:srgbClr val="00355F"/>
                </a:solidFill>
                <a:latin typeface="FbReforma"/>
              </a:rPr>
              <a:t>הַמֶּלֶךְ הַיְוָנִי , </a:t>
            </a:r>
            <a:r>
              <a:rPr lang="he-IL" dirty="0" err="1">
                <a:solidFill>
                  <a:srgbClr val="B22222"/>
                </a:solidFill>
                <a:latin typeface="FbReforma"/>
              </a:rPr>
              <a:t>אנטיוכוס</a:t>
            </a:r>
            <a:r>
              <a:rPr lang="he-IL" dirty="0">
                <a:solidFill>
                  <a:srgbClr val="00355F"/>
                </a:solidFill>
                <a:latin typeface="FbReforma"/>
              </a:rPr>
              <a:t>, הָיָה רָשָׁע וְאַכְזָר.</a:t>
            </a:r>
            <a:endParaRPr lang="he-IL" dirty="0"/>
          </a:p>
        </p:txBody>
      </p:sp>
      <p:pic>
        <p:nvPicPr>
          <p:cNvPr id="8196" name="Picture 4" descr="תמונה קשורה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2" b="99207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6875" y="2231961"/>
            <a:ext cx="2295995" cy="438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תוצאת תמונה עבור יוונים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2" b="96783" l="350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090" y="2431962"/>
            <a:ext cx="5670459" cy="423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30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44478" t="44911" r="14660" b="38839"/>
          <a:stretch/>
        </p:blipFill>
        <p:spPr>
          <a:xfrm>
            <a:off x="3542152" y="791062"/>
            <a:ext cx="5316583" cy="1188721"/>
          </a:xfrm>
          <a:prstGeom prst="rect">
            <a:avLst/>
          </a:prstGeom>
        </p:spPr>
      </p:pic>
      <p:sp>
        <p:nvSpPr>
          <p:cNvPr id="7" name="מלבן 6"/>
          <p:cNvSpPr/>
          <p:nvPr/>
        </p:nvSpPr>
        <p:spPr>
          <a:xfrm>
            <a:off x="728420" y="43320"/>
            <a:ext cx="8275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e-IL" b="1" dirty="0" err="1">
                <a:solidFill>
                  <a:srgbClr val="00355F"/>
                </a:solidFill>
                <a:latin typeface="FbReforma"/>
              </a:rPr>
              <a:t>אנטיוכוס</a:t>
            </a:r>
            <a:r>
              <a:rPr lang="he-IL" b="1" dirty="0">
                <a:solidFill>
                  <a:srgbClr val="00355F"/>
                </a:solidFill>
                <a:latin typeface="FbReforma"/>
              </a:rPr>
              <a:t> גָּזַר עַל הַיְּהוּדִים גְּזֵרוֹת קָשׁוֹת: </a:t>
            </a:r>
            <a:br>
              <a:rPr lang="he-IL" dirty="0">
                <a:solidFill>
                  <a:srgbClr val="00355F"/>
                </a:solidFill>
                <a:cs typeface="FbReforma"/>
              </a:rPr>
            </a:br>
            <a:r>
              <a:rPr lang="he-IL" dirty="0">
                <a:solidFill>
                  <a:srgbClr val="C10000"/>
                </a:solidFill>
                <a:cs typeface="FbReforma"/>
              </a:rPr>
              <a:t>לא לִשְׁמֹר אֶת הַשַּׁבָּת וְלא לִלְמֹד תּוֹרָה,</a:t>
            </a:r>
            <a:r>
              <a:rPr lang="he-IL" dirty="0">
                <a:solidFill>
                  <a:srgbClr val="00355F"/>
                </a:solidFill>
                <a:cs typeface="FbReforma"/>
              </a:rPr>
              <a:t> וּמִי אֲשֶׁר לֹא יִשְׁמַע בְּקוֹל הַמֶּלֶךְ -</a:t>
            </a:r>
            <a:r>
              <a:rPr lang="he-IL" dirty="0">
                <a:solidFill>
                  <a:srgbClr val="B22222"/>
                </a:solidFill>
                <a:cs typeface="FbReforma"/>
              </a:rPr>
              <a:t> מוֹת יוּמַת</a:t>
            </a:r>
            <a:r>
              <a:rPr lang="he-IL" dirty="0">
                <a:solidFill>
                  <a:srgbClr val="00355F"/>
                </a:solidFill>
                <a:cs typeface="FbReforma"/>
              </a:rPr>
              <a:t>.</a:t>
            </a:r>
            <a:endParaRPr lang="he-IL" dirty="0"/>
          </a:p>
        </p:txBody>
      </p:sp>
      <p:sp>
        <p:nvSpPr>
          <p:cNvPr id="12" name="הסבר אליפטי 11"/>
          <p:cNvSpPr/>
          <p:nvPr/>
        </p:nvSpPr>
        <p:spPr>
          <a:xfrm>
            <a:off x="3955659" y="4380223"/>
            <a:ext cx="2800314" cy="2061399"/>
          </a:xfrm>
          <a:prstGeom prst="wedgeEllipseCallout">
            <a:avLst>
              <a:gd name="adj1" fmla="val -102368"/>
              <a:gd name="adj2" fmla="val -12714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הסבר אליפטי 8"/>
          <p:cNvSpPr/>
          <p:nvPr/>
        </p:nvSpPr>
        <p:spPr>
          <a:xfrm>
            <a:off x="4074217" y="2100123"/>
            <a:ext cx="2681756" cy="2061399"/>
          </a:xfrm>
          <a:prstGeom prst="wedgeEllipseCallout">
            <a:avLst>
              <a:gd name="adj1" fmla="val -107578"/>
              <a:gd name="adj2" fmla="val -2610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Picture 4" descr="תמונה קשורה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2" b="99207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06" y="1674715"/>
            <a:ext cx="2765543" cy="513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תוצאת תמונה עבור ללמוד תורה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214" y="2466595"/>
            <a:ext cx="1890201" cy="136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תוצאת תמונה עבור שבת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187" y="4792752"/>
            <a:ext cx="1725257" cy="112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מחבר ישר 12"/>
          <p:cNvCxnSpPr/>
          <p:nvPr/>
        </p:nvCxnSpPr>
        <p:spPr>
          <a:xfrm>
            <a:off x="4737100" y="2466595"/>
            <a:ext cx="1597562" cy="1315055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מחבר ישר 16"/>
          <p:cNvCxnSpPr/>
          <p:nvPr/>
        </p:nvCxnSpPr>
        <p:spPr>
          <a:xfrm flipH="1">
            <a:off x="4818287" y="2400930"/>
            <a:ext cx="1201429" cy="1434171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מחבר ישר 18"/>
          <p:cNvCxnSpPr/>
          <p:nvPr/>
        </p:nvCxnSpPr>
        <p:spPr>
          <a:xfrm flipH="1">
            <a:off x="4737100" y="4667221"/>
            <a:ext cx="1201429" cy="1434171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4602882" y="4667221"/>
            <a:ext cx="1597562" cy="1315055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56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2"/>
          <a:srcRect l="44378" t="28839" r="14761" b="55090"/>
          <a:stretch/>
        </p:blipFill>
        <p:spPr>
          <a:xfrm>
            <a:off x="3716381" y="177414"/>
            <a:ext cx="5316584" cy="117565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3"/>
          <a:srcRect l="17271" t="45089" r="14660" b="38661"/>
          <a:stretch/>
        </p:blipFill>
        <p:spPr>
          <a:xfrm>
            <a:off x="176348" y="1379018"/>
            <a:ext cx="8856617" cy="1188721"/>
          </a:xfrm>
          <a:prstGeom prst="rect">
            <a:avLst/>
          </a:prstGeom>
        </p:spPr>
      </p:pic>
      <p:pic>
        <p:nvPicPr>
          <p:cNvPr id="1026" name="Picture 2" descr="תמונה קשורה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32" b="100000" l="6527" r="95338">
                        <a14:foregroundMark x1="35198" y1="48101" x2="35198" y2="48101"/>
                        <a14:foregroundMark x1="36830" y1="24684" x2="36830" y2="24684"/>
                        <a14:foregroundMark x1="31469" y1="50000" x2="31469" y2="50000"/>
                        <a14:foregroundMark x1="55711" y1="26582" x2="55711" y2="26582"/>
                        <a14:foregroundMark x1="48951" y1="51899" x2="48951" y2="51899"/>
                        <a14:foregroundMark x1="50117" y1="48734" x2="50117" y2="48734"/>
                        <a14:foregroundMark x1="48019" y1="56962" x2="48019" y2="56962"/>
                        <a14:foregroundMark x1="34266" y1="77215" x2="34266" y2="77215"/>
                        <a14:foregroundMark x1="58508" y1="71519" x2="58508" y2="71519"/>
                        <a14:foregroundMark x1="61772" y1="44937" x2="61772" y2="44937"/>
                        <a14:foregroundMark x1="58741" y1="43038" x2="58741" y2="43038"/>
                        <a14:foregroundMark x1="58741" y1="51899" x2="58741" y2="51899"/>
                        <a14:foregroundMark x1="75991" y1="23418" x2="75991" y2="23418"/>
                        <a14:foregroundMark x1="73427" y1="71519" x2="73427" y2="71519"/>
                        <a14:foregroundMark x1="69464" y1="58228" x2="69464" y2="58228"/>
                        <a14:foregroundMark x1="90210" y1="26582" x2="90210" y2="26582"/>
                        <a14:foregroundMark x1="85315" y1="79747" x2="85315" y2="79747"/>
                        <a14:foregroundMark x1="84848" y1="58861" x2="84848" y2="588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385" y="3998210"/>
            <a:ext cx="6904723" cy="25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תוצאת תמונה עבור מכבים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48" y="2780175"/>
            <a:ext cx="3325933" cy="407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מלבן 8"/>
          <p:cNvSpPr/>
          <p:nvPr/>
        </p:nvSpPr>
        <p:spPr>
          <a:xfrm>
            <a:off x="4255480" y="3239979"/>
            <a:ext cx="3384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>
                <a:solidFill>
                  <a:srgbClr val="00355F"/>
                </a:solidFill>
                <a:latin typeface="FbReforma"/>
              </a:rPr>
              <a:t>יוֹחָנָן, שֶׁמָּעוֹן, יְהוּדָה, אלעזר וִיהוֹנָתָן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485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/>
          <a:srcRect l="17271" t="45089" r="14460" b="39197"/>
          <a:stretch/>
        </p:blipFill>
        <p:spPr>
          <a:xfrm>
            <a:off x="117568" y="356591"/>
            <a:ext cx="8882742" cy="114953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3"/>
          <a:srcRect l="30824" t="61339" r="1006" b="22590"/>
          <a:stretch/>
        </p:blipFill>
        <p:spPr>
          <a:xfrm>
            <a:off x="130629" y="1624376"/>
            <a:ext cx="8869681" cy="1175659"/>
          </a:xfrm>
          <a:prstGeom prst="rect">
            <a:avLst/>
          </a:prstGeom>
        </p:spPr>
      </p:pic>
      <p:grpSp>
        <p:nvGrpSpPr>
          <p:cNvPr id="8" name="קבוצה 7"/>
          <p:cNvGrpSpPr/>
          <p:nvPr/>
        </p:nvGrpSpPr>
        <p:grpSpPr>
          <a:xfrm>
            <a:off x="807388" y="3489131"/>
            <a:ext cx="3506413" cy="2861688"/>
            <a:chOff x="341306" y="1674715"/>
            <a:chExt cx="6414667" cy="5133332"/>
          </a:xfrm>
        </p:grpSpPr>
        <p:sp>
          <p:nvSpPr>
            <p:cNvPr id="9" name="הסבר אליפטי 8"/>
            <p:cNvSpPr/>
            <p:nvPr/>
          </p:nvSpPr>
          <p:spPr>
            <a:xfrm>
              <a:off x="3955659" y="4380223"/>
              <a:ext cx="2800314" cy="2061399"/>
            </a:xfrm>
            <a:prstGeom prst="wedgeEllipseCallout">
              <a:avLst>
                <a:gd name="adj1" fmla="val -102368"/>
                <a:gd name="adj2" fmla="val -12714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הסבר אליפטי 9"/>
            <p:cNvSpPr/>
            <p:nvPr/>
          </p:nvSpPr>
          <p:spPr>
            <a:xfrm>
              <a:off x="4074217" y="2100123"/>
              <a:ext cx="2681756" cy="2061399"/>
            </a:xfrm>
            <a:prstGeom prst="wedgeEllipseCallout">
              <a:avLst>
                <a:gd name="adj1" fmla="val -107578"/>
                <a:gd name="adj2" fmla="val -26101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1" name="Picture 4" descr="תמונה קשורה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22" b="99207" l="10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06" y="1674715"/>
              <a:ext cx="2765543" cy="5133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תוצאת תמונה עבור ללמוד תורה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0214" y="2466595"/>
              <a:ext cx="1890201" cy="1368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תוצאת תמונה עבור שבת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5187" y="4792752"/>
              <a:ext cx="1725257" cy="1121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מחבר ישר 13"/>
            <p:cNvCxnSpPr/>
            <p:nvPr/>
          </p:nvCxnSpPr>
          <p:spPr>
            <a:xfrm>
              <a:off x="4737100" y="2466595"/>
              <a:ext cx="1597562" cy="1315055"/>
            </a:xfrm>
            <a:prstGeom prst="line">
              <a:avLst/>
            </a:prstGeom>
            <a:ln w="476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מחבר ישר 14"/>
            <p:cNvCxnSpPr/>
            <p:nvPr/>
          </p:nvCxnSpPr>
          <p:spPr>
            <a:xfrm flipH="1">
              <a:off x="4818287" y="2400930"/>
              <a:ext cx="1201429" cy="1434171"/>
            </a:xfrm>
            <a:prstGeom prst="line">
              <a:avLst/>
            </a:prstGeom>
            <a:ln w="476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מחבר ישר 15"/>
            <p:cNvCxnSpPr/>
            <p:nvPr/>
          </p:nvCxnSpPr>
          <p:spPr>
            <a:xfrm flipH="1">
              <a:off x="4737100" y="4667221"/>
              <a:ext cx="1201429" cy="1434171"/>
            </a:xfrm>
            <a:prstGeom prst="line">
              <a:avLst/>
            </a:prstGeom>
            <a:ln w="476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מחבר ישר 16"/>
            <p:cNvCxnSpPr/>
            <p:nvPr/>
          </p:nvCxnSpPr>
          <p:spPr>
            <a:xfrm>
              <a:off x="4602882" y="4667221"/>
              <a:ext cx="1597562" cy="1315055"/>
            </a:xfrm>
            <a:prstGeom prst="line">
              <a:avLst/>
            </a:prstGeom>
            <a:ln w="476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8" name="Picture 2" descr="תמונה קשורה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532" b="100000" l="6527" r="95338">
                        <a14:foregroundMark x1="35198" y1="48101" x2="35198" y2="48101"/>
                        <a14:foregroundMark x1="36830" y1="24684" x2="36830" y2="24684"/>
                        <a14:foregroundMark x1="31469" y1="50000" x2="31469" y2="50000"/>
                        <a14:foregroundMark x1="55711" y1="26582" x2="55711" y2="26582"/>
                        <a14:foregroundMark x1="48951" y1="51899" x2="48951" y2="51899"/>
                        <a14:foregroundMark x1="50117" y1="48734" x2="50117" y2="48734"/>
                        <a14:foregroundMark x1="48019" y1="56962" x2="48019" y2="56962"/>
                        <a14:foregroundMark x1="34266" y1="77215" x2="34266" y2="77215"/>
                        <a14:foregroundMark x1="58508" y1="71519" x2="58508" y2="71519"/>
                        <a14:foregroundMark x1="61772" y1="44937" x2="61772" y2="44937"/>
                        <a14:foregroundMark x1="58741" y1="43038" x2="58741" y2="43038"/>
                        <a14:foregroundMark x1="58741" y1="51899" x2="58741" y2="51899"/>
                        <a14:foregroundMark x1="75991" y1="23418" x2="75991" y2="23418"/>
                        <a14:foregroundMark x1="73427" y1="71519" x2="73427" y2="71519"/>
                        <a14:foregroundMark x1="69464" y1="58228" x2="69464" y2="58228"/>
                        <a14:foregroundMark x1="90210" y1="26582" x2="90210" y2="26582"/>
                        <a14:foregroundMark x1="85315" y1="79747" x2="85315" y2="79747"/>
                        <a14:foregroundMark x1="84848" y1="58861" x2="84848" y2="588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991" y="2821371"/>
            <a:ext cx="3626188" cy="133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מכבים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023" y="4043119"/>
            <a:ext cx="2149619" cy="263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585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30925" t="45268" r="28214" b="39018"/>
          <a:stretch/>
        </p:blipFill>
        <p:spPr>
          <a:xfrm>
            <a:off x="2238449" y="898357"/>
            <a:ext cx="6702963" cy="1449290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1652336" y="120317"/>
            <a:ext cx="71611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e-IL" dirty="0">
                <a:solidFill>
                  <a:srgbClr val="00355F"/>
                </a:solidFill>
                <a:cs typeface="FbReforma"/>
              </a:rPr>
              <a:t>אָז הֵנִיף מַתִּתְיָהוּ אֶת דֶּגֶל הַמִּלְחָמָה וְקָרָא לְכָל הָעָם:</a:t>
            </a:r>
            <a:br>
              <a:rPr lang="he-IL" dirty="0">
                <a:solidFill>
                  <a:srgbClr val="00355F"/>
                </a:solidFill>
                <a:cs typeface="FbReforma"/>
              </a:rPr>
            </a:br>
            <a:r>
              <a:rPr lang="he-IL" b="1" dirty="0">
                <a:solidFill>
                  <a:srgbClr val="00355F"/>
                </a:solidFill>
                <a:latin typeface="FbReforma"/>
              </a:rPr>
              <a:t> "מִי לה' - אֱלֵי!"</a:t>
            </a:r>
            <a:endParaRPr lang="he-IL" dirty="0"/>
          </a:p>
        </p:txBody>
      </p:sp>
      <p:pic>
        <p:nvPicPr>
          <p:cNvPr id="6" name="Picture 4" descr="תוצאת תמונה עבור מכבי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033" y="2848939"/>
            <a:ext cx="3123610" cy="382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הסבר אליפטי 6"/>
          <p:cNvSpPr/>
          <p:nvPr/>
        </p:nvSpPr>
        <p:spPr>
          <a:xfrm>
            <a:off x="1411705" y="2727158"/>
            <a:ext cx="3513222" cy="2438400"/>
          </a:xfrm>
          <a:prstGeom prst="wedgeEllipseCallout">
            <a:avLst>
              <a:gd name="adj1" fmla="val 78516"/>
              <a:gd name="adj2" fmla="val -1447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266" name="Picture 2" descr="תמונה קשורה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87" y="2989429"/>
            <a:ext cx="1913857" cy="191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09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165684" y="223986"/>
            <a:ext cx="6549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e-IL" dirty="0">
                <a:solidFill>
                  <a:srgbClr val="00355F"/>
                </a:solidFill>
                <a:latin typeface="FbReforma"/>
              </a:rPr>
              <a:t>לְקוֹל קְרִיאָתוֹ שֶׁל מַתִּתְיָהוּ נֶאֶסְפוּ </a:t>
            </a:r>
            <a:r>
              <a:rPr lang="he-IL" dirty="0" err="1">
                <a:solidFill>
                  <a:srgbClr val="00355F"/>
                </a:solidFill>
                <a:latin typeface="FbReforma"/>
              </a:rPr>
              <a:t>גִּבּוֹרֵי</a:t>
            </a:r>
            <a:r>
              <a:rPr lang="he-IL" dirty="0">
                <a:solidFill>
                  <a:srgbClr val="00355F"/>
                </a:solidFill>
                <a:latin typeface="FbReforma"/>
              </a:rPr>
              <a:t> יִשְׂרָאֵל רַבִּים בהנהגת יהודה המכבי,  לָלֶכֶת </a:t>
            </a:r>
            <a:r>
              <a:rPr lang="he-IL" dirty="0" err="1">
                <a:solidFill>
                  <a:srgbClr val="00355F"/>
                </a:solidFill>
                <a:latin typeface="FbReforma"/>
              </a:rPr>
              <a:t>לַהֶלְחֵם</a:t>
            </a:r>
            <a:r>
              <a:rPr lang="he-IL" dirty="0">
                <a:solidFill>
                  <a:srgbClr val="00355F"/>
                </a:solidFill>
                <a:latin typeface="FbReforma"/>
              </a:rPr>
              <a:t> ביְוָנִים  וּלְגָרְשָׁם מִן הָאָרֶץ.</a:t>
            </a:r>
            <a:r>
              <a:rPr lang="en-US" dirty="0">
                <a:solidFill>
                  <a:srgbClr val="00355F"/>
                </a:solidFill>
                <a:latin typeface="FbReforma"/>
              </a:rPr>
              <a:t> </a:t>
            </a:r>
            <a:endParaRPr lang="he-IL" dirty="0"/>
          </a:p>
        </p:txBody>
      </p:sp>
      <p:pic>
        <p:nvPicPr>
          <p:cNvPr id="2050" name="Picture 2" descr="תוצאת תמונה עבור ‪maccabim‬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31"/>
          <a:stretch/>
        </p:blipFill>
        <p:spPr bwMode="auto">
          <a:xfrm>
            <a:off x="3769894" y="2147991"/>
            <a:ext cx="5233131" cy="459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/>
          <a:srcRect l="31025" t="45089" r="14760" b="38840"/>
          <a:stretch/>
        </p:blipFill>
        <p:spPr>
          <a:xfrm>
            <a:off x="950339" y="1258406"/>
            <a:ext cx="7053944" cy="1175659"/>
          </a:xfrm>
          <a:prstGeom prst="rect">
            <a:avLst/>
          </a:prstGeom>
        </p:spPr>
      </p:pic>
      <p:pic>
        <p:nvPicPr>
          <p:cNvPr id="8" name="Picture 2" descr="תוצאת תמונה עבור יהודה המכבי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14681" y="2822154"/>
            <a:ext cx="2102006" cy="380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655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תוצאת תמונה עבור ‪maccabim‬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31"/>
          <a:stretch/>
        </p:blipFill>
        <p:spPr bwMode="auto">
          <a:xfrm>
            <a:off x="3785937" y="1512049"/>
            <a:ext cx="5153570" cy="452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תוצאת תמונה עבור יהודה המכב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91142" y="2219200"/>
            <a:ext cx="2109783" cy="382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4"/>
          <a:srcRect l="85414" t="45231" r="1052" b="38760"/>
          <a:stretch/>
        </p:blipFill>
        <p:spPr>
          <a:xfrm>
            <a:off x="3566463" y="586637"/>
            <a:ext cx="1760911" cy="117107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4"/>
          <a:srcRect l="85414" t="28784" r="1052" b="55084"/>
          <a:stretch/>
        </p:blipFill>
        <p:spPr>
          <a:xfrm>
            <a:off x="6207830" y="168602"/>
            <a:ext cx="2731677" cy="183068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4"/>
          <a:srcRect l="85414" t="61321" r="1052" b="22752"/>
          <a:stretch/>
        </p:blipFill>
        <p:spPr>
          <a:xfrm>
            <a:off x="1034834" y="586637"/>
            <a:ext cx="1760911" cy="116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5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2"/>
          <a:srcRect l="71823" t="28784" r="14445" b="54856"/>
          <a:stretch/>
        </p:blipFill>
        <p:spPr>
          <a:xfrm>
            <a:off x="6103773" y="166780"/>
            <a:ext cx="2639175" cy="176784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 rotWithShape="1">
          <a:blip r:embed="rId2"/>
          <a:srcRect l="71656" t="44966" r="14612" b="38674"/>
          <a:stretch/>
        </p:blipFill>
        <p:spPr>
          <a:xfrm>
            <a:off x="3218020" y="413933"/>
            <a:ext cx="1901237" cy="127354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 rotWithShape="1">
          <a:blip r:embed="rId2"/>
          <a:srcRect l="71656" t="60999" r="14612" b="22641"/>
          <a:stretch/>
        </p:blipFill>
        <p:spPr>
          <a:xfrm>
            <a:off x="586613" y="413933"/>
            <a:ext cx="1901237" cy="1273542"/>
          </a:xfrm>
          <a:prstGeom prst="rect">
            <a:avLst/>
          </a:prstGeom>
        </p:spPr>
      </p:pic>
      <p:grpSp>
        <p:nvGrpSpPr>
          <p:cNvPr id="2" name="קבוצה 1"/>
          <p:cNvGrpSpPr/>
          <p:nvPr/>
        </p:nvGrpSpPr>
        <p:grpSpPr>
          <a:xfrm>
            <a:off x="433137" y="1929361"/>
            <a:ext cx="8517353" cy="5111527"/>
            <a:chOff x="433137" y="1929361"/>
            <a:chExt cx="8517353" cy="5111527"/>
          </a:xfrm>
        </p:grpSpPr>
        <p:pic>
          <p:nvPicPr>
            <p:cNvPr id="13" name="Picture 2" descr="תוצאת תמונה עבור יוונים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72" b="96783" l="3500" r="97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9414" y="1929361"/>
              <a:ext cx="3575822" cy="2667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תוצאת תמונה עבור יוונים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72" b="96783" l="3500" r="97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7041" y="3151343"/>
              <a:ext cx="3575822" cy="2667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תוצאת תמונה עבור אנטיוכוס הרשע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33137" y="2750360"/>
              <a:ext cx="4411076" cy="3245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תוצאת תמונה עבור יוונים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72" b="96783" l="3500" r="97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4668" y="4373325"/>
              <a:ext cx="3575822" cy="2667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796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תוצאת תמונה עבור יווני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72" b="96783" l="350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801" y="3906814"/>
            <a:ext cx="1811694" cy="105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תוצאת תמונה עבור יווני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72" b="96783" l="350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305" y="4459399"/>
            <a:ext cx="1811694" cy="105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תוצאת תמונה עבור אנטיוכוס הרשע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961" r="97266">
                        <a14:foregroundMark x1="92969" y1="28836" x2="92969" y2="28836"/>
                        <a14:foregroundMark x1="87109" y1="68254" x2="87109" y2="68254"/>
                        <a14:foregroundMark x1="50781" y1="47090" x2="50781" y2="47090"/>
                        <a14:foregroundMark x1="68945" y1="42328" x2="68945" y2="42328"/>
                        <a14:foregroundMark x1="75000" y1="38889" x2="75000" y2="38889"/>
                        <a14:foregroundMark x1="77344" y1="35714" x2="77344" y2="35714"/>
                        <a14:backgroundMark x1="55664" y1="8466" x2="55664" y2="8466"/>
                        <a14:backgroundMark x1="56445" y1="82804" x2="56445" y2="82804"/>
                        <a14:backgroundMark x1="33008" y1="86508" x2="33008" y2="86508"/>
                        <a14:backgroundMark x1="26758" y1="89683" x2="26758" y2="89683"/>
                        <a14:backgroundMark x1="39258" y1="3439" x2="39258" y2="3439"/>
                        <a14:backgroundMark x1="29688" y1="93915" x2="29688" y2="93915"/>
                        <a14:backgroundMark x1="38086" y1="92593" x2="38086" y2="92593"/>
                        <a14:backgroundMark x1="41797" y1="97884" x2="41797" y2="97884"/>
                        <a14:backgroundMark x1="38867" y1="97884" x2="38867" y2="97884"/>
                        <a14:backgroundMark x1="32813" y1="97619" x2="32813" y2="97619"/>
                        <a14:backgroundMark x1="35742" y1="98942" x2="35742" y2="98942"/>
                        <a14:backgroundMark x1="35156" y1="90476" x2="35156" y2="90476"/>
                        <a14:backgroundMark x1="40430" y1="92593" x2="40430" y2="92593"/>
                        <a14:backgroundMark x1="59375" y1="11376" x2="59375" y2="11376"/>
                        <a14:backgroundMark x1="91211" y1="84656" x2="91211" y2="84656"/>
                        <a14:backgroundMark x1="95117" y1="94709" x2="95117" y2="94709"/>
                        <a14:backgroundMark x1="83203" y1="94974" x2="83203" y2="94974"/>
                        <a14:backgroundMark x1="96289" y1="85450" x2="96289" y2="85450"/>
                        <a14:backgroundMark x1="90625" y1="94709" x2="90625" y2="94709"/>
                        <a14:backgroundMark x1="90625" y1="94709" x2="90625" y2="94709"/>
                        <a14:backgroundMark x1="86523" y1="90476" x2="86523" y2="90476"/>
                        <a14:backgroundMark x1="88477" y1="98413" x2="88477" y2="98413"/>
                        <a14:backgroundMark x1="46289" y1="2646" x2="46289" y2="26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59408" y="3906814"/>
            <a:ext cx="3415240" cy="195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תוצאת תמונה עבור יווני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72" b="96783" l="350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983" y="5000932"/>
            <a:ext cx="1811694" cy="105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תוצאת תמונה עבור ‪maccabim‬‏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31"/>
          <a:stretch/>
        </p:blipFill>
        <p:spPr bwMode="auto">
          <a:xfrm>
            <a:off x="236070" y="3752465"/>
            <a:ext cx="2109401" cy="204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תוצאת תמונה עבור יהודה המכבי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013" y="4310795"/>
            <a:ext cx="671868" cy="129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תמונה 11"/>
          <p:cNvPicPr>
            <a:picLocks noChangeAspect="1"/>
          </p:cNvPicPr>
          <p:nvPr/>
        </p:nvPicPr>
        <p:blipFill rotWithShape="1">
          <a:blip r:embed="rId8"/>
          <a:srcRect l="71823" t="28784" r="14445" b="54856"/>
          <a:stretch/>
        </p:blipFill>
        <p:spPr>
          <a:xfrm>
            <a:off x="6040377" y="1459320"/>
            <a:ext cx="2163300" cy="144908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 rotWithShape="1">
          <a:blip r:embed="rId8"/>
          <a:srcRect l="85414" t="28784" r="1052" b="55084"/>
          <a:stretch/>
        </p:blipFill>
        <p:spPr>
          <a:xfrm>
            <a:off x="779463" y="1459320"/>
            <a:ext cx="2218025" cy="1486452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 rotWithShape="1">
          <a:blip r:embed="rId9"/>
          <a:srcRect l="71559" t="77066" r="925" b="6620"/>
          <a:stretch/>
        </p:blipFill>
        <p:spPr>
          <a:xfrm>
            <a:off x="3077698" y="175081"/>
            <a:ext cx="2865272" cy="955091"/>
          </a:xfrm>
          <a:prstGeom prst="rect">
            <a:avLst/>
          </a:prstGeom>
        </p:spPr>
      </p:pic>
      <p:pic>
        <p:nvPicPr>
          <p:cNvPr id="15" name="Picture 2" descr="תוצאת תמונה עבור יווני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72" b="96783" l="350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210" y="3355668"/>
            <a:ext cx="1811694" cy="105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תוצאת תמונה עבור יוונים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72" b="96783" l="350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569" y="3261741"/>
            <a:ext cx="1811694" cy="114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תוצאת תמונה עבור יוונים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72" b="96783" l="350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809" y="3725325"/>
            <a:ext cx="1811694" cy="114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תוצאת תמונה עבור יווני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72" b="96783" l="350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121" y="4958520"/>
            <a:ext cx="1811694" cy="105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תוצאת תמונה עבור יווני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72" b="96783" l="3500" r="97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121" y="4371494"/>
            <a:ext cx="1811694" cy="105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68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תוצאת תמונה עבור ‪maccabim‬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6"/>
          <a:stretch/>
        </p:blipFill>
        <p:spPr bwMode="auto">
          <a:xfrm>
            <a:off x="4156258" y="2042273"/>
            <a:ext cx="4987742" cy="464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תוצאת תמונה עבור יהודה המכב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66731" y="2937355"/>
            <a:ext cx="2005263" cy="363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4"/>
          <a:srcRect l="30824" t="28839" r="14660" b="55240"/>
          <a:stretch/>
        </p:blipFill>
        <p:spPr>
          <a:xfrm>
            <a:off x="1673787" y="271222"/>
            <a:ext cx="7093133" cy="116466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4"/>
          <a:srcRect l="44501" t="44581" r="14660" b="38840"/>
          <a:stretch/>
        </p:blipFill>
        <p:spPr>
          <a:xfrm>
            <a:off x="3453321" y="1435883"/>
            <a:ext cx="5313599" cy="1212781"/>
          </a:xfrm>
          <a:prstGeom prst="rect">
            <a:avLst/>
          </a:prstGeom>
        </p:spPr>
      </p:pic>
      <p:sp>
        <p:nvSpPr>
          <p:cNvPr id="6" name="פיצוץ 1 5"/>
          <p:cNvSpPr/>
          <p:nvPr/>
        </p:nvSpPr>
        <p:spPr>
          <a:xfrm>
            <a:off x="371642" y="1277063"/>
            <a:ext cx="2604290" cy="2743201"/>
          </a:xfrm>
          <a:prstGeom prst="irregularSeal1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נס</a:t>
            </a:r>
          </a:p>
        </p:txBody>
      </p:sp>
      <p:sp>
        <p:nvSpPr>
          <p:cNvPr id="9" name="מלבן 8"/>
          <p:cNvSpPr/>
          <p:nvPr/>
        </p:nvSpPr>
        <p:spPr>
          <a:xfrm>
            <a:off x="4281083" y="610335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5"/>
              </a:rPr>
              <a:t>https://www.youtube.com/watch?v=gFNrEYR-QfE</a:t>
            </a:r>
            <a:r>
              <a:rPr lang="en-US" dirty="0"/>
              <a:t> </a:t>
            </a:r>
            <a:r>
              <a:rPr lang="he-IL" dirty="0"/>
              <a:t>מכבים מעטים מול רבים</a:t>
            </a:r>
          </a:p>
        </p:txBody>
      </p:sp>
    </p:spTree>
    <p:extLst>
      <p:ext uri="{BB962C8B-B14F-4D97-AF65-F5344CB8AC3E}">
        <p14:creationId xmlns:p14="http://schemas.microsoft.com/office/powerpoint/2010/main" val="55428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927463" y="333830"/>
            <a:ext cx="79160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>
                <a:solidFill>
                  <a:srgbClr val="B22222"/>
                </a:solidFill>
                <a:latin typeface="FbReforma"/>
              </a:rPr>
              <a:t>בַּיּוֹם כ"ה בְּכִסְלֵו </a:t>
            </a:r>
            <a:r>
              <a:rPr lang="he-IL" dirty="0">
                <a:solidFill>
                  <a:srgbClr val="006600"/>
                </a:solidFill>
                <a:latin typeface="FbReforma"/>
              </a:rPr>
              <a:t>כָּבַשׁ</a:t>
            </a:r>
            <a:r>
              <a:rPr lang="he-IL" dirty="0">
                <a:solidFill>
                  <a:srgbClr val="B22222"/>
                </a:solidFill>
                <a:latin typeface="FbReforma"/>
              </a:rPr>
              <a:t> </a:t>
            </a:r>
            <a:r>
              <a:rPr lang="he-IL" dirty="0">
                <a:solidFill>
                  <a:srgbClr val="00355F"/>
                </a:solidFill>
                <a:latin typeface="FbReforma"/>
              </a:rPr>
              <a:t>יְהוּדָה הַמַּכַּבִּי אֶת יְרוּשָׁלַיִם, נִכְנַס בִּתְרוּעַת שִׂמְחָה אֶל בֵּית-הַמִּקְדָּשׁ, הִשְׁלִיךְ מִתּוֹכוֹ אֶת אֱלִיל הַיְוָנִים ,טִהֵר אֶת הַהֵיכָל, וְכָל הָעָם חָגַג אֶת חַג </a:t>
            </a:r>
            <a:r>
              <a:rPr lang="he-IL" dirty="0">
                <a:solidFill>
                  <a:srgbClr val="B22222"/>
                </a:solidFill>
                <a:latin typeface="FbReforma"/>
              </a:rPr>
              <a:t>חֲנֻכַּת הַבַּיִת.</a:t>
            </a:r>
            <a:r>
              <a:rPr lang="he-IL" dirty="0">
                <a:solidFill>
                  <a:srgbClr val="00355F"/>
                </a:solidFill>
                <a:latin typeface="FbReforma"/>
              </a:rPr>
              <a:t> </a:t>
            </a:r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28113" t="24911" r="13756" b="7767"/>
          <a:stretch/>
        </p:blipFill>
        <p:spPr>
          <a:xfrm>
            <a:off x="1280161" y="1871915"/>
            <a:ext cx="6975565" cy="4541948"/>
          </a:xfrm>
          <a:prstGeom prst="rect">
            <a:avLst/>
          </a:prstGeom>
        </p:spPr>
      </p:pic>
      <p:pic>
        <p:nvPicPr>
          <p:cNvPr id="4098" name="Picture 2" descr="תוצאת תמונה עבור כסלו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9" b="25826"/>
          <a:stretch/>
        </p:blipFill>
        <p:spPr bwMode="auto">
          <a:xfrm>
            <a:off x="5432970" y="1213271"/>
            <a:ext cx="2822756" cy="65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פיצוץ 1 6"/>
          <p:cNvSpPr/>
          <p:nvPr/>
        </p:nvSpPr>
        <p:spPr>
          <a:xfrm>
            <a:off x="6244105" y="5699989"/>
            <a:ext cx="766295" cy="713874"/>
          </a:xfrm>
          <a:prstGeom prst="irregularSeal1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90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8"/>
          <p:cNvSpPr/>
          <p:nvPr/>
        </p:nvSpPr>
        <p:spPr>
          <a:xfrm>
            <a:off x="0" y="169817"/>
            <a:ext cx="9144000" cy="6521492"/>
          </a:xfrm>
          <a:prstGeom prst="rect">
            <a:avLst/>
          </a:prstGeom>
          <a:solidFill>
            <a:srgbClr val="9C98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30724" t="61161" r="906" b="22990"/>
          <a:stretch/>
        </p:blipFill>
        <p:spPr>
          <a:xfrm>
            <a:off x="0" y="261773"/>
            <a:ext cx="8895806" cy="115946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/>
          <a:srcRect l="44528" t="76832" r="14509" b="6518"/>
          <a:stretch/>
        </p:blipFill>
        <p:spPr>
          <a:xfrm>
            <a:off x="2129244" y="5473336"/>
            <a:ext cx="5329647" cy="1217973"/>
          </a:xfrm>
          <a:prstGeom prst="rect">
            <a:avLst/>
          </a:prstGeom>
        </p:spPr>
      </p:pic>
      <p:pic>
        <p:nvPicPr>
          <p:cNvPr id="13316" name="Picture 4" descr="תמונה קשורה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7073"/>
            <a:ext cx="2552229" cy="355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תמונה קשורה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812" y="3922654"/>
            <a:ext cx="1619250" cy="133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צורה חופשית 6"/>
          <p:cNvSpPr/>
          <p:nvPr/>
        </p:nvSpPr>
        <p:spPr>
          <a:xfrm>
            <a:off x="6273746" y="4596053"/>
            <a:ext cx="1829941" cy="731520"/>
          </a:xfrm>
          <a:custGeom>
            <a:avLst/>
            <a:gdLst>
              <a:gd name="connsiteX0" fmla="*/ 1829941 w 1829941"/>
              <a:gd name="connsiteY0" fmla="*/ 13062 h 731520"/>
              <a:gd name="connsiteX1" fmla="*/ 1359678 w 1829941"/>
              <a:gd name="connsiteY1" fmla="*/ 13062 h 731520"/>
              <a:gd name="connsiteX2" fmla="*/ 1111484 w 1829941"/>
              <a:gd name="connsiteY2" fmla="*/ 0 h 731520"/>
              <a:gd name="connsiteX3" fmla="*/ 824101 w 1829941"/>
              <a:gd name="connsiteY3" fmla="*/ 13062 h 731520"/>
              <a:gd name="connsiteX4" fmla="*/ 745724 w 1829941"/>
              <a:gd name="connsiteY4" fmla="*/ 52251 h 731520"/>
              <a:gd name="connsiteX5" fmla="*/ 693472 w 1829941"/>
              <a:gd name="connsiteY5" fmla="*/ 65314 h 731520"/>
              <a:gd name="connsiteX6" fmla="*/ 654284 w 1829941"/>
              <a:gd name="connsiteY6" fmla="*/ 78377 h 731520"/>
              <a:gd name="connsiteX7" fmla="*/ 628158 w 1829941"/>
              <a:gd name="connsiteY7" fmla="*/ 117565 h 731520"/>
              <a:gd name="connsiteX8" fmla="*/ 628158 w 1829941"/>
              <a:gd name="connsiteY8" fmla="*/ 248194 h 731520"/>
              <a:gd name="connsiteX9" fmla="*/ 654284 w 1829941"/>
              <a:gd name="connsiteY9" fmla="*/ 287382 h 731520"/>
              <a:gd name="connsiteX10" fmla="*/ 693472 w 1829941"/>
              <a:gd name="connsiteY10" fmla="*/ 300445 h 731520"/>
              <a:gd name="connsiteX11" fmla="*/ 706535 w 1829941"/>
              <a:gd name="connsiteY11" fmla="*/ 339634 h 731520"/>
              <a:gd name="connsiteX12" fmla="*/ 667347 w 1829941"/>
              <a:gd name="connsiteY12" fmla="*/ 378822 h 731520"/>
              <a:gd name="connsiteX13" fmla="*/ 575907 w 1829941"/>
              <a:gd name="connsiteY13" fmla="*/ 418011 h 731520"/>
              <a:gd name="connsiteX14" fmla="*/ 471404 w 1829941"/>
              <a:gd name="connsiteY14" fmla="*/ 444137 h 731520"/>
              <a:gd name="connsiteX15" fmla="*/ 236272 w 1829941"/>
              <a:gd name="connsiteY15" fmla="*/ 457200 h 731520"/>
              <a:gd name="connsiteX16" fmla="*/ 144832 w 1829941"/>
              <a:gd name="connsiteY16" fmla="*/ 483325 h 731520"/>
              <a:gd name="connsiteX17" fmla="*/ 53392 w 1829941"/>
              <a:gd name="connsiteY17" fmla="*/ 496388 h 731520"/>
              <a:gd name="connsiteX18" fmla="*/ 14204 w 1829941"/>
              <a:gd name="connsiteY18" fmla="*/ 509451 h 731520"/>
              <a:gd name="connsiteX19" fmla="*/ 27267 w 1829941"/>
              <a:gd name="connsiteY19" fmla="*/ 587828 h 731520"/>
              <a:gd name="connsiteX20" fmla="*/ 66455 w 1829941"/>
              <a:gd name="connsiteY20" fmla="*/ 613954 h 731520"/>
              <a:gd name="connsiteX21" fmla="*/ 184021 w 1829941"/>
              <a:gd name="connsiteY21" fmla="*/ 627017 h 731520"/>
              <a:gd name="connsiteX22" fmla="*/ 157895 w 1829941"/>
              <a:gd name="connsiteY22" fmla="*/ 666205 h 731520"/>
              <a:gd name="connsiteX23" fmla="*/ 118707 w 1829941"/>
              <a:gd name="connsiteY23" fmla="*/ 692331 h 731520"/>
              <a:gd name="connsiteX24" fmla="*/ 157895 w 1829941"/>
              <a:gd name="connsiteY24" fmla="*/ 718457 h 731520"/>
              <a:gd name="connsiteX25" fmla="*/ 275461 w 1829941"/>
              <a:gd name="connsiteY25" fmla="*/ 731520 h 731520"/>
              <a:gd name="connsiteX26" fmla="*/ 536718 w 1829941"/>
              <a:gd name="connsiteY26" fmla="*/ 718457 h 731520"/>
              <a:gd name="connsiteX27" fmla="*/ 588969 w 1829941"/>
              <a:gd name="connsiteY27" fmla="*/ 705394 h 731520"/>
              <a:gd name="connsiteX28" fmla="*/ 824101 w 1829941"/>
              <a:gd name="connsiteY28" fmla="*/ 679268 h 731520"/>
              <a:gd name="connsiteX29" fmla="*/ 1124547 w 1829941"/>
              <a:gd name="connsiteY29" fmla="*/ 653142 h 731520"/>
              <a:gd name="connsiteX30" fmla="*/ 1229049 w 1829941"/>
              <a:gd name="connsiteY30" fmla="*/ 627017 h 731520"/>
              <a:gd name="connsiteX31" fmla="*/ 1242112 w 1829941"/>
              <a:gd name="connsiteY31" fmla="*/ 587828 h 731520"/>
              <a:gd name="connsiteX32" fmla="*/ 1202924 w 1829941"/>
              <a:gd name="connsiteY32" fmla="*/ 561702 h 731520"/>
              <a:gd name="connsiteX33" fmla="*/ 1215987 w 1829941"/>
              <a:gd name="connsiteY33" fmla="*/ 522514 h 731520"/>
              <a:gd name="connsiteX34" fmla="*/ 1385804 w 1829941"/>
              <a:gd name="connsiteY34" fmla="*/ 509451 h 731520"/>
              <a:gd name="connsiteX35" fmla="*/ 1542558 w 1829941"/>
              <a:gd name="connsiteY35" fmla="*/ 483325 h 731520"/>
              <a:gd name="connsiteX36" fmla="*/ 1777689 w 1829941"/>
              <a:gd name="connsiteY36" fmla="*/ 444137 h 731520"/>
              <a:gd name="connsiteX37" fmla="*/ 1738501 w 1829941"/>
              <a:gd name="connsiteY37" fmla="*/ 418011 h 731520"/>
              <a:gd name="connsiteX38" fmla="*/ 1647061 w 1829941"/>
              <a:gd name="connsiteY38" fmla="*/ 391885 h 731520"/>
              <a:gd name="connsiteX39" fmla="*/ 1529495 w 1829941"/>
              <a:gd name="connsiteY39" fmla="*/ 365760 h 731520"/>
              <a:gd name="connsiteX40" fmla="*/ 1503369 w 1829941"/>
              <a:gd name="connsiteY40" fmla="*/ 326571 h 731520"/>
              <a:gd name="connsiteX41" fmla="*/ 1542558 w 1829941"/>
              <a:gd name="connsiteY41" fmla="*/ 313508 h 731520"/>
              <a:gd name="connsiteX42" fmla="*/ 1581747 w 1829941"/>
              <a:gd name="connsiteY42" fmla="*/ 287382 h 731520"/>
              <a:gd name="connsiteX43" fmla="*/ 1660124 w 1829941"/>
              <a:gd name="connsiteY43" fmla="*/ 261257 h 731520"/>
              <a:gd name="connsiteX44" fmla="*/ 1699312 w 1829941"/>
              <a:gd name="connsiteY44" fmla="*/ 248194 h 731520"/>
              <a:gd name="connsiteX45" fmla="*/ 1738501 w 1829941"/>
              <a:gd name="connsiteY45" fmla="*/ 235131 h 731520"/>
              <a:gd name="connsiteX46" fmla="*/ 1764627 w 1829941"/>
              <a:gd name="connsiteY46" fmla="*/ 195942 h 731520"/>
              <a:gd name="connsiteX47" fmla="*/ 1816878 w 1829941"/>
              <a:gd name="connsiteY47" fmla="*/ 143691 h 731520"/>
              <a:gd name="connsiteX48" fmla="*/ 1803815 w 1829941"/>
              <a:gd name="connsiteY48" fmla="*/ 104502 h 731520"/>
              <a:gd name="connsiteX49" fmla="*/ 1764627 w 1829941"/>
              <a:gd name="connsiteY49" fmla="*/ 65314 h 731520"/>
              <a:gd name="connsiteX50" fmla="*/ 1673187 w 1829941"/>
              <a:gd name="connsiteY50" fmla="*/ 13062 h 731520"/>
              <a:gd name="connsiteX51" fmla="*/ 1424992 w 1829941"/>
              <a:gd name="connsiteY51" fmla="*/ 26125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829941" h="731520">
                <a:moveTo>
                  <a:pt x="1829941" y="13062"/>
                </a:moveTo>
                <a:cubicBezTo>
                  <a:pt x="1625698" y="47103"/>
                  <a:pt x="1762950" y="29522"/>
                  <a:pt x="1359678" y="13062"/>
                </a:cubicBezTo>
                <a:cubicBezTo>
                  <a:pt x="1276901" y="9683"/>
                  <a:pt x="1194215" y="4354"/>
                  <a:pt x="1111484" y="0"/>
                </a:cubicBezTo>
                <a:cubicBezTo>
                  <a:pt x="1015690" y="4354"/>
                  <a:pt x="919689" y="5415"/>
                  <a:pt x="824101" y="13062"/>
                </a:cubicBezTo>
                <a:cubicBezTo>
                  <a:pt x="778982" y="16671"/>
                  <a:pt x="786149" y="34926"/>
                  <a:pt x="745724" y="52251"/>
                </a:cubicBezTo>
                <a:cubicBezTo>
                  <a:pt x="729222" y="59323"/>
                  <a:pt x="710735" y="60382"/>
                  <a:pt x="693472" y="65314"/>
                </a:cubicBezTo>
                <a:cubicBezTo>
                  <a:pt x="680233" y="69097"/>
                  <a:pt x="667347" y="74023"/>
                  <a:pt x="654284" y="78377"/>
                </a:cubicBezTo>
                <a:cubicBezTo>
                  <a:pt x="645575" y="91440"/>
                  <a:pt x="635179" y="103523"/>
                  <a:pt x="628158" y="117565"/>
                </a:cubicBezTo>
                <a:cubicBezTo>
                  <a:pt x="605699" y="162483"/>
                  <a:pt x="612387" y="195626"/>
                  <a:pt x="628158" y="248194"/>
                </a:cubicBezTo>
                <a:cubicBezTo>
                  <a:pt x="632669" y="263231"/>
                  <a:pt x="642025" y="277575"/>
                  <a:pt x="654284" y="287382"/>
                </a:cubicBezTo>
                <a:cubicBezTo>
                  <a:pt x="665036" y="295984"/>
                  <a:pt x="680409" y="296091"/>
                  <a:pt x="693472" y="300445"/>
                </a:cubicBezTo>
                <a:cubicBezTo>
                  <a:pt x="697826" y="313508"/>
                  <a:pt x="710889" y="326571"/>
                  <a:pt x="706535" y="339634"/>
                </a:cubicBezTo>
                <a:cubicBezTo>
                  <a:pt x="700693" y="357159"/>
                  <a:pt x="681539" y="366996"/>
                  <a:pt x="667347" y="378822"/>
                </a:cubicBezTo>
                <a:cubicBezTo>
                  <a:pt x="625845" y="413407"/>
                  <a:pt x="628952" y="402855"/>
                  <a:pt x="575907" y="418011"/>
                </a:cubicBezTo>
                <a:cubicBezTo>
                  <a:pt x="529022" y="431407"/>
                  <a:pt x="528667" y="439158"/>
                  <a:pt x="471404" y="444137"/>
                </a:cubicBezTo>
                <a:cubicBezTo>
                  <a:pt x="393201" y="450937"/>
                  <a:pt x="314649" y="452846"/>
                  <a:pt x="236272" y="457200"/>
                </a:cubicBezTo>
                <a:cubicBezTo>
                  <a:pt x="202698" y="468391"/>
                  <a:pt x="180915" y="476764"/>
                  <a:pt x="144832" y="483325"/>
                </a:cubicBezTo>
                <a:cubicBezTo>
                  <a:pt x="114539" y="488833"/>
                  <a:pt x="83872" y="492034"/>
                  <a:pt x="53392" y="496388"/>
                </a:cubicBezTo>
                <a:cubicBezTo>
                  <a:pt x="40329" y="500742"/>
                  <a:pt x="23940" y="499715"/>
                  <a:pt x="14204" y="509451"/>
                </a:cubicBezTo>
                <a:cubicBezTo>
                  <a:pt x="-14448" y="538104"/>
                  <a:pt x="5616" y="566177"/>
                  <a:pt x="27267" y="587828"/>
                </a:cubicBezTo>
                <a:cubicBezTo>
                  <a:pt x="38368" y="598929"/>
                  <a:pt x="51224" y="610146"/>
                  <a:pt x="66455" y="613954"/>
                </a:cubicBezTo>
                <a:cubicBezTo>
                  <a:pt x="104708" y="623517"/>
                  <a:pt x="144832" y="622663"/>
                  <a:pt x="184021" y="627017"/>
                </a:cubicBezTo>
                <a:cubicBezTo>
                  <a:pt x="175312" y="640080"/>
                  <a:pt x="168996" y="655104"/>
                  <a:pt x="157895" y="666205"/>
                </a:cubicBezTo>
                <a:cubicBezTo>
                  <a:pt x="146794" y="677306"/>
                  <a:pt x="118707" y="676632"/>
                  <a:pt x="118707" y="692331"/>
                </a:cubicBezTo>
                <a:cubicBezTo>
                  <a:pt x="118707" y="708030"/>
                  <a:pt x="142664" y="714649"/>
                  <a:pt x="157895" y="718457"/>
                </a:cubicBezTo>
                <a:cubicBezTo>
                  <a:pt x="196148" y="728020"/>
                  <a:pt x="236272" y="727166"/>
                  <a:pt x="275461" y="731520"/>
                </a:cubicBezTo>
                <a:cubicBezTo>
                  <a:pt x="362547" y="727166"/>
                  <a:pt x="449825" y="725698"/>
                  <a:pt x="536718" y="718457"/>
                </a:cubicBezTo>
                <a:cubicBezTo>
                  <a:pt x="554609" y="716966"/>
                  <a:pt x="571260" y="708346"/>
                  <a:pt x="588969" y="705394"/>
                </a:cubicBezTo>
                <a:cubicBezTo>
                  <a:pt x="644441" y="696149"/>
                  <a:pt x="773787" y="684299"/>
                  <a:pt x="824101" y="679268"/>
                </a:cubicBezTo>
                <a:cubicBezTo>
                  <a:pt x="967346" y="643456"/>
                  <a:pt x="809408" y="679403"/>
                  <a:pt x="1124547" y="653142"/>
                </a:cubicBezTo>
                <a:cubicBezTo>
                  <a:pt x="1166587" y="649639"/>
                  <a:pt x="1191605" y="639499"/>
                  <a:pt x="1229049" y="627017"/>
                </a:cubicBezTo>
                <a:cubicBezTo>
                  <a:pt x="1233403" y="613954"/>
                  <a:pt x="1247226" y="600613"/>
                  <a:pt x="1242112" y="587828"/>
                </a:cubicBezTo>
                <a:cubicBezTo>
                  <a:pt x="1236282" y="573251"/>
                  <a:pt x="1208755" y="576279"/>
                  <a:pt x="1202924" y="561702"/>
                </a:cubicBezTo>
                <a:cubicBezTo>
                  <a:pt x="1197810" y="548917"/>
                  <a:pt x="1202747" y="526297"/>
                  <a:pt x="1215987" y="522514"/>
                </a:cubicBezTo>
                <a:cubicBezTo>
                  <a:pt x="1270576" y="506917"/>
                  <a:pt x="1329313" y="515100"/>
                  <a:pt x="1385804" y="509451"/>
                </a:cubicBezTo>
                <a:cubicBezTo>
                  <a:pt x="1511597" y="496872"/>
                  <a:pt x="1438129" y="499813"/>
                  <a:pt x="1542558" y="483325"/>
                </a:cubicBezTo>
                <a:cubicBezTo>
                  <a:pt x="1775972" y="446471"/>
                  <a:pt x="1656146" y="474523"/>
                  <a:pt x="1777689" y="444137"/>
                </a:cubicBezTo>
                <a:cubicBezTo>
                  <a:pt x="1764626" y="435428"/>
                  <a:pt x="1752543" y="425032"/>
                  <a:pt x="1738501" y="418011"/>
                </a:cubicBezTo>
                <a:cubicBezTo>
                  <a:pt x="1717622" y="407571"/>
                  <a:pt x="1666591" y="397465"/>
                  <a:pt x="1647061" y="391885"/>
                </a:cubicBezTo>
                <a:cubicBezTo>
                  <a:pt x="1557024" y="366160"/>
                  <a:pt x="1670930" y="389331"/>
                  <a:pt x="1529495" y="365760"/>
                </a:cubicBezTo>
                <a:cubicBezTo>
                  <a:pt x="1520786" y="352697"/>
                  <a:pt x="1499561" y="341802"/>
                  <a:pt x="1503369" y="326571"/>
                </a:cubicBezTo>
                <a:cubicBezTo>
                  <a:pt x="1506709" y="313213"/>
                  <a:pt x="1530242" y="319666"/>
                  <a:pt x="1542558" y="313508"/>
                </a:cubicBezTo>
                <a:cubicBezTo>
                  <a:pt x="1556600" y="306487"/>
                  <a:pt x="1567400" y="293758"/>
                  <a:pt x="1581747" y="287382"/>
                </a:cubicBezTo>
                <a:cubicBezTo>
                  <a:pt x="1606912" y="276198"/>
                  <a:pt x="1633998" y="269965"/>
                  <a:pt x="1660124" y="261257"/>
                </a:cubicBezTo>
                <a:lnTo>
                  <a:pt x="1699312" y="248194"/>
                </a:lnTo>
                <a:lnTo>
                  <a:pt x="1738501" y="235131"/>
                </a:lnTo>
                <a:cubicBezTo>
                  <a:pt x="1747210" y="222068"/>
                  <a:pt x="1752368" y="205750"/>
                  <a:pt x="1764627" y="195942"/>
                </a:cubicBezTo>
                <a:cubicBezTo>
                  <a:pt x="1827962" y="145274"/>
                  <a:pt x="1788377" y="229195"/>
                  <a:pt x="1816878" y="143691"/>
                </a:cubicBezTo>
                <a:cubicBezTo>
                  <a:pt x="1812524" y="130628"/>
                  <a:pt x="1811453" y="115959"/>
                  <a:pt x="1803815" y="104502"/>
                </a:cubicBezTo>
                <a:cubicBezTo>
                  <a:pt x="1793568" y="89131"/>
                  <a:pt x="1778819" y="77140"/>
                  <a:pt x="1764627" y="65314"/>
                </a:cubicBezTo>
                <a:cubicBezTo>
                  <a:pt x="1736932" y="42235"/>
                  <a:pt x="1705128" y="29033"/>
                  <a:pt x="1673187" y="13062"/>
                </a:cubicBezTo>
                <a:cubicBezTo>
                  <a:pt x="1468591" y="27676"/>
                  <a:pt x="1551422" y="26125"/>
                  <a:pt x="1424992" y="26125"/>
                </a:cubicBezTo>
              </a:path>
            </a:pathLst>
          </a:cu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320" name="Picture 8" descr="תמונה קשורה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38" b="90000" l="5208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67" y="2974574"/>
            <a:ext cx="1789850" cy="238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צורה חופשית 7"/>
          <p:cNvSpPr/>
          <p:nvPr/>
        </p:nvSpPr>
        <p:spPr>
          <a:xfrm>
            <a:off x="418011" y="4702629"/>
            <a:ext cx="3278778" cy="1319348"/>
          </a:xfrm>
          <a:custGeom>
            <a:avLst/>
            <a:gdLst>
              <a:gd name="connsiteX0" fmla="*/ 1593669 w 3278778"/>
              <a:gd name="connsiteY0" fmla="*/ 13062 h 1319348"/>
              <a:gd name="connsiteX1" fmla="*/ 1489166 w 3278778"/>
              <a:gd name="connsiteY1" fmla="*/ 39188 h 1319348"/>
              <a:gd name="connsiteX2" fmla="*/ 1436915 w 3278778"/>
              <a:gd name="connsiteY2" fmla="*/ 65314 h 1319348"/>
              <a:gd name="connsiteX3" fmla="*/ 1319349 w 3278778"/>
              <a:gd name="connsiteY3" fmla="*/ 169817 h 1319348"/>
              <a:gd name="connsiteX4" fmla="*/ 1267098 w 3278778"/>
              <a:gd name="connsiteY4" fmla="*/ 248194 h 1319348"/>
              <a:gd name="connsiteX5" fmla="*/ 1240972 w 3278778"/>
              <a:gd name="connsiteY5" fmla="*/ 287382 h 1319348"/>
              <a:gd name="connsiteX6" fmla="*/ 1254035 w 3278778"/>
              <a:gd name="connsiteY6" fmla="*/ 352697 h 1319348"/>
              <a:gd name="connsiteX7" fmla="*/ 1267098 w 3278778"/>
              <a:gd name="connsiteY7" fmla="*/ 404948 h 1319348"/>
              <a:gd name="connsiteX8" fmla="*/ 1227909 w 3278778"/>
              <a:gd name="connsiteY8" fmla="*/ 535577 h 1319348"/>
              <a:gd name="connsiteX9" fmla="*/ 1201783 w 3278778"/>
              <a:gd name="connsiteY9" fmla="*/ 613954 h 1319348"/>
              <a:gd name="connsiteX10" fmla="*/ 1149532 w 3278778"/>
              <a:gd name="connsiteY10" fmla="*/ 653142 h 1319348"/>
              <a:gd name="connsiteX11" fmla="*/ 1110343 w 3278778"/>
              <a:gd name="connsiteY11" fmla="*/ 679268 h 1319348"/>
              <a:gd name="connsiteX12" fmla="*/ 1071155 w 3278778"/>
              <a:gd name="connsiteY12" fmla="*/ 718457 h 1319348"/>
              <a:gd name="connsiteX13" fmla="*/ 953589 w 3278778"/>
              <a:gd name="connsiteY13" fmla="*/ 757645 h 1319348"/>
              <a:gd name="connsiteX14" fmla="*/ 875212 w 3278778"/>
              <a:gd name="connsiteY14" fmla="*/ 783771 h 1319348"/>
              <a:gd name="connsiteX15" fmla="*/ 836023 w 3278778"/>
              <a:gd name="connsiteY15" fmla="*/ 809897 h 1319348"/>
              <a:gd name="connsiteX16" fmla="*/ 757646 w 3278778"/>
              <a:gd name="connsiteY16" fmla="*/ 822960 h 1319348"/>
              <a:gd name="connsiteX17" fmla="*/ 718458 w 3278778"/>
              <a:gd name="connsiteY17" fmla="*/ 836022 h 1319348"/>
              <a:gd name="connsiteX18" fmla="*/ 666206 w 3278778"/>
              <a:gd name="connsiteY18" fmla="*/ 875211 h 1319348"/>
              <a:gd name="connsiteX19" fmla="*/ 509452 w 3278778"/>
              <a:gd name="connsiteY19" fmla="*/ 914400 h 1319348"/>
              <a:gd name="connsiteX20" fmla="*/ 287383 w 3278778"/>
              <a:gd name="connsiteY20" fmla="*/ 927462 h 1319348"/>
              <a:gd name="connsiteX21" fmla="*/ 209006 w 3278778"/>
              <a:gd name="connsiteY21" fmla="*/ 940525 h 1319348"/>
              <a:gd name="connsiteX22" fmla="*/ 117566 w 3278778"/>
              <a:gd name="connsiteY22" fmla="*/ 953588 h 1319348"/>
              <a:gd name="connsiteX23" fmla="*/ 39189 w 3278778"/>
              <a:gd name="connsiteY23" fmla="*/ 1005840 h 1319348"/>
              <a:gd name="connsiteX24" fmla="*/ 0 w 3278778"/>
              <a:gd name="connsiteY24" fmla="*/ 1031965 h 1319348"/>
              <a:gd name="connsiteX25" fmla="*/ 13063 w 3278778"/>
              <a:gd name="connsiteY25" fmla="*/ 1110342 h 1319348"/>
              <a:gd name="connsiteX26" fmla="*/ 169818 w 3278778"/>
              <a:gd name="connsiteY26" fmla="*/ 1149531 h 1319348"/>
              <a:gd name="connsiteX27" fmla="*/ 209006 w 3278778"/>
              <a:gd name="connsiteY27" fmla="*/ 1162594 h 1319348"/>
              <a:gd name="connsiteX28" fmla="*/ 365760 w 3278778"/>
              <a:gd name="connsiteY28" fmla="*/ 1188720 h 1319348"/>
              <a:gd name="connsiteX29" fmla="*/ 404949 w 3278778"/>
              <a:gd name="connsiteY29" fmla="*/ 1201782 h 1319348"/>
              <a:gd name="connsiteX30" fmla="*/ 483326 w 3278778"/>
              <a:gd name="connsiteY30" fmla="*/ 1240971 h 1319348"/>
              <a:gd name="connsiteX31" fmla="*/ 522515 w 3278778"/>
              <a:gd name="connsiteY31" fmla="*/ 1280160 h 1319348"/>
              <a:gd name="connsiteX32" fmla="*/ 613955 w 3278778"/>
              <a:gd name="connsiteY32" fmla="*/ 1319348 h 1319348"/>
              <a:gd name="connsiteX33" fmla="*/ 718458 w 3278778"/>
              <a:gd name="connsiteY33" fmla="*/ 1306285 h 1319348"/>
              <a:gd name="connsiteX34" fmla="*/ 757646 w 3278778"/>
              <a:gd name="connsiteY34" fmla="*/ 1280160 h 1319348"/>
              <a:gd name="connsiteX35" fmla="*/ 849086 w 3278778"/>
              <a:gd name="connsiteY35" fmla="*/ 1240971 h 1319348"/>
              <a:gd name="connsiteX36" fmla="*/ 901338 w 3278778"/>
              <a:gd name="connsiteY36" fmla="*/ 1201782 h 1319348"/>
              <a:gd name="connsiteX37" fmla="*/ 992778 w 3278778"/>
              <a:gd name="connsiteY37" fmla="*/ 1175657 h 1319348"/>
              <a:gd name="connsiteX38" fmla="*/ 1071155 w 3278778"/>
              <a:gd name="connsiteY38" fmla="*/ 1188720 h 1319348"/>
              <a:gd name="connsiteX39" fmla="*/ 1149532 w 3278778"/>
              <a:gd name="connsiteY39" fmla="*/ 1214845 h 1319348"/>
              <a:gd name="connsiteX40" fmla="*/ 1175658 w 3278778"/>
              <a:gd name="connsiteY40" fmla="*/ 1254034 h 1319348"/>
              <a:gd name="connsiteX41" fmla="*/ 1306286 w 3278778"/>
              <a:gd name="connsiteY41" fmla="*/ 1254034 h 1319348"/>
              <a:gd name="connsiteX42" fmla="*/ 1515292 w 3278778"/>
              <a:gd name="connsiteY42" fmla="*/ 1254034 h 1319348"/>
              <a:gd name="connsiteX43" fmla="*/ 1554480 w 3278778"/>
              <a:gd name="connsiteY43" fmla="*/ 1280160 h 1319348"/>
              <a:gd name="connsiteX44" fmla="*/ 1593669 w 3278778"/>
              <a:gd name="connsiteY44" fmla="*/ 1293222 h 1319348"/>
              <a:gd name="connsiteX45" fmla="*/ 1632858 w 3278778"/>
              <a:gd name="connsiteY45" fmla="*/ 1280160 h 1319348"/>
              <a:gd name="connsiteX46" fmla="*/ 1672046 w 3278778"/>
              <a:gd name="connsiteY46" fmla="*/ 1201782 h 1319348"/>
              <a:gd name="connsiteX47" fmla="*/ 1658983 w 3278778"/>
              <a:gd name="connsiteY47" fmla="*/ 1162594 h 1319348"/>
              <a:gd name="connsiteX48" fmla="*/ 1619795 w 3278778"/>
              <a:gd name="connsiteY48" fmla="*/ 1136468 h 1319348"/>
              <a:gd name="connsiteX49" fmla="*/ 1593669 w 3278778"/>
              <a:gd name="connsiteY49" fmla="*/ 1058091 h 1319348"/>
              <a:gd name="connsiteX50" fmla="*/ 1580606 w 3278778"/>
              <a:gd name="connsiteY50" fmla="*/ 1018902 h 1319348"/>
              <a:gd name="connsiteX51" fmla="*/ 1567543 w 3278778"/>
              <a:gd name="connsiteY51" fmla="*/ 979714 h 1319348"/>
              <a:gd name="connsiteX52" fmla="*/ 1580606 w 3278778"/>
              <a:gd name="connsiteY52" fmla="*/ 927462 h 1319348"/>
              <a:gd name="connsiteX53" fmla="*/ 1632858 w 3278778"/>
              <a:gd name="connsiteY53" fmla="*/ 862148 h 1319348"/>
              <a:gd name="connsiteX54" fmla="*/ 1763486 w 3278778"/>
              <a:gd name="connsiteY54" fmla="*/ 849085 h 1319348"/>
              <a:gd name="connsiteX55" fmla="*/ 1841863 w 3278778"/>
              <a:gd name="connsiteY55" fmla="*/ 783771 h 1319348"/>
              <a:gd name="connsiteX56" fmla="*/ 1881052 w 3278778"/>
              <a:gd name="connsiteY56" fmla="*/ 770708 h 1319348"/>
              <a:gd name="connsiteX57" fmla="*/ 1972492 w 3278778"/>
              <a:gd name="connsiteY57" fmla="*/ 731520 h 1319348"/>
              <a:gd name="connsiteX58" fmla="*/ 2050869 w 3278778"/>
              <a:gd name="connsiteY58" fmla="*/ 744582 h 1319348"/>
              <a:gd name="connsiteX59" fmla="*/ 2155372 w 3278778"/>
              <a:gd name="connsiteY59" fmla="*/ 757645 h 1319348"/>
              <a:gd name="connsiteX60" fmla="*/ 2246812 w 3278778"/>
              <a:gd name="connsiteY60" fmla="*/ 783771 h 1319348"/>
              <a:gd name="connsiteX61" fmla="*/ 2429692 w 3278778"/>
              <a:gd name="connsiteY61" fmla="*/ 757645 h 1319348"/>
              <a:gd name="connsiteX62" fmla="*/ 2690949 w 3278778"/>
              <a:gd name="connsiteY62" fmla="*/ 744582 h 1319348"/>
              <a:gd name="connsiteX63" fmla="*/ 2769326 w 3278778"/>
              <a:gd name="connsiteY63" fmla="*/ 718457 h 1319348"/>
              <a:gd name="connsiteX64" fmla="*/ 2808515 w 3278778"/>
              <a:gd name="connsiteY64" fmla="*/ 692331 h 1319348"/>
              <a:gd name="connsiteX65" fmla="*/ 2886892 w 3278778"/>
              <a:gd name="connsiteY65" fmla="*/ 666205 h 1319348"/>
              <a:gd name="connsiteX66" fmla="*/ 3043646 w 3278778"/>
              <a:gd name="connsiteY66" fmla="*/ 679268 h 1319348"/>
              <a:gd name="connsiteX67" fmla="*/ 3122023 w 3278778"/>
              <a:gd name="connsiteY67" fmla="*/ 692331 h 1319348"/>
              <a:gd name="connsiteX68" fmla="*/ 3278778 w 3278778"/>
              <a:gd name="connsiteY68" fmla="*/ 679268 h 1319348"/>
              <a:gd name="connsiteX69" fmla="*/ 3252652 w 3278778"/>
              <a:gd name="connsiteY69" fmla="*/ 640080 h 1319348"/>
              <a:gd name="connsiteX70" fmla="*/ 2978332 w 3278778"/>
              <a:gd name="connsiteY70" fmla="*/ 666205 h 1319348"/>
              <a:gd name="connsiteX71" fmla="*/ 2913018 w 3278778"/>
              <a:gd name="connsiteY71" fmla="*/ 679268 h 1319348"/>
              <a:gd name="connsiteX72" fmla="*/ 2821578 w 3278778"/>
              <a:gd name="connsiteY72" fmla="*/ 640080 h 1319348"/>
              <a:gd name="connsiteX73" fmla="*/ 2730138 w 3278778"/>
              <a:gd name="connsiteY73" fmla="*/ 600891 h 1319348"/>
              <a:gd name="connsiteX74" fmla="*/ 2076995 w 3278778"/>
              <a:gd name="connsiteY74" fmla="*/ 613954 h 1319348"/>
              <a:gd name="connsiteX75" fmla="*/ 1998618 w 3278778"/>
              <a:gd name="connsiteY75" fmla="*/ 600891 h 1319348"/>
              <a:gd name="connsiteX76" fmla="*/ 1515292 w 3278778"/>
              <a:gd name="connsiteY76" fmla="*/ 600891 h 1319348"/>
              <a:gd name="connsiteX77" fmla="*/ 1476103 w 3278778"/>
              <a:gd name="connsiteY77" fmla="*/ 522514 h 1319348"/>
              <a:gd name="connsiteX78" fmla="*/ 1449978 w 3278778"/>
              <a:gd name="connsiteY78" fmla="*/ 483325 h 1319348"/>
              <a:gd name="connsiteX79" fmla="*/ 1423852 w 3278778"/>
              <a:gd name="connsiteY79" fmla="*/ 431074 h 1319348"/>
              <a:gd name="connsiteX80" fmla="*/ 1436915 w 3278778"/>
              <a:gd name="connsiteY80" fmla="*/ 222068 h 1319348"/>
              <a:gd name="connsiteX81" fmla="*/ 1502229 w 3278778"/>
              <a:gd name="connsiteY81" fmla="*/ 143691 h 1319348"/>
              <a:gd name="connsiteX82" fmla="*/ 1541418 w 3278778"/>
              <a:gd name="connsiteY82" fmla="*/ 91440 h 1319348"/>
              <a:gd name="connsiteX83" fmla="*/ 1567543 w 3278778"/>
              <a:gd name="connsiteY83" fmla="*/ 52251 h 1319348"/>
              <a:gd name="connsiteX84" fmla="*/ 1606732 w 3278778"/>
              <a:gd name="connsiteY84" fmla="*/ 39188 h 1319348"/>
              <a:gd name="connsiteX85" fmla="*/ 1632858 w 3278778"/>
              <a:gd name="connsiteY85" fmla="*/ 0 h 1319348"/>
              <a:gd name="connsiteX86" fmla="*/ 1619795 w 3278778"/>
              <a:gd name="connsiteY86" fmla="*/ 39188 h 1319348"/>
              <a:gd name="connsiteX87" fmla="*/ 1580606 w 3278778"/>
              <a:gd name="connsiteY87" fmla="*/ 65314 h 1319348"/>
              <a:gd name="connsiteX88" fmla="*/ 1593669 w 3278778"/>
              <a:gd name="connsiteY88" fmla="*/ 13062 h 131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278778" h="1319348">
                <a:moveTo>
                  <a:pt x="1593669" y="13062"/>
                </a:moveTo>
                <a:cubicBezTo>
                  <a:pt x="1578429" y="8708"/>
                  <a:pt x="1523230" y="27833"/>
                  <a:pt x="1489166" y="39188"/>
                </a:cubicBezTo>
                <a:cubicBezTo>
                  <a:pt x="1470692" y="45346"/>
                  <a:pt x="1453822" y="55653"/>
                  <a:pt x="1436915" y="65314"/>
                </a:cubicBezTo>
                <a:cubicBezTo>
                  <a:pt x="1394629" y="89477"/>
                  <a:pt x="1343768" y="133188"/>
                  <a:pt x="1319349" y="169817"/>
                </a:cubicBezTo>
                <a:lnTo>
                  <a:pt x="1267098" y="248194"/>
                </a:lnTo>
                <a:lnTo>
                  <a:pt x="1240972" y="287382"/>
                </a:lnTo>
                <a:cubicBezTo>
                  <a:pt x="1245326" y="309154"/>
                  <a:pt x="1249218" y="331023"/>
                  <a:pt x="1254035" y="352697"/>
                </a:cubicBezTo>
                <a:cubicBezTo>
                  <a:pt x="1257930" y="370223"/>
                  <a:pt x="1267098" y="386995"/>
                  <a:pt x="1267098" y="404948"/>
                </a:cubicBezTo>
                <a:cubicBezTo>
                  <a:pt x="1267098" y="541089"/>
                  <a:pt x="1263321" y="455901"/>
                  <a:pt x="1227909" y="535577"/>
                </a:cubicBezTo>
                <a:cubicBezTo>
                  <a:pt x="1216724" y="560742"/>
                  <a:pt x="1223814" y="597431"/>
                  <a:pt x="1201783" y="613954"/>
                </a:cubicBezTo>
                <a:cubicBezTo>
                  <a:pt x="1184366" y="627017"/>
                  <a:pt x="1167248" y="640488"/>
                  <a:pt x="1149532" y="653142"/>
                </a:cubicBezTo>
                <a:cubicBezTo>
                  <a:pt x="1136757" y="662267"/>
                  <a:pt x="1122404" y="669217"/>
                  <a:pt x="1110343" y="679268"/>
                </a:cubicBezTo>
                <a:cubicBezTo>
                  <a:pt x="1096151" y="691095"/>
                  <a:pt x="1086188" y="707719"/>
                  <a:pt x="1071155" y="718457"/>
                </a:cubicBezTo>
                <a:cubicBezTo>
                  <a:pt x="1021849" y="753676"/>
                  <a:pt x="1011997" y="741715"/>
                  <a:pt x="953589" y="757645"/>
                </a:cubicBezTo>
                <a:cubicBezTo>
                  <a:pt x="927020" y="764891"/>
                  <a:pt x="898126" y="768495"/>
                  <a:pt x="875212" y="783771"/>
                </a:cubicBezTo>
                <a:cubicBezTo>
                  <a:pt x="862149" y="792480"/>
                  <a:pt x="850917" y="804932"/>
                  <a:pt x="836023" y="809897"/>
                </a:cubicBezTo>
                <a:cubicBezTo>
                  <a:pt x="810896" y="818273"/>
                  <a:pt x="783501" y="817214"/>
                  <a:pt x="757646" y="822960"/>
                </a:cubicBezTo>
                <a:cubicBezTo>
                  <a:pt x="744205" y="825947"/>
                  <a:pt x="731521" y="831668"/>
                  <a:pt x="718458" y="836022"/>
                </a:cubicBezTo>
                <a:cubicBezTo>
                  <a:pt x="701041" y="849085"/>
                  <a:pt x="685679" y="865474"/>
                  <a:pt x="666206" y="875211"/>
                </a:cubicBezTo>
                <a:cubicBezTo>
                  <a:pt x="625644" y="895492"/>
                  <a:pt x="554457" y="910487"/>
                  <a:pt x="509452" y="914400"/>
                </a:cubicBezTo>
                <a:cubicBezTo>
                  <a:pt x="435580" y="920823"/>
                  <a:pt x="361406" y="923108"/>
                  <a:pt x="287383" y="927462"/>
                </a:cubicBezTo>
                <a:lnTo>
                  <a:pt x="209006" y="940525"/>
                </a:lnTo>
                <a:cubicBezTo>
                  <a:pt x="178575" y="945207"/>
                  <a:pt x="146303" y="942535"/>
                  <a:pt x="117566" y="953588"/>
                </a:cubicBezTo>
                <a:cubicBezTo>
                  <a:pt x="88260" y="964860"/>
                  <a:pt x="65315" y="988423"/>
                  <a:pt x="39189" y="1005840"/>
                </a:cubicBezTo>
                <a:lnTo>
                  <a:pt x="0" y="1031965"/>
                </a:lnTo>
                <a:cubicBezTo>
                  <a:pt x="4354" y="1058091"/>
                  <a:pt x="-4378" y="1090409"/>
                  <a:pt x="13063" y="1110342"/>
                </a:cubicBezTo>
                <a:cubicBezTo>
                  <a:pt x="30735" y="1130538"/>
                  <a:pt x="146828" y="1145699"/>
                  <a:pt x="169818" y="1149531"/>
                </a:cubicBezTo>
                <a:cubicBezTo>
                  <a:pt x="182881" y="1153885"/>
                  <a:pt x="195648" y="1159254"/>
                  <a:pt x="209006" y="1162594"/>
                </a:cubicBezTo>
                <a:cubicBezTo>
                  <a:pt x="259942" y="1175328"/>
                  <a:pt x="314148" y="1181347"/>
                  <a:pt x="365760" y="1188720"/>
                </a:cubicBezTo>
                <a:cubicBezTo>
                  <a:pt x="378823" y="1193074"/>
                  <a:pt x="392633" y="1195624"/>
                  <a:pt x="404949" y="1201782"/>
                </a:cubicBezTo>
                <a:cubicBezTo>
                  <a:pt x="506251" y="1252432"/>
                  <a:pt x="384817" y="1208134"/>
                  <a:pt x="483326" y="1240971"/>
                </a:cubicBezTo>
                <a:cubicBezTo>
                  <a:pt x="496389" y="1254034"/>
                  <a:pt x="507482" y="1269422"/>
                  <a:pt x="522515" y="1280160"/>
                </a:cubicBezTo>
                <a:cubicBezTo>
                  <a:pt x="550762" y="1300336"/>
                  <a:pt x="581975" y="1308688"/>
                  <a:pt x="613955" y="1319348"/>
                </a:cubicBezTo>
                <a:cubicBezTo>
                  <a:pt x="648789" y="1314994"/>
                  <a:pt x="684590" y="1315522"/>
                  <a:pt x="718458" y="1306285"/>
                </a:cubicBezTo>
                <a:cubicBezTo>
                  <a:pt x="733604" y="1302154"/>
                  <a:pt x="743604" y="1287181"/>
                  <a:pt x="757646" y="1280160"/>
                </a:cubicBezTo>
                <a:cubicBezTo>
                  <a:pt x="846531" y="1235718"/>
                  <a:pt x="740365" y="1308922"/>
                  <a:pt x="849086" y="1240971"/>
                </a:cubicBezTo>
                <a:cubicBezTo>
                  <a:pt x="867548" y="1229432"/>
                  <a:pt x="882435" y="1212584"/>
                  <a:pt x="901338" y="1201782"/>
                </a:cubicBezTo>
                <a:cubicBezTo>
                  <a:pt x="915911" y="1193455"/>
                  <a:pt x="981471" y="1178484"/>
                  <a:pt x="992778" y="1175657"/>
                </a:cubicBezTo>
                <a:cubicBezTo>
                  <a:pt x="1018904" y="1180011"/>
                  <a:pt x="1045460" y="1182296"/>
                  <a:pt x="1071155" y="1188720"/>
                </a:cubicBezTo>
                <a:cubicBezTo>
                  <a:pt x="1097872" y="1195399"/>
                  <a:pt x="1149532" y="1214845"/>
                  <a:pt x="1149532" y="1214845"/>
                </a:cubicBezTo>
                <a:cubicBezTo>
                  <a:pt x="1158241" y="1227908"/>
                  <a:pt x="1163399" y="1244226"/>
                  <a:pt x="1175658" y="1254034"/>
                </a:cubicBezTo>
                <a:cubicBezTo>
                  <a:pt x="1210202" y="1281670"/>
                  <a:pt x="1276914" y="1258230"/>
                  <a:pt x="1306286" y="1254034"/>
                </a:cubicBezTo>
                <a:cubicBezTo>
                  <a:pt x="1389883" y="1226168"/>
                  <a:pt x="1370715" y="1226925"/>
                  <a:pt x="1515292" y="1254034"/>
                </a:cubicBezTo>
                <a:cubicBezTo>
                  <a:pt x="1530723" y="1256927"/>
                  <a:pt x="1540438" y="1273139"/>
                  <a:pt x="1554480" y="1280160"/>
                </a:cubicBezTo>
                <a:cubicBezTo>
                  <a:pt x="1566796" y="1286318"/>
                  <a:pt x="1580606" y="1288868"/>
                  <a:pt x="1593669" y="1293222"/>
                </a:cubicBezTo>
                <a:cubicBezTo>
                  <a:pt x="1606732" y="1288868"/>
                  <a:pt x="1622106" y="1288762"/>
                  <a:pt x="1632858" y="1280160"/>
                </a:cubicBezTo>
                <a:cubicBezTo>
                  <a:pt x="1655877" y="1261745"/>
                  <a:pt x="1663441" y="1227596"/>
                  <a:pt x="1672046" y="1201782"/>
                </a:cubicBezTo>
                <a:cubicBezTo>
                  <a:pt x="1667692" y="1188719"/>
                  <a:pt x="1667585" y="1173346"/>
                  <a:pt x="1658983" y="1162594"/>
                </a:cubicBezTo>
                <a:cubicBezTo>
                  <a:pt x="1649176" y="1150335"/>
                  <a:pt x="1628116" y="1149781"/>
                  <a:pt x="1619795" y="1136468"/>
                </a:cubicBezTo>
                <a:cubicBezTo>
                  <a:pt x="1605199" y="1113115"/>
                  <a:pt x="1602378" y="1084217"/>
                  <a:pt x="1593669" y="1058091"/>
                </a:cubicBezTo>
                <a:lnTo>
                  <a:pt x="1580606" y="1018902"/>
                </a:lnTo>
                <a:lnTo>
                  <a:pt x="1567543" y="979714"/>
                </a:lnTo>
                <a:cubicBezTo>
                  <a:pt x="1571897" y="962297"/>
                  <a:pt x="1575674" y="944725"/>
                  <a:pt x="1580606" y="927462"/>
                </a:cubicBezTo>
                <a:cubicBezTo>
                  <a:pt x="1589954" y="894745"/>
                  <a:pt x="1592109" y="871552"/>
                  <a:pt x="1632858" y="862148"/>
                </a:cubicBezTo>
                <a:cubicBezTo>
                  <a:pt x="1675497" y="852308"/>
                  <a:pt x="1719943" y="853439"/>
                  <a:pt x="1763486" y="849085"/>
                </a:cubicBezTo>
                <a:cubicBezTo>
                  <a:pt x="1792374" y="820198"/>
                  <a:pt x="1805493" y="801956"/>
                  <a:pt x="1841863" y="783771"/>
                </a:cubicBezTo>
                <a:cubicBezTo>
                  <a:pt x="1854179" y="777613"/>
                  <a:pt x="1867989" y="775062"/>
                  <a:pt x="1881052" y="770708"/>
                </a:cubicBezTo>
                <a:cubicBezTo>
                  <a:pt x="1913051" y="749375"/>
                  <a:pt x="1930313" y="731520"/>
                  <a:pt x="1972492" y="731520"/>
                </a:cubicBezTo>
                <a:cubicBezTo>
                  <a:pt x="1998978" y="731520"/>
                  <a:pt x="2024649" y="740836"/>
                  <a:pt x="2050869" y="744582"/>
                </a:cubicBezTo>
                <a:cubicBezTo>
                  <a:pt x="2085622" y="749547"/>
                  <a:pt x="2120538" y="753291"/>
                  <a:pt x="2155372" y="757645"/>
                </a:cubicBezTo>
                <a:cubicBezTo>
                  <a:pt x="2173853" y="763806"/>
                  <a:pt x="2230408" y="783771"/>
                  <a:pt x="2246812" y="783771"/>
                </a:cubicBezTo>
                <a:cubicBezTo>
                  <a:pt x="2469497" y="783771"/>
                  <a:pt x="2278948" y="769705"/>
                  <a:pt x="2429692" y="757645"/>
                </a:cubicBezTo>
                <a:cubicBezTo>
                  <a:pt x="2516609" y="750692"/>
                  <a:pt x="2603863" y="748936"/>
                  <a:pt x="2690949" y="744582"/>
                </a:cubicBezTo>
                <a:cubicBezTo>
                  <a:pt x="2717075" y="735874"/>
                  <a:pt x="2746412" y="733733"/>
                  <a:pt x="2769326" y="718457"/>
                </a:cubicBezTo>
                <a:cubicBezTo>
                  <a:pt x="2782389" y="709748"/>
                  <a:pt x="2794168" y="698707"/>
                  <a:pt x="2808515" y="692331"/>
                </a:cubicBezTo>
                <a:cubicBezTo>
                  <a:pt x="2833680" y="681146"/>
                  <a:pt x="2886892" y="666205"/>
                  <a:pt x="2886892" y="666205"/>
                </a:cubicBezTo>
                <a:cubicBezTo>
                  <a:pt x="2939143" y="670559"/>
                  <a:pt x="2991534" y="673478"/>
                  <a:pt x="3043646" y="679268"/>
                </a:cubicBezTo>
                <a:cubicBezTo>
                  <a:pt x="3069970" y="682193"/>
                  <a:pt x="3095537" y="692331"/>
                  <a:pt x="3122023" y="692331"/>
                </a:cubicBezTo>
                <a:cubicBezTo>
                  <a:pt x="3174456" y="692331"/>
                  <a:pt x="3226526" y="683622"/>
                  <a:pt x="3278778" y="679268"/>
                </a:cubicBezTo>
                <a:cubicBezTo>
                  <a:pt x="3270069" y="666205"/>
                  <a:pt x="3268337" y="640762"/>
                  <a:pt x="3252652" y="640080"/>
                </a:cubicBezTo>
                <a:cubicBezTo>
                  <a:pt x="3160885" y="636090"/>
                  <a:pt x="2978332" y="666205"/>
                  <a:pt x="2978332" y="666205"/>
                </a:cubicBezTo>
                <a:cubicBezTo>
                  <a:pt x="2956561" y="670559"/>
                  <a:pt x="2935221" y="679268"/>
                  <a:pt x="2913018" y="679268"/>
                </a:cubicBezTo>
                <a:cubicBezTo>
                  <a:pt x="2892596" y="679268"/>
                  <a:pt x="2833481" y="645181"/>
                  <a:pt x="2821578" y="640080"/>
                </a:cubicBezTo>
                <a:cubicBezTo>
                  <a:pt x="2687054" y="582428"/>
                  <a:pt x="2903402" y="687524"/>
                  <a:pt x="2730138" y="600891"/>
                </a:cubicBezTo>
                <a:cubicBezTo>
                  <a:pt x="2242515" y="632351"/>
                  <a:pt x="2460266" y="634126"/>
                  <a:pt x="2076995" y="613954"/>
                </a:cubicBezTo>
                <a:cubicBezTo>
                  <a:pt x="2050869" y="609600"/>
                  <a:pt x="2025104" y="600891"/>
                  <a:pt x="1998618" y="600891"/>
                </a:cubicBezTo>
                <a:cubicBezTo>
                  <a:pt x="1489633" y="600891"/>
                  <a:pt x="1728259" y="643485"/>
                  <a:pt x="1515292" y="600891"/>
                </a:cubicBezTo>
                <a:cubicBezTo>
                  <a:pt x="1440424" y="488589"/>
                  <a:pt x="1530181" y="630671"/>
                  <a:pt x="1476103" y="522514"/>
                </a:cubicBezTo>
                <a:cubicBezTo>
                  <a:pt x="1469082" y="508472"/>
                  <a:pt x="1457767" y="496956"/>
                  <a:pt x="1449978" y="483325"/>
                </a:cubicBezTo>
                <a:cubicBezTo>
                  <a:pt x="1440317" y="466418"/>
                  <a:pt x="1432561" y="448491"/>
                  <a:pt x="1423852" y="431074"/>
                </a:cubicBezTo>
                <a:cubicBezTo>
                  <a:pt x="1428206" y="361405"/>
                  <a:pt x="1426028" y="291018"/>
                  <a:pt x="1436915" y="222068"/>
                </a:cubicBezTo>
                <a:cubicBezTo>
                  <a:pt x="1440640" y="198474"/>
                  <a:pt x="1490356" y="157543"/>
                  <a:pt x="1502229" y="143691"/>
                </a:cubicBezTo>
                <a:cubicBezTo>
                  <a:pt x="1516398" y="127161"/>
                  <a:pt x="1528764" y="109156"/>
                  <a:pt x="1541418" y="91440"/>
                </a:cubicBezTo>
                <a:cubicBezTo>
                  <a:pt x="1550543" y="78665"/>
                  <a:pt x="1555284" y="62059"/>
                  <a:pt x="1567543" y="52251"/>
                </a:cubicBezTo>
                <a:cubicBezTo>
                  <a:pt x="1578295" y="43649"/>
                  <a:pt x="1593669" y="43542"/>
                  <a:pt x="1606732" y="39188"/>
                </a:cubicBezTo>
                <a:cubicBezTo>
                  <a:pt x="1615441" y="26125"/>
                  <a:pt x="1617159" y="0"/>
                  <a:pt x="1632858" y="0"/>
                </a:cubicBezTo>
                <a:cubicBezTo>
                  <a:pt x="1646627" y="0"/>
                  <a:pt x="1628397" y="28436"/>
                  <a:pt x="1619795" y="39188"/>
                </a:cubicBezTo>
                <a:cubicBezTo>
                  <a:pt x="1609987" y="51447"/>
                  <a:pt x="1593669" y="56605"/>
                  <a:pt x="1580606" y="65314"/>
                </a:cubicBezTo>
                <a:cubicBezTo>
                  <a:pt x="1608109" y="-17194"/>
                  <a:pt x="1608909" y="17416"/>
                  <a:pt x="1593669" y="13062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322" name="Picture 10" descr="תוצאת תמונה עבור מנורה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931" y="1651001"/>
            <a:ext cx="2705037" cy="382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00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507226" y="218943"/>
            <a:ext cx="6139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e-IL" dirty="0">
                <a:solidFill>
                  <a:srgbClr val="00355F"/>
                </a:solidFill>
                <a:latin typeface="FbReforma"/>
              </a:rPr>
              <a:t>חִפְּשׂוּ  וּמָצְאוּ פַּךְ קָטָן, וּבוֹ שֶׁמֶן-זַיִת זַךְ, שֶׁהִסְפִּיק ליּוֹם אֶחָד. נַעֲשָׂה בּוֹ נֵס, וְהִדְלִיקוּ מִמֶּנּוּ שְׁמוֹנֶה יָמִים.</a:t>
            </a:r>
            <a:endParaRPr lang="he-IL" dirty="0"/>
          </a:p>
        </p:txBody>
      </p:sp>
      <p:pic>
        <p:nvPicPr>
          <p:cNvPr id="17410" name="Picture 2" descr="תוצאת תמונה עבור כד שבור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5123">
            <a:off x="7324274" y="2732391"/>
            <a:ext cx="946825" cy="142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פיצוץ 1 9"/>
          <p:cNvSpPr/>
          <p:nvPr/>
        </p:nvSpPr>
        <p:spPr>
          <a:xfrm>
            <a:off x="4611190" y="2070909"/>
            <a:ext cx="2604290" cy="2743201"/>
          </a:xfrm>
          <a:prstGeom prst="irregularSeal1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נס</a:t>
            </a:r>
          </a:p>
        </p:txBody>
      </p:sp>
      <p:sp>
        <p:nvSpPr>
          <p:cNvPr id="8" name="מלבן 7"/>
          <p:cNvSpPr/>
          <p:nvPr/>
        </p:nvSpPr>
        <p:spPr>
          <a:xfrm>
            <a:off x="1520558" y="5657671"/>
            <a:ext cx="19733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https://www.youtube.com/watch?v=pg3Be6doSCU</a:t>
            </a:r>
            <a:endParaRPr lang="he-IL" dirty="0"/>
          </a:p>
          <a:p>
            <a:r>
              <a:rPr lang="he-IL" dirty="0"/>
              <a:t>כד קטן</a:t>
            </a:r>
          </a:p>
        </p:txBody>
      </p:sp>
      <p:pic>
        <p:nvPicPr>
          <p:cNvPr id="17412" name="Picture 4" descr="תמונה קשורה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37" y="1011000"/>
            <a:ext cx="4207420" cy="426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53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548640" y="5509400"/>
            <a:ext cx="19333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https://www.youtube.com/watch?v=cr1eo1-rmeA</a:t>
            </a:r>
            <a:endParaRPr lang="he-IL" dirty="0"/>
          </a:p>
          <a:p>
            <a:r>
              <a:rPr lang="he-IL" dirty="0"/>
              <a:t>הנרות הללו </a:t>
            </a:r>
          </a:p>
        </p:txBody>
      </p:sp>
      <p:pic>
        <p:nvPicPr>
          <p:cNvPr id="18438" name="Picture 6" descr="תוצאת תמונה עבור ‪hanukkah moving picture‬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06" y="188551"/>
            <a:ext cx="7721328" cy="514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/>
          <p:cNvSpPr/>
          <p:nvPr/>
        </p:nvSpPr>
        <p:spPr>
          <a:xfrm>
            <a:off x="2978331" y="5509399"/>
            <a:ext cx="20508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https://www.youtube.com/watch?v=P85hYoucUas</a:t>
            </a:r>
            <a:endParaRPr lang="en-US" dirty="0"/>
          </a:p>
          <a:p>
            <a:r>
              <a:rPr lang="he-IL" dirty="0" err="1"/>
              <a:t>נרותי</a:t>
            </a:r>
            <a:r>
              <a:rPr lang="he-IL" dirty="0"/>
              <a:t> הזעירים</a:t>
            </a:r>
          </a:p>
        </p:txBody>
      </p:sp>
    </p:spTree>
    <p:extLst>
      <p:ext uri="{BB962C8B-B14F-4D97-AF65-F5344CB8AC3E}">
        <p14:creationId xmlns:p14="http://schemas.microsoft.com/office/powerpoint/2010/main" val="3127344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774155" y="332405"/>
            <a:ext cx="76156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e-IL" b="1" dirty="0">
                <a:solidFill>
                  <a:srgbClr val="00355F"/>
                </a:solidFill>
                <a:latin typeface="FbReforma"/>
              </a:rPr>
              <a:t>לְזֵכֶר</a:t>
            </a:r>
            <a:r>
              <a:rPr lang="he-IL" dirty="0">
                <a:solidFill>
                  <a:srgbClr val="00355F"/>
                </a:solidFill>
                <a:latin typeface="FbReforma"/>
              </a:rPr>
              <a:t> </a:t>
            </a:r>
            <a:r>
              <a:rPr lang="he-IL" dirty="0" err="1">
                <a:solidFill>
                  <a:srgbClr val="00355F"/>
                </a:solidFill>
                <a:latin typeface="FbReforma"/>
              </a:rPr>
              <a:t>נִצָּחוֹן</a:t>
            </a:r>
            <a:r>
              <a:rPr lang="he-IL" dirty="0">
                <a:solidFill>
                  <a:srgbClr val="00355F"/>
                </a:solidFill>
                <a:latin typeface="FbReforma"/>
              </a:rPr>
              <a:t> הַמְּכַבִּים </a:t>
            </a:r>
            <a:r>
              <a:rPr lang="he-IL" dirty="0" err="1">
                <a:solidFill>
                  <a:srgbClr val="00355F"/>
                </a:solidFill>
                <a:latin typeface="FbReforma"/>
              </a:rPr>
              <a:t>הַגִּבּוֹרִים</a:t>
            </a:r>
            <a:r>
              <a:rPr lang="he-IL" dirty="0">
                <a:solidFill>
                  <a:srgbClr val="00355F"/>
                </a:solidFill>
                <a:latin typeface="FbReforma"/>
              </a:rPr>
              <a:t> עַל היְוָנִים  הָרְשָׁעִים</a:t>
            </a:r>
            <a:br>
              <a:rPr lang="he-IL" dirty="0"/>
            </a:br>
            <a:r>
              <a:rPr lang="he-IL" b="1" dirty="0">
                <a:solidFill>
                  <a:srgbClr val="00355F"/>
                </a:solidFill>
              </a:rPr>
              <a:t>ו</a:t>
            </a:r>
            <a:r>
              <a:rPr lang="he-IL" b="1" dirty="0">
                <a:solidFill>
                  <a:srgbClr val="00355F"/>
                </a:solidFill>
                <a:latin typeface="Arial" panose="020B0604020202020204" pitchFamily="34" charset="0"/>
              </a:rPr>
              <a:t>לְזֵכֶר </a:t>
            </a:r>
            <a:r>
              <a:rPr lang="he-IL" dirty="0">
                <a:solidFill>
                  <a:srgbClr val="00355F"/>
                </a:solidFill>
                <a:cs typeface="FbReforma"/>
              </a:rPr>
              <a:t>נֵס פַּךְ הַשָּׁמֵן </a:t>
            </a:r>
            <a:r>
              <a:rPr lang="he-IL" dirty="0">
                <a:solidFill>
                  <a:srgbClr val="00355F"/>
                </a:solidFill>
                <a:latin typeface="FbReforma"/>
              </a:rPr>
              <a:t>,</a:t>
            </a:r>
            <a:r>
              <a:rPr lang="he-IL" b="1" dirty="0">
                <a:solidFill>
                  <a:srgbClr val="00355F"/>
                </a:solidFill>
                <a:latin typeface="Arial" panose="020B0604020202020204" pitchFamily="34" charset="0"/>
              </a:rPr>
              <a:t>אָנוּ חוֹגְגִים </a:t>
            </a:r>
            <a:r>
              <a:rPr lang="he-IL" dirty="0">
                <a:solidFill>
                  <a:srgbClr val="00355F"/>
                </a:solidFill>
                <a:cs typeface="FbReforma"/>
              </a:rPr>
              <a:t>אֶת חַג </a:t>
            </a:r>
            <a:r>
              <a:rPr lang="he-IL" dirty="0" err="1">
                <a:solidFill>
                  <a:srgbClr val="00355F"/>
                </a:solidFill>
                <a:cs typeface="FbReforma"/>
              </a:rPr>
              <a:t>הַחֲנֻכָּה</a:t>
            </a:r>
            <a:r>
              <a:rPr lang="he-IL" dirty="0">
                <a:solidFill>
                  <a:srgbClr val="00355F"/>
                </a:solidFill>
                <a:latin typeface="FbReforma"/>
              </a:rPr>
              <a:t> -חג האורים</a:t>
            </a:r>
            <a:r>
              <a:rPr lang="he-IL" b="1" dirty="0">
                <a:solidFill>
                  <a:srgbClr val="00355F"/>
                </a:solidFill>
                <a:latin typeface="FbReforma"/>
              </a:rPr>
              <a:t>, שְׁמוֹנָה יָמִים</a:t>
            </a:r>
            <a:br>
              <a:rPr lang="he-IL" b="1" dirty="0">
                <a:solidFill>
                  <a:srgbClr val="00355F"/>
                </a:solidFill>
                <a:latin typeface="FbReforma"/>
              </a:rPr>
            </a:br>
            <a:r>
              <a:rPr lang="he-IL" b="1" dirty="0">
                <a:solidFill>
                  <a:srgbClr val="00355F"/>
                </a:solidFill>
                <a:latin typeface="FbReforma"/>
              </a:rPr>
              <a:t>בִיּוֹם כ"ה כִּסְלֵו </a:t>
            </a:r>
            <a:r>
              <a:rPr lang="he-IL" dirty="0">
                <a:solidFill>
                  <a:srgbClr val="00355F"/>
                </a:solidFill>
                <a:cs typeface="FbReforma"/>
              </a:rPr>
              <a:t>מִדַּי שָׁנָה בַּשָּׁנָה, עַד הַיּוֹם הַזֶּה.</a:t>
            </a:r>
            <a:endParaRPr lang="he-IL" dirty="0"/>
          </a:p>
        </p:txBody>
      </p:sp>
      <p:pic>
        <p:nvPicPr>
          <p:cNvPr id="19458" name="Picture 2" descr="תוצאת תמונה עבור חג חנוכ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8" y="1562615"/>
            <a:ext cx="8962299" cy="504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96246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241</Words>
  <Application>Microsoft Office PowerPoint</Application>
  <PresentationFormat>‫הצגה על המסך (4:3)</PresentationFormat>
  <Paragraphs>19</Paragraphs>
  <Slides>18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FbReforma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יהודית עקיבא</cp:lastModifiedBy>
  <cp:revision>15</cp:revision>
  <dcterms:created xsi:type="dcterms:W3CDTF">2019-12-09T19:01:22Z</dcterms:created>
  <dcterms:modified xsi:type="dcterms:W3CDTF">2021-11-04T17:54:43Z</dcterms:modified>
</cp:coreProperties>
</file>