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6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20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DE9E8-C668-47D9-AF29-AB5FB9B0439D}" type="datetimeFigureOut">
              <a:rPr lang="he-IL" smtClean="0"/>
              <a:t>כ"ג/טבת/תשפ"א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66F84-71F8-4698-865B-0D6EE4F73F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688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DE9E8-C668-47D9-AF29-AB5FB9B0439D}" type="datetimeFigureOut">
              <a:rPr lang="he-IL" smtClean="0"/>
              <a:t>כ"ג/טבת/תשפ"א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66F84-71F8-4698-865B-0D6EE4F73F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44405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DE9E8-C668-47D9-AF29-AB5FB9B0439D}" type="datetimeFigureOut">
              <a:rPr lang="he-IL" smtClean="0"/>
              <a:t>כ"ג/טבת/תשפ"א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66F84-71F8-4698-865B-0D6EE4F73F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42875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DE9E8-C668-47D9-AF29-AB5FB9B0439D}" type="datetimeFigureOut">
              <a:rPr lang="he-IL" smtClean="0"/>
              <a:t>כ"ג/טבת/תשפ"א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66F84-71F8-4698-865B-0D6EE4F73F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5691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DE9E8-C668-47D9-AF29-AB5FB9B0439D}" type="datetimeFigureOut">
              <a:rPr lang="he-IL" smtClean="0"/>
              <a:t>כ"ג/טבת/תשפ"א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66F84-71F8-4698-865B-0D6EE4F73F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40821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DE9E8-C668-47D9-AF29-AB5FB9B0439D}" type="datetimeFigureOut">
              <a:rPr lang="he-IL" smtClean="0"/>
              <a:t>כ"ג/טבת/תשפ"א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66F84-71F8-4698-865B-0D6EE4F73F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75647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DE9E8-C668-47D9-AF29-AB5FB9B0439D}" type="datetimeFigureOut">
              <a:rPr lang="he-IL" smtClean="0"/>
              <a:t>כ"ג/טבת/תשפ"א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66F84-71F8-4698-865B-0D6EE4F73F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37933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DE9E8-C668-47D9-AF29-AB5FB9B0439D}" type="datetimeFigureOut">
              <a:rPr lang="he-IL" smtClean="0"/>
              <a:t>כ"ג/טבת/תשפ"א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66F84-71F8-4698-865B-0D6EE4F73F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8184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DE9E8-C668-47D9-AF29-AB5FB9B0439D}" type="datetimeFigureOut">
              <a:rPr lang="he-IL" smtClean="0"/>
              <a:t>כ"ג/טבת/תשפ"א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66F84-71F8-4698-865B-0D6EE4F73F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93324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DE9E8-C668-47D9-AF29-AB5FB9B0439D}" type="datetimeFigureOut">
              <a:rPr lang="he-IL" smtClean="0"/>
              <a:t>כ"ג/טבת/תשפ"א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66F84-71F8-4698-865B-0D6EE4F73F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935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DE9E8-C668-47D9-AF29-AB5FB9B0439D}" type="datetimeFigureOut">
              <a:rPr lang="he-IL" smtClean="0"/>
              <a:t>כ"ג/טבת/תשפ"א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66F84-71F8-4698-865B-0D6EE4F73F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33257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DE9E8-C668-47D9-AF29-AB5FB9B0439D}" type="datetimeFigureOut">
              <a:rPr lang="he-IL" smtClean="0"/>
              <a:t>כ"ג/טבת/תשפ"א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66F84-71F8-4698-865B-0D6EE4F73F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95687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 /><Relationship Id="rId3" Type="http://schemas.openxmlformats.org/officeDocument/2006/relationships/image" Target="../media/image2.jpeg" /><Relationship Id="rId7" Type="http://schemas.openxmlformats.org/officeDocument/2006/relationships/image" Target="../media/image6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.jpeg" /><Relationship Id="rId11" Type="http://schemas.openxmlformats.org/officeDocument/2006/relationships/image" Target="../media/image10.jpeg" /><Relationship Id="rId5" Type="http://schemas.openxmlformats.org/officeDocument/2006/relationships/image" Target="../media/image4.jpeg" /><Relationship Id="rId10" Type="http://schemas.openxmlformats.org/officeDocument/2006/relationships/image" Target="../media/image9.jpeg" /><Relationship Id="rId4" Type="http://schemas.openxmlformats.org/officeDocument/2006/relationships/image" Target="../media/image3.jpeg" /><Relationship Id="rId9" Type="http://schemas.openxmlformats.org/officeDocument/2006/relationships/image" Target="../media/image8.jpe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.jpeg" /><Relationship Id="rId5" Type="http://schemas.openxmlformats.org/officeDocument/2006/relationships/image" Target="../media/image4.jpeg" /><Relationship Id="rId4" Type="http://schemas.openxmlformats.org/officeDocument/2006/relationships/image" Target="../media/image3.jpe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0.jpeg" /><Relationship Id="rId5" Type="http://schemas.openxmlformats.org/officeDocument/2006/relationships/image" Target="../media/image9.jpeg" /><Relationship Id="rId4" Type="http://schemas.openxmlformats.org/officeDocument/2006/relationships/image" Target="../media/image8.jpeg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 /><Relationship Id="rId13" Type="http://schemas.openxmlformats.org/officeDocument/2006/relationships/image" Target="../media/image20.png" /><Relationship Id="rId3" Type="http://schemas.openxmlformats.org/officeDocument/2006/relationships/image" Target="../media/image11.jpeg" /><Relationship Id="rId7" Type="http://schemas.openxmlformats.org/officeDocument/2006/relationships/image" Target="../media/image15.jpeg" /><Relationship Id="rId12" Type="http://schemas.openxmlformats.org/officeDocument/2006/relationships/image" Target="../media/image19.jpe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4.jpeg" /><Relationship Id="rId11" Type="http://schemas.openxmlformats.org/officeDocument/2006/relationships/image" Target="../media/image18.jpeg" /><Relationship Id="rId5" Type="http://schemas.openxmlformats.org/officeDocument/2006/relationships/image" Target="../media/image13.jpeg" /><Relationship Id="rId15" Type="http://schemas.openxmlformats.org/officeDocument/2006/relationships/image" Target="../media/image22.jpeg" /><Relationship Id="rId10" Type="http://schemas.openxmlformats.org/officeDocument/2006/relationships/image" Target="../media/image9.jpeg" /><Relationship Id="rId4" Type="http://schemas.openxmlformats.org/officeDocument/2006/relationships/image" Target="../media/image12.jpeg" /><Relationship Id="rId9" Type="http://schemas.openxmlformats.org/officeDocument/2006/relationships/image" Target="../media/image17.jpeg" /><Relationship Id="rId14" Type="http://schemas.openxmlformats.org/officeDocument/2006/relationships/image" Target="../media/image21.jpe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 /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7.jpeg" /><Relationship Id="rId5" Type="http://schemas.openxmlformats.org/officeDocument/2006/relationships/image" Target="../media/image26.jpeg" /><Relationship Id="rId4" Type="http://schemas.openxmlformats.org/officeDocument/2006/relationships/image" Target="../media/image25.jpeg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 /><Relationship Id="rId13" Type="http://schemas.openxmlformats.org/officeDocument/2006/relationships/image" Target="../media/image30.jpeg" /><Relationship Id="rId3" Type="http://schemas.openxmlformats.org/officeDocument/2006/relationships/image" Target="../media/image11.jpeg" /><Relationship Id="rId7" Type="http://schemas.openxmlformats.org/officeDocument/2006/relationships/image" Target="../media/image20.png" /><Relationship Id="rId12" Type="http://schemas.openxmlformats.org/officeDocument/2006/relationships/image" Target="../media/image19.jpe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8.jpeg" /><Relationship Id="rId11" Type="http://schemas.openxmlformats.org/officeDocument/2006/relationships/image" Target="../media/image29.png" /><Relationship Id="rId5" Type="http://schemas.openxmlformats.org/officeDocument/2006/relationships/image" Target="../media/image17.jpeg" /><Relationship Id="rId10" Type="http://schemas.openxmlformats.org/officeDocument/2006/relationships/image" Target="../media/image28.jpeg" /><Relationship Id="rId4" Type="http://schemas.openxmlformats.org/officeDocument/2006/relationships/image" Target="../media/image15.jpeg" /><Relationship Id="rId9" Type="http://schemas.openxmlformats.org/officeDocument/2006/relationships/image" Target="../media/image22.jpeg" /><Relationship Id="rId14" Type="http://schemas.openxmlformats.org/officeDocument/2006/relationships/image" Target="../media/image31.jpeg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דין קדימה בברכת הפירות מעמ' 70</a:t>
            </a:r>
          </a:p>
        </p:txBody>
      </p:sp>
      <p:sp>
        <p:nvSpPr>
          <p:cNvPr id="5" name="מציין מיקום תוכן 4"/>
          <p:cNvSpPr>
            <a:spLocks noGrp="1"/>
          </p:cNvSpPr>
          <p:nvPr>
            <p:ph idx="1"/>
          </p:nvPr>
        </p:nvSpPr>
        <p:spPr>
          <a:xfrm>
            <a:off x="838200" y="136261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סעיף א' – </a:t>
            </a:r>
          </a:p>
          <a:p>
            <a:pPr marL="0" indent="0" algn="ctr">
              <a:buNone/>
            </a:pPr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היו לפניו כמה מיני פירות...</a:t>
            </a:r>
          </a:p>
        </p:txBody>
      </p:sp>
      <p:pic>
        <p:nvPicPr>
          <p:cNvPr id="1026" name="Picture 2" descr="https://www.otli.co.il/wp-content/uploads/2012/05/IMG_67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540" y="3825685"/>
            <a:ext cx="3729322" cy="248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hashulchan.co.il/_uploads/extraimg/iStock_mishmesh180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58" y="4635500"/>
            <a:ext cx="17145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haniga2.files.wordpress.com/2014/07/d790d7a4d7a8d7a1d7a7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88" y="3508665"/>
            <a:ext cx="1767898" cy="1324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forumsgallery.tapuz.co.il/ForumsGallery/galleryimages/54321043908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081" y="3152827"/>
            <a:ext cx="1709741" cy="1282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images.saloona.co.il/files/2012/12/apple1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128" y="4864716"/>
            <a:ext cx="2096943" cy="157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2eat.co.il/article/200852632010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5777" y="3432490"/>
            <a:ext cx="1981200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www.derech-hatavlinim.co.il/pic/IMG_3180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6474" y="4730602"/>
            <a:ext cx="1797835" cy="1198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www.fruitstock.co.il/uploads/types/%D7%AA%D7%90%D7%A0%D7%94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054" y="5261919"/>
            <a:ext cx="1915366" cy="1278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www.chef-lavan.co.il/files/ItemPics/Recipes/3090/olive%5b1%5d.jpg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240" y="4365421"/>
            <a:ext cx="1761502" cy="120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://www.agrexco.co.il/media/main/DG-4013.jpg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343" y="3245312"/>
            <a:ext cx="1443182" cy="130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אליפסה 9"/>
          <p:cNvSpPr/>
          <p:nvPr/>
        </p:nvSpPr>
        <p:spPr>
          <a:xfrm>
            <a:off x="7162348" y="2832442"/>
            <a:ext cx="4812470" cy="40005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TextBox 10"/>
          <p:cNvSpPr txBox="1"/>
          <p:nvPr/>
        </p:nvSpPr>
        <p:spPr>
          <a:xfrm>
            <a:off x="8027213" y="2539836"/>
            <a:ext cx="2904360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שבעת המינים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19508" y="2534990"/>
            <a:ext cx="2904360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פרי עץ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36084" y="3432490"/>
            <a:ext cx="3210791" cy="37702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3900" dirty="0">
                <a:latin typeface="Narkisim" panose="020E0502050101010101" pitchFamily="34" charset="-79"/>
                <a:cs typeface="Narkisim" panose="020E0502050101010101" pitchFamily="34" charset="-79"/>
                <a:sym typeface="Wingdings" panose="05000000000000000000" pitchFamily="2" charset="2"/>
              </a:rPr>
              <a:t></a:t>
            </a:r>
            <a:endParaRPr lang="he-IL" sz="239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6366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6648"/>
          </a:xfrm>
        </p:spPr>
        <p:txBody>
          <a:bodyPr>
            <a:normAutofit fontScale="90000"/>
          </a:bodyPr>
          <a:lstStyle/>
          <a:p>
            <a:pPr algn="ctr"/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סעיף ב'</a:t>
            </a:r>
          </a:p>
        </p:txBody>
      </p:sp>
      <p:pic>
        <p:nvPicPr>
          <p:cNvPr id="4" name="Picture 2" descr="https://www.otli.co.il/wp-content/uploads/2012/05/IMG_6777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901" y="1222217"/>
            <a:ext cx="8198008" cy="546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hashulchan.co.il/_uploads/extraimg/iStock_mishmesh180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409" y="2967022"/>
            <a:ext cx="3768911" cy="3685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shaniga2.files.wordpress.com/2014/07/d790d7a4d7a8d7a1d7a7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26" y="761643"/>
            <a:ext cx="3886294" cy="291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://forumsgallery.tapuz.co.il/ForumsGallery/galleryimages/54321043908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345" y="2657895"/>
            <a:ext cx="3758450" cy="281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http://images.saloona.co.il/files/2012/12/apple1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24" y="3405689"/>
            <a:ext cx="4609619" cy="3452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730320" y="862297"/>
            <a:ext cx="4250219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פירות עץ שונים</a:t>
            </a:r>
          </a:p>
        </p:txBody>
      </p:sp>
      <p:sp>
        <p:nvSpPr>
          <p:cNvPr id="10" name="לב 9"/>
          <p:cNvSpPr/>
          <p:nvPr/>
        </p:nvSpPr>
        <p:spPr>
          <a:xfrm>
            <a:off x="786212" y="2739802"/>
            <a:ext cx="3875809" cy="3286307"/>
          </a:xfrm>
          <a:prstGeom prst="hear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יאכל ויברך על הפרי החביב עליו.</a:t>
            </a:r>
          </a:p>
        </p:txBody>
      </p:sp>
    </p:spTree>
    <p:extLst>
      <p:ext uri="{BB962C8B-B14F-4D97-AF65-F5344CB8AC3E}">
        <p14:creationId xmlns:p14="http://schemas.microsoft.com/office/powerpoint/2010/main" val="4092662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סעיף ג' – פירות שבעת המינים בלבד</a:t>
            </a:r>
          </a:p>
        </p:txBody>
      </p:sp>
      <p:pic>
        <p:nvPicPr>
          <p:cNvPr id="4" name="Picture 12" descr="http://www.2eat.co.il/article/20085263201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66" y="2284933"/>
            <a:ext cx="1981200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6" descr="http://www.derech-hatavlinim.co.il/pic/IMG_3180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670" y="2196311"/>
            <a:ext cx="1797835" cy="1198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8" descr="http://www.fruitstock.co.il/uploads/types/%D7%AA%D7%90%D7%A0%D7%94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890" y="2238439"/>
            <a:ext cx="1915366" cy="1278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0" descr="http://www.chef-lavan.co.il/files/ItemPics/Recipes/3090/olive%5b1%5d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012" y="2263383"/>
            <a:ext cx="1761502" cy="120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2" descr="http://www.agrexco.co.il/media/main/DG-4013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982" y="2196875"/>
            <a:ext cx="1443182" cy="130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39374" y="4152901"/>
            <a:ext cx="10311245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>
                <a:latin typeface="Narkisim" panose="020E0502050101010101" pitchFamily="34" charset="-79"/>
                <a:cs typeface="Narkisim" panose="020E0502050101010101" pitchFamily="34" charset="-79"/>
              </a:rPr>
              <a:t> אֶרֶץ</a:t>
            </a:r>
            <a:r>
              <a:rPr lang="he-IL" sz="4000" dirty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3200" dirty="0" err="1">
                <a:latin typeface="Narkisim" panose="020E0502050101010101" pitchFamily="34" charset="-79"/>
                <a:cs typeface="Narkisim" panose="020E0502050101010101" pitchFamily="34" charset="-79"/>
              </a:rPr>
              <a:t>חִטָּה</a:t>
            </a:r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 וּשְׂעֹרָה, וְגֶפֶן וּתְאֵנָה וְרִמּוֹן; </a:t>
            </a:r>
          </a:p>
          <a:p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4000" b="1" dirty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4800" b="1" dirty="0">
                <a:latin typeface="Narkisim" panose="020E0502050101010101" pitchFamily="34" charset="-79"/>
                <a:cs typeface="Narkisim" panose="020E0502050101010101" pitchFamily="34" charset="-79"/>
              </a:rPr>
              <a:t>אֶרֶץ</a:t>
            </a:r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-זֵית שֶׁמֶן, וּדְבָשׁ.</a:t>
            </a:r>
          </a:p>
          <a:p>
            <a:pPr algn="l"/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(דברים ח, ח)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30269" y="3741309"/>
            <a:ext cx="602672" cy="5847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48042" y="5050783"/>
            <a:ext cx="602672" cy="5847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31153" y="5053135"/>
            <a:ext cx="602672" cy="5847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46351" y="3734382"/>
            <a:ext cx="602672" cy="5847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84729" y="3741309"/>
            <a:ext cx="602672" cy="5847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90216" y="1615000"/>
            <a:ext cx="602672" cy="5847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85557" y="1615000"/>
            <a:ext cx="602672" cy="5847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8707" y="1601222"/>
            <a:ext cx="602672" cy="5847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2231" y="1601222"/>
            <a:ext cx="602672" cy="5847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97683" y="1608149"/>
            <a:ext cx="602672" cy="5847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4</a:t>
            </a:r>
          </a:p>
        </p:txBody>
      </p:sp>
      <p:sp>
        <p:nvSpPr>
          <p:cNvPr id="3" name="חץ ימינה 2"/>
          <p:cNvSpPr/>
          <p:nvPr/>
        </p:nvSpPr>
        <p:spPr>
          <a:xfrm>
            <a:off x="8075809" y="3874343"/>
            <a:ext cx="1665037" cy="4156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חץ ימינה 20"/>
          <p:cNvSpPr/>
          <p:nvPr/>
        </p:nvSpPr>
        <p:spPr>
          <a:xfrm>
            <a:off x="7968788" y="6115033"/>
            <a:ext cx="1665037" cy="4156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2207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3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2" descr="http://www.2eat.co.il/article/2008526320103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EF6"/>
              </a:clrFrom>
              <a:clrTo>
                <a:srgbClr val="FDFE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871" y="4198004"/>
            <a:ext cx="2370030" cy="176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3184"/>
          </a:xfrm>
        </p:spPr>
        <p:txBody>
          <a:bodyPr>
            <a:normAutofit fontScale="90000"/>
          </a:bodyPr>
          <a:lstStyle/>
          <a:p>
            <a:pPr algn="ctr"/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סעיף ד'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018310"/>
            <a:ext cx="10515600" cy="49716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א. חיטה ושעורה </a:t>
            </a:r>
            <a:r>
              <a:rPr lang="he-IL" sz="4000" b="1" dirty="0">
                <a:latin typeface="Narkisim" panose="020E0502050101010101" pitchFamily="34" charset="-79"/>
                <a:cs typeface="Narkisim" panose="020E0502050101010101" pitchFamily="34" charset="-79"/>
              </a:rPr>
              <a:t>קודמות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לשאר הדברים אם עשה </a:t>
            </a:r>
          </a:p>
          <a:p>
            <a:pPr marL="0" indent="0" algn="just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   מהם לחם או מזונות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.</a:t>
            </a:r>
          </a:p>
          <a:p>
            <a:pPr marL="0" indent="0">
              <a:buNone/>
            </a:pP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4" name="Picture 2" descr="http://www.roladin.co.il/files/gallery/media/hitaMeleaa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827" y="2495282"/>
            <a:ext cx="2584987" cy="1733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6" descr="http://www.derech-hatavlinim.co.il/pic/IMG_318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877" y="5369722"/>
            <a:ext cx="2150680" cy="1433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http://www.fruitstock.co.il/uploads/types/%D7%AA%D7%90%D7%A0%D7%94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494" y="5328678"/>
            <a:ext cx="2291279" cy="152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2" descr="http://www.agrexco.co.il/media/main/DG-4013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282" y="4564766"/>
            <a:ext cx="1726424" cy="1565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https://shaniga2.files.wordpress.com/2014/07/d790d7a4d7a8d7a1d7a7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147" y="1562866"/>
            <a:ext cx="2083739" cy="1560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http://forumsgallery.tapuz.co.il/ForumsGallery/galleryimages/54321043908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810" y="1678945"/>
            <a:ext cx="2015193" cy="151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 descr="http://images.saloona.co.il/files/2012/12/apple1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819" y="2163574"/>
            <a:ext cx="2471570" cy="185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0" descr="http://www.chef-lavan.co.il/files/ItemPics/Recipes/3090/olive%5b1%5d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712" y="4829578"/>
            <a:ext cx="2107221" cy="1438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kosherthailand.com/media/catalog/product/cache/4/image/9df78eab33525d08d6e5fb8d27136e95/c/h/chabad_products_45_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276" y="2524645"/>
            <a:ext cx="1356482" cy="106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metuka.co.il/siteimages/657/filesystem/200555/Burekas_Metuka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EAE4E4"/>
              </a:clrFrom>
              <a:clrTo>
                <a:srgbClr val="EAE4E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389" y="3385994"/>
            <a:ext cx="1692931" cy="1066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bekaloot.co.il/FrameWork/Upload/StepImage_a23435aa-c21f-45e2-8f83-d844ea44cb1e_big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674" y="3446315"/>
            <a:ext cx="2347658" cy="1759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niranbd.com/newcity/vcitypics/908618/%D7%9E%D7%9E%D7%AA%D7%A7%D7%99%D7%9D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78" y="5007226"/>
            <a:ext cx="2693206" cy="151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sfile.f-static.com/image/users/157692/detail/big/2139316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746" y="3270392"/>
            <a:ext cx="1985486" cy="198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מעוגל 5"/>
          <p:cNvSpPr/>
          <p:nvPr/>
        </p:nvSpPr>
        <p:spPr>
          <a:xfrm>
            <a:off x="7920534" y="2408219"/>
            <a:ext cx="4129636" cy="1919332"/>
          </a:xfrm>
          <a:prstGeom prst="roundRect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3" name="TextBox 32"/>
          <p:cNvSpPr txBox="1"/>
          <p:nvPr/>
        </p:nvSpPr>
        <p:spPr>
          <a:xfrm>
            <a:off x="9358403" y="1942767"/>
            <a:ext cx="1122216" cy="22159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3800" dirty="0">
                <a:latin typeface="Narkisim" panose="020E0502050101010101" pitchFamily="34" charset="-79"/>
                <a:cs typeface="Narkisim" panose="020E0502050101010101" pitchFamily="34" charset="-79"/>
                <a:sym typeface="Wingdings" panose="05000000000000000000" pitchFamily="2" charset="2"/>
              </a:rPr>
              <a:t></a:t>
            </a:r>
            <a:endParaRPr lang="he-IL" sz="138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50367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615462"/>
            <a:ext cx="10515600" cy="5561501"/>
          </a:xfrm>
        </p:spPr>
        <p:txBody>
          <a:bodyPr/>
          <a:lstStyle/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ב. מי שאוכל חיטה שעורה במצב הטבעי שלהם מברך עליהם "בורא פרי האדמה".</a:t>
            </a:r>
          </a:p>
          <a:p>
            <a:pPr marL="0" indent="0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ג. אם יש לפניו פירות וחיטה ושעורה במצב הטבעי שלהם מברך קודם על הפירות.</a:t>
            </a:r>
          </a:p>
          <a:p>
            <a:pPr marL="0" indent="0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4" name="Picture 2" descr="http://daf-yomi.com/Data/UploadedFiles/UserFilesCK/dagan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336" y="1732885"/>
            <a:ext cx="2622910" cy="174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daf-yomi.com/Data/UploadedFiles/UserFilesCK/dagan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314" y="1732885"/>
            <a:ext cx="2556156" cy="1696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daf-yomi.com/Data/UploadedFiles/UserFilesCK/dagan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795" y="4747950"/>
            <a:ext cx="2689710" cy="1784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daf-yomi.com/Data/UploadedFiles/UserFilesCK/dagan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970" y="4747950"/>
            <a:ext cx="2674341" cy="177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s://shaniga2.files.wordpress.com/2014/07/d790d7a4d7a8d7a1d7a7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418" y="5072224"/>
            <a:ext cx="1734649" cy="129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://forumsgallery.tapuz.co.il/ForumsGallery/galleryimages/54321043908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514" y="5068903"/>
            <a:ext cx="1677586" cy="125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http://images.saloona.co.il/files/2012/12/apple1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24" y="4893377"/>
            <a:ext cx="2057505" cy="154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מלבן מעוגל 10"/>
          <p:cNvSpPr/>
          <p:nvPr/>
        </p:nvSpPr>
        <p:spPr>
          <a:xfrm>
            <a:off x="668560" y="4758148"/>
            <a:ext cx="5275039" cy="1774536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2361968" y="4058165"/>
            <a:ext cx="2231661" cy="22159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3800" dirty="0">
                <a:latin typeface="Narkisim" panose="020E0502050101010101" pitchFamily="34" charset="-79"/>
                <a:cs typeface="Narkisim" panose="020E0502050101010101" pitchFamily="34" charset="-79"/>
                <a:sym typeface="Wingdings" panose="05000000000000000000" pitchFamily="2" charset="2"/>
              </a:rPr>
              <a:t></a:t>
            </a:r>
            <a:endParaRPr lang="he-IL" sz="138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81523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סעיף ו - ברכת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שהכל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2066191"/>
            <a:ext cx="10515600" cy="38997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ברכת </a:t>
            </a:r>
            <a:r>
              <a:rPr lang="he-IL" sz="3600" dirty="0" err="1">
                <a:latin typeface="Narkisim" panose="020E0502050101010101" pitchFamily="34" charset="-79"/>
                <a:cs typeface="Narkisim" panose="020E0502050101010101" pitchFamily="34" charset="-79"/>
              </a:rPr>
              <a:t>שהכל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היא ברכה כללית ולכן היא האחרונה בסדר הברכות – </a:t>
            </a:r>
          </a:p>
          <a:p>
            <a:pPr marL="0" indent="0" algn="ctr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("</a:t>
            </a:r>
            <a:r>
              <a:rPr lang="he-IL" sz="3600" dirty="0" err="1">
                <a:latin typeface="Narkisim" panose="020E0502050101010101" pitchFamily="34" charset="-79"/>
                <a:cs typeface="Narkisim" panose="020E0502050101010101" pitchFamily="34" charset="-79"/>
              </a:rPr>
              <a:t>שהכל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" - פוטר </a:t>
            </a:r>
            <a:r>
              <a:rPr lang="he-IL" sz="3600" dirty="0" err="1">
                <a:latin typeface="Narkisim" panose="020E0502050101010101" pitchFamily="34" charset="-79"/>
                <a:cs typeface="Narkisim" panose="020E0502050101010101" pitchFamily="34" charset="-79"/>
              </a:rPr>
              <a:t>הכל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77629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8" descr="http://forumsgallery.tapuz.co.il/ForumsGallery/galleryimages/54321043908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5055" y="4767180"/>
            <a:ext cx="1404967" cy="105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סדר הברכות לפי חשיבותן –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המג"ע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א"ש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6000" dirty="0">
                <a:latin typeface="Narkisim" panose="020E0502050101010101" pitchFamily="34" charset="-79"/>
                <a:cs typeface="Narkisim" panose="020E0502050101010101" pitchFamily="34" charset="-79"/>
              </a:rPr>
              <a:t>ה</a:t>
            </a:r>
            <a:r>
              <a:rPr lang="he-IL" sz="4000" dirty="0">
                <a:latin typeface="Narkisim" panose="020E0502050101010101" pitchFamily="34" charset="-79"/>
                <a:cs typeface="Narkisim" panose="020E0502050101010101" pitchFamily="34" charset="-79"/>
              </a:rPr>
              <a:t>מוציא, </a:t>
            </a:r>
            <a:r>
              <a:rPr lang="he-IL" sz="6000" dirty="0">
                <a:latin typeface="Narkisim" panose="020E0502050101010101" pitchFamily="34" charset="-79"/>
                <a:cs typeface="Narkisim" panose="020E0502050101010101" pitchFamily="34" charset="-79"/>
              </a:rPr>
              <a:t>מ</a:t>
            </a:r>
            <a:r>
              <a:rPr lang="he-IL" sz="4000" dirty="0">
                <a:latin typeface="Narkisim" panose="020E0502050101010101" pitchFamily="34" charset="-79"/>
                <a:cs typeface="Narkisim" panose="020E0502050101010101" pitchFamily="34" charset="-79"/>
              </a:rPr>
              <a:t>זונות, </a:t>
            </a:r>
            <a:r>
              <a:rPr lang="he-IL" sz="6000" dirty="0">
                <a:latin typeface="Narkisim" panose="020E0502050101010101" pitchFamily="34" charset="-79"/>
                <a:cs typeface="Narkisim" panose="020E0502050101010101" pitchFamily="34" charset="-79"/>
              </a:rPr>
              <a:t>ג</a:t>
            </a:r>
            <a:r>
              <a:rPr lang="he-IL" sz="4000" dirty="0">
                <a:latin typeface="Narkisim" panose="020E0502050101010101" pitchFamily="34" charset="-79"/>
                <a:cs typeface="Narkisim" panose="020E0502050101010101" pitchFamily="34" charset="-79"/>
              </a:rPr>
              <a:t>פן, </a:t>
            </a:r>
            <a:r>
              <a:rPr lang="he-IL" sz="6000" dirty="0">
                <a:latin typeface="Narkisim" panose="020E0502050101010101" pitchFamily="34" charset="-79"/>
                <a:cs typeface="Narkisim" panose="020E0502050101010101" pitchFamily="34" charset="-79"/>
              </a:rPr>
              <a:t>ע</a:t>
            </a:r>
            <a:r>
              <a:rPr lang="he-IL" sz="4000" dirty="0">
                <a:latin typeface="Narkisim" panose="020E0502050101010101" pitchFamily="34" charset="-79"/>
                <a:cs typeface="Narkisim" panose="020E0502050101010101" pitchFamily="34" charset="-79"/>
              </a:rPr>
              <a:t>ץ,</a:t>
            </a:r>
            <a:r>
              <a:rPr lang="he-IL" sz="6000" dirty="0">
                <a:latin typeface="Narkisim" panose="020E0502050101010101" pitchFamily="34" charset="-79"/>
                <a:cs typeface="Narkisim" panose="020E0502050101010101" pitchFamily="34" charset="-79"/>
              </a:rPr>
              <a:t> א</a:t>
            </a:r>
            <a:r>
              <a:rPr lang="he-IL" sz="4400" dirty="0">
                <a:latin typeface="Narkisim" panose="020E0502050101010101" pitchFamily="34" charset="-79"/>
                <a:cs typeface="Narkisim" panose="020E0502050101010101" pitchFamily="34" charset="-79"/>
              </a:rPr>
              <a:t>דמה</a:t>
            </a:r>
            <a:r>
              <a:rPr lang="he-IL" sz="4000" dirty="0">
                <a:latin typeface="Narkisim" panose="020E0502050101010101" pitchFamily="34" charset="-79"/>
                <a:cs typeface="Narkisim" panose="020E0502050101010101" pitchFamily="34" charset="-79"/>
              </a:rPr>
              <a:t>, </a:t>
            </a:r>
            <a:r>
              <a:rPr lang="he-IL" sz="6000" dirty="0" err="1">
                <a:latin typeface="Narkisim" panose="020E0502050101010101" pitchFamily="34" charset="-79"/>
                <a:cs typeface="Narkisim" panose="020E0502050101010101" pitchFamily="34" charset="-79"/>
              </a:rPr>
              <a:t>ש</a:t>
            </a:r>
            <a:r>
              <a:rPr lang="he-IL" sz="4000" dirty="0" err="1">
                <a:latin typeface="Narkisim" panose="020E0502050101010101" pitchFamily="34" charset="-79"/>
                <a:cs typeface="Narkisim" panose="020E0502050101010101" pitchFamily="34" charset="-79"/>
              </a:rPr>
              <a:t>הכל</a:t>
            </a:r>
            <a:endParaRPr lang="he-IL" sz="40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4" name="Picture 2" descr="http://www.roladin.co.il/files/gallery/media/hitaMeleaa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6059" y="3509519"/>
            <a:ext cx="2188556" cy="146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s://shaniga2.files.wordpress.com/2014/07/d790d7a4d7a8d7a1d7a7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292" y="5580284"/>
            <a:ext cx="1452755" cy="1088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http://images.saloona.co.il/files/2012/12/apple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380" y="5428980"/>
            <a:ext cx="1723146" cy="129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www.kosherthailand.com/media/catalog/product/cache/4/image/9df78eab33525d08d6e5fb8d27136e95/c/h/chabad_products_45_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4232" y="4304500"/>
            <a:ext cx="1376081" cy="1077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http://www.bekaloot.co.il/FrameWork/Upload/StepImage_a23435aa-c21f-45e2-8f83-d844ea44cb1e_big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819" y="4733787"/>
            <a:ext cx="1185744" cy="88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http://niranbd.com/newcity/vcitypics/908618/%D7%9E%D7%9E%D7%AA%D7%A7%D7%99%D7%9D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01" y="5276331"/>
            <a:ext cx="1360272" cy="76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http://sfile.f-static.com/image/users/157692/detail/big/2139316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53" y="4357741"/>
            <a:ext cx="1002820" cy="1002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www.iritsadan.com/wp-content/uploads/veg-630x450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056" y="3277097"/>
            <a:ext cx="2684288" cy="1917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israelwines.co.il/Framework/Upload/%D7%99%D7%A8%D7%93%D7%9F%20T%20%D7%91%D7%A8%D7%99%D7%91%D7%95%D7%A2_big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445" y="3112841"/>
            <a:ext cx="1654385" cy="2316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מחבר חץ ישר 13"/>
          <p:cNvCxnSpPr/>
          <p:nvPr/>
        </p:nvCxnSpPr>
        <p:spPr>
          <a:xfrm>
            <a:off x="9959212" y="2674897"/>
            <a:ext cx="1322266" cy="1152086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מחבר חץ ישר 18"/>
          <p:cNvCxnSpPr/>
          <p:nvPr/>
        </p:nvCxnSpPr>
        <p:spPr>
          <a:xfrm>
            <a:off x="8212830" y="2674897"/>
            <a:ext cx="1052355" cy="1692932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חץ ישר 19"/>
          <p:cNvCxnSpPr/>
          <p:nvPr/>
        </p:nvCxnSpPr>
        <p:spPr>
          <a:xfrm>
            <a:off x="6658602" y="2626140"/>
            <a:ext cx="613934" cy="938313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חץ ישר 20"/>
          <p:cNvCxnSpPr/>
          <p:nvPr/>
        </p:nvCxnSpPr>
        <p:spPr>
          <a:xfrm>
            <a:off x="5653457" y="2642026"/>
            <a:ext cx="397672" cy="2244410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מחבר חץ ישר 21"/>
          <p:cNvCxnSpPr/>
          <p:nvPr/>
        </p:nvCxnSpPr>
        <p:spPr>
          <a:xfrm flipH="1">
            <a:off x="4193773" y="2659051"/>
            <a:ext cx="343122" cy="1093354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מחבר חץ ישר 22"/>
          <p:cNvCxnSpPr>
            <a:stCxn id="34" idx="4"/>
            <a:endCxn id="9" idx="0"/>
          </p:cNvCxnSpPr>
          <p:nvPr/>
        </p:nvCxnSpPr>
        <p:spPr>
          <a:xfrm flipH="1">
            <a:off x="2015691" y="2595416"/>
            <a:ext cx="1081119" cy="2138371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אליפסה 26"/>
          <p:cNvSpPr/>
          <p:nvPr/>
        </p:nvSpPr>
        <p:spPr>
          <a:xfrm>
            <a:off x="9607013" y="1950839"/>
            <a:ext cx="473300" cy="724058"/>
          </a:xfrm>
          <a:prstGeom prst="ellipse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480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1" name="אליפסה 30"/>
          <p:cNvSpPr/>
          <p:nvPr/>
        </p:nvSpPr>
        <p:spPr>
          <a:xfrm>
            <a:off x="6366363" y="1942024"/>
            <a:ext cx="397821" cy="724058"/>
          </a:xfrm>
          <a:prstGeom prst="ellipse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480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2" name="אליפסה 31"/>
          <p:cNvSpPr/>
          <p:nvPr/>
        </p:nvSpPr>
        <p:spPr>
          <a:xfrm>
            <a:off x="7843600" y="1934993"/>
            <a:ext cx="473300" cy="724058"/>
          </a:xfrm>
          <a:prstGeom prst="ellipse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480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3" name="אליפסה 32"/>
          <p:cNvSpPr/>
          <p:nvPr/>
        </p:nvSpPr>
        <p:spPr>
          <a:xfrm>
            <a:off x="5371528" y="1942526"/>
            <a:ext cx="473300" cy="724058"/>
          </a:xfrm>
          <a:prstGeom prst="ellipse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480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4" name="אליפסה 33"/>
          <p:cNvSpPr/>
          <p:nvPr/>
        </p:nvSpPr>
        <p:spPr>
          <a:xfrm>
            <a:off x="2826227" y="1871358"/>
            <a:ext cx="541166" cy="724058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480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5" name="אליפסה 34"/>
          <p:cNvSpPr/>
          <p:nvPr/>
        </p:nvSpPr>
        <p:spPr>
          <a:xfrm>
            <a:off x="4405503" y="1917968"/>
            <a:ext cx="473300" cy="724058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480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8" name="Picture 8" descr="http://www.metuka.co.il/siteimages/657/filesystem/200555/Burekas_Metuka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E7E1E1"/>
              </a:clrFrom>
              <a:clrTo>
                <a:srgbClr val="E7E1E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229" y="5350120"/>
            <a:ext cx="1942683" cy="12243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â«×××××â¬â"/>
          <p:cNvPicPr>
            <a:picLocks noChangeAspect="1" noChangeArrowheads="1"/>
          </p:cNvPicPr>
          <p:nvPr/>
        </p:nvPicPr>
        <p:blipFill rotWithShape="1"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8" t="9504" r="10066" b="9955"/>
          <a:stretch/>
        </p:blipFill>
        <p:spPr bwMode="auto">
          <a:xfrm rot="20658588">
            <a:off x="237533" y="4373982"/>
            <a:ext cx="666192" cy="1105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â«××¨×××§â¬â"/>
          <p:cNvPicPr>
            <a:picLocks noChangeAspect="1" noChangeArrowheads="1"/>
          </p:cNvPicPr>
          <p:nvPr/>
        </p:nvPicPr>
        <p:blipFill rotWithShape="1"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222"/>
          <a:stretch/>
        </p:blipFill>
        <p:spPr bwMode="auto">
          <a:xfrm>
            <a:off x="141226" y="3497056"/>
            <a:ext cx="1536327" cy="81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922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u="sng" dirty="0">
                <a:latin typeface="Narkisim" panose="020E0502050101010101" pitchFamily="34" charset="-79"/>
                <a:cs typeface="Narkisim" panose="020E0502050101010101" pitchFamily="34" charset="-79"/>
              </a:rPr>
              <a:t>דין קדימה בברכת הפירות עמ' 70-72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עמוד 71 אירועים 1-3</a:t>
            </a:r>
          </a:p>
          <a:p>
            <a:pPr marL="0" indent="0" algn="ctr">
              <a:buNone/>
            </a:pPr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עמוד 72 שאלות 1-6</a:t>
            </a:r>
          </a:p>
          <a:p>
            <a:pPr marL="0" indent="0" algn="ctr">
              <a:buNone/>
            </a:pP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עבודה נעימה</a:t>
            </a:r>
          </a:p>
        </p:txBody>
      </p:sp>
      <p:pic>
        <p:nvPicPr>
          <p:cNvPr id="6146" name="Picture 2" descr="http://www.vegan-friendly.co.il/img/articles/img_1422106884_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30600"/>
            <a:ext cx="391477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644643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184</Words>
  <Application>Microsoft Office PowerPoint</Application>
  <PresentationFormat>מסך רחב</PresentationFormat>
  <Paragraphs>47</Paragraphs>
  <Slides>8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8</vt:i4>
      </vt:variant>
    </vt:vector>
  </HeadingPairs>
  <TitlesOfParts>
    <vt:vector size="9" baseType="lpstr">
      <vt:lpstr>ערכת נושא Office</vt:lpstr>
      <vt:lpstr>דין קדימה בברכת הפירות מעמ' 70</vt:lpstr>
      <vt:lpstr>סעיף ב'</vt:lpstr>
      <vt:lpstr>סעיף ג' – פירות שבעת המינים בלבד</vt:lpstr>
      <vt:lpstr>סעיף ד'</vt:lpstr>
      <vt:lpstr>מצגת של PowerPoint‏</vt:lpstr>
      <vt:lpstr>סעיף ו - ברכת שהכל</vt:lpstr>
      <vt:lpstr>סדר הברכות לפי חשיבותן – המג"ע א"ש</vt:lpstr>
      <vt:lpstr>דין קדימה בברכת הפירות עמ' 70-72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דין קדימה בברכת הפירות מעמ' 70</dc:title>
  <dc:creator>User</dc:creator>
  <cp:lastModifiedBy>משתמש לא ידוע</cp:lastModifiedBy>
  <cp:revision>25</cp:revision>
  <dcterms:created xsi:type="dcterms:W3CDTF">2015-11-01T14:04:52Z</dcterms:created>
  <dcterms:modified xsi:type="dcterms:W3CDTF">2021-01-07T16:21:32Z</dcterms:modified>
</cp:coreProperties>
</file>