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3" r:id="rId21"/>
    <p:sldId id="284" r:id="rId22"/>
    <p:sldId id="285" r:id="rId23"/>
    <p:sldId id="286" r:id="rId24"/>
    <p:sldId id="276" r:id="rId25"/>
    <p:sldId id="287" r:id="rId26"/>
    <p:sldId id="277" r:id="rId27"/>
    <p:sldId id="278" r:id="rId28"/>
    <p:sldId id="279" r:id="rId29"/>
    <p:sldId id="280" r:id="rId30"/>
    <p:sldId id="282" r:id="rId31"/>
    <p:sldId id="281" r:id="rId3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1552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6381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731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097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17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2297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281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809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753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065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613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8A2D3-3531-49AE-9FBF-942496F66257}" type="datetimeFigureOut">
              <a:rPr lang="he-IL" smtClean="0"/>
              <a:t>ט'/טבת/תשפ"ב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1BEAB-7EFD-4DB0-B971-63956256AB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61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חמישה מיני דגן עמ' 65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>
          <a:xfrm>
            <a:off x="1111827" y="1951346"/>
            <a:ext cx="10241973" cy="364935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חמישה מיני דגן –</a:t>
            </a:r>
          </a:p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חיטה </a:t>
            </a:r>
          </a:p>
        </p:txBody>
      </p:sp>
      <p:pic>
        <p:nvPicPr>
          <p:cNvPr id="1026" name="Picture 2" descr="http://images.photolight.co.il/photo/2011-05-14/5764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44" y="2658801"/>
            <a:ext cx="5411178" cy="358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comax.co.il/Max2000Upload/1443/Prt_Pic%5C1%5C_8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113" y="3043797"/>
            <a:ext cx="28765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ru.all.biz/img/ru/catalog/20046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145" y="3286849"/>
            <a:ext cx="4466937" cy="295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66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שעורה</a:t>
            </a:r>
            <a:endParaRPr lang="he-IL" dirty="0"/>
          </a:p>
        </p:txBody>
      </p:sp>
      <p:pic>
        <p:nvPicPr>
          <p:cNvPr id="4" name="Picture 4" descr="http://vignette1.wikia.nocookie.net/danielventura/images/5/51/Hordeum_vulgare.jpg/revision/latest?cb=20120402212753&amp;path-prefix=h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82" y="1804988"/>
            <a:ext cx="6005945" cy="450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g.mako.co.il/2008/03/23/01/grisim_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31" y="2411940"/>
            <a:ext cx="3886409" cy="293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www.tvuot.co.il/_Uploads/dbsArticles/_cut/F5_0244_0000_48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264" y="3002515"/>
            <a:ext cx="2831522" cy="377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49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כוסמת</a:t>
            </a:r>
            <a:endParaRPr lang="he-IL" dirty="0"/>
          </a:p>
        </p:txBody>
      </p:sp>
      <p:pic>
        <p:nvPicPr>
          <p:cNvPr id="5" name="Picture 6" descr="https://upload.wikimedia.org/wikipedia/commons/3/35/Fagopyrum_esculentum_field_j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779556" cy="433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01.i.aliimg.com/photo/v0/653222165/2012_Crop_Roasted_Buckwheat_Kerne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354" y="3346114"/>
            <a:ext cx="4634346" cy="333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nizat.com/ProductsImages/F216729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049" y="482884"/>
            <a:ext cx="3209951" cy="346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96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שיפון</a:t>
            </a:r>
            <a:endParaRPr lang="he-IL" dirty="0"/>
          </a:p>
        </p:txBody>
      </p:sp>
      <p:pic>
        <p:nvPicPr>
          <p:cNvPr id="2050" name="Picture 2" descr="http://daf-yomi.com/Data/UploadedFiles/UserFilesCK/shifo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067" y="2480703"/>
            <a:ext cx="6223866" cy="416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.pricez.co.il/ProductPictures/200x/23333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9606" y="534380"/>
            <a:ext cx="4312516" cy="431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00.i.aliimg.com/photo/v0/150487508/BEST_QUALITY_RYE_SEEDS.jpg_220x2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471" y="459043"/>
            <a:ext cx="4347865" cy="326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33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שיבולת שועל</a:t>
            </a:r>
            <a:endParaRPr lang="he-IL" dirty="0"/>
          </a:p>
        </p:txBody>
      </p:sp>
      <p:pic>
        <p:nvPicPr>
          <p:cNvPr id="5122" name="Picture 2" descr="https://upload.wikimedia.org/wikipedia/commons/b/bd/Avena_sativa_(387373050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54" y="1735280"/>
            <a:ext cx="4492913" cy="336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bodek2go.com/osc/catalog/images/oat%20flou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187" y="1690688"/>
            <a:ext cx="3990109" cy="399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amiad.org.il/Media/Image/%D7%9E%D7%AA%D7%9B%D7%95%D7%9F/shibolet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73" y="3420123"/>
            <a:ext cx="3031114" cy="30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21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ההלכה סעיף א'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מציין מיקום תוכן 3"/>
          <p:cNvSpPr>
            <a:spLocks noGrp="1"/>
          </p:cNvSpPr>
          <p:nvPr>
            <p:ph idx="1"/>
          </p:nvPr>
        </p:nvSpPr>
        <p:spPr>
          <a:xfrm>
            <a:off x="838200" y="171623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 – האוכל </a:t>
            </a:r>
            <a:r>
              <a:rPr lang="he-IL" sz="3200" b="1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פת (לחם)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שהוכנה מאחד מחמשת מיני דגן – </a:t>
            </a: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נוטל ידיים, מברך "על נטילת ידיים",</a:t>
            </a: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מברך ברכת "המוציא".</a:t>
            </a: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146" name="Picture 2" descr="http://www.roladin.co.il/files/gallery/media/hitaMele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789" y="4091683"/>
            <a:ext cx="2442152" cy="163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angel.co.il/files/Products/shipon/shifon_ago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973" y="3765376"/>
            <a:ext cx="3000952" cy="254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teavon.co.il/wp-content/uploads/2014/11/-----------------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29" y="4157136"/>
            <a:ext cx="2723444" cy="184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f.nanafiles.co.il/upload/mediastock/img/1871/0/148/14884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4" y="4091683"/>
            <a:ext cx="3070225" cy="197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671050" y="3891902"/>
            <a:ext cx="214181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לחם חיטה מלאה</a:t>
            </a:r>
            <a:endParaRPr lang="he-IL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42543" y="6089964"/>
            <a:ext cx="214181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לחם שיפון</a:t>
            </a:r>
            <a:endParaRPr lang="he-IL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13029" y="3586867"/>
            <a:ext cx="214181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לחם </a:t>
            </a:r>
            <a:r>
              <a:rPr lang="he-IL" sz="24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כוסמין</a:t>
            </a:r>
            <a:endParaRPr lang="he-IL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6590" y="3609652"/>
            <a:ext cx="214181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שיבולת שועל</a:t>
            </a:r>
            <a:endParaRPr lang="he-IL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156" name="Picture 12" descr="http://img2.tapuz.co.il/forums/1_171479403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39" y="1382283"/>
            <a:ext cx="2162990" cy="20418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44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153391"/>
            <a:ext cx="10515600" cy="5023572"/>
          </a:xfrm>
        </p:spPr>
        <p:txBody>
          <a:bodyPr/>
          <a:lstStyle/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 – האוכל </a:t>
            </a:r>
            <a:r>
              <a:rPr lang="he-IL" sz="32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תבשיל, עוגה או מאפה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שנעשו מאחד מחמשת מיני דגן – </a:t>
            </a: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מברך "בורא מיני מזונות".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170" name="Picture 2" descr="http://www.ipasta.co.il/wp-content/uploads/2013/05/spaghetti-recipe-6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679" y="3543536"/>
            <a:ext cx="3594965" cy="179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f.nanafiles.co.il/upload/Xternal/IsraBlog/67/13/78/781367/posts/266775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617" y="2355922"/>
            <a:ext cx="2756218" cy="183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liliyot.co.il/liliyot/images/stories/magashim2/6/magash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56" y="2942808"/>
            <a:ext cx="4021283" cy="268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img.mako.co.il/2009/09/03/shabkia_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617" y="4442278"/>
            <a:ext cx="2781877" cy="210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0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ג'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24989" y="1690688"/>
            <a:ext cx="10515600" cy="4826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פת הבאה </a:t>
            </a:r>
            <a:r>
              <a:rPr lang="he-IL" sz="36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בכיסנין</a:t>
            </a:r>
            <a:r>
              <a:rPr lang="he-IL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– </a:t>
            </a: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 – בצק שמילאו אותו בדבש, סוכר או אגוזים וכד', כמו אזני המן, עוגיות ממולאות.</a:t>
            </a:r>
          </a:p>
          <a:p>
            <a:pPr marL="0" indent="0" algn="just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 – לש עיסה והוסיף בה דבש או שמן או חלב ותבלינים שונים.</a:t>
            </a:r>
          </a:p>
          <a:p>
            <a:pPr marL="0" indent="0" algn="just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ג – עיסה רגילה של לחם  שאפו אותה (את העיסה)</a:t>
            </a:r>
            <a:r>
              <a:rPr lang="en-US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בצורה כזו שהמאכל נהיה קשה וצריך לכרסם אותו כמו בייגלה.</a:t>
            </a:r>
          </a:p>
          <a:p>
            <a:pPr marL="0" indent="0" algn="just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8194" name="Picture 2" descr="http://www.shimrit.co.il/_Uploads/dbsCategories/bread-dough-in-bow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84" y="439939"/>
            <a:ext cx="2494666" cy="187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7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ב'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פת הבאה </a:t>
            </a:r>
            <a:r>
              <a:rPr lang="he-IL" sz="32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בכיסנין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– אדם שאוכל פת הבאה </a:t>
            </a:r>
            <a:r>
              <a:rPr lang="he-IL" sz="32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בכיסנין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– שהם : </a:t>
            </a:r>
            <a:r>
              <a:rPr lang="he-IL" sz="32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בייגל'ה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, בורקס, כעכים, קרקרים, עוגיות וכד' וגם פיצה שבעיסתה ערבבו חלב או מיץ - </a:t>
            </a: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מברך לפניהם "בורא מיני מזונות", </a:t>
            </a: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לאחריהם ברכה "מעין שלוש", בתנאי שאכל כזית (28 גרם)</a:t>
            </a: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מה זו ברכה "מעין שלוש"?</a:t>
            </a: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3102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959436" y="-19338"/>
            <a:ext cx="3550226" cy="840221"/>
          </a:xfrm>
        </p:spPr>
        <p:txBody>
          <a:bodyPr>
            <a:normAutofit/>
          </a:bodyPr>
          <a:lstStyle/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ברכה "מעין שלוש"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2"/>
          <a:srcRect l="40868" t="22280" r="20759" b="10306"/>
          <a:stretch/>
        </p:blipFill>
        <p:spPr>
          <a:xfrm>
            <a:off x="106326" y="176645"/>
            <a:ext cx="6647766" cy="65693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10" name="מציין מיקום תוכן 9"/>
          <p:cNvSpPr>
            <a:spLocks noGrp="1"/>
          </p:cNvSpPr>
          <p:nvPr>
            <p:ph idx="1"/>
          </p:nvPr>
        </p:nvSpPr>
        <p:spPr>
          <a:xfrm>
            <a:off x="6837218" y="765895"/>
            <a:ext cx="5437910" cy="6058543"/>
          </a:xfrm>
        </p:spPr>
        <p:txBody>
          <a:bodyPr>
            <a:noAutofit/>
          </a:bodyPr>
          <a:lstStyle/>
          <a:p>
            <a:pPr algn="just"/>
            <a:r>
              <a:rPr lang="he-IL" sz="2600" b="1" dirty="0">
                <a:latin typeface="Narkisim" panose="020E0502050101010101" pitchFamily="34" charset="-79"/>
                <a:cs typeface="Narkisim" panose="020E0502050101010101" pitchFamily="34" charset="-79"/>
              </a:rPr>
              <a:t>ברכה אחת מעין שלוש</a:t>
            </a:r>
            <a:r>
              <a:rPr lang="he-IL" sz="2600" dirty="0">
                <a:latin typeface="Narkisim" panose="020E0502050101010101" pitchFamily="34" charset="-79"/>
                <a:cs typeface="Narkisim" panose="020E0502050101010101" pitchFamily="34" charset="-79"/>
              </a:rPr>
              <a:t> (או בקיצור: ברכת מעין שלוש) היא ברכה שמברכים אחרי אכילת מאכל שנעשה מאחד מחמשת מיני דגן – ואיננו לחם: עוגה, פיצה, וכן לאחר אכילת אחד מחמשת מיני פירות האילן שנזכרו בפסוק המדבר בשבח ארץ ישראל: תאנים, רימונים, ענבים, זיתים ותמרים, ויין</a:t>
            </a:r>
            <a:r>
              <a:rPr lang="he-IL" sz="2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r>
              <a:rPr lang="he-IL" sz="2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הברכה </a:t>
            </a:r>
            <a:r>
              <a:rPr lang="he-IL" sz="2600" dirty="0">
                <a:latin typeface="Narkisim" panose="020E0502050101010101" pitchFamily="34" charset="-79"/>
                <a:cs typeface="Narkisim" panose="020E0502050101010101" pitchFamily="34" charset="-79"/>
              </a:rPr>
              <a:t>נקראת "מעין שלוש", בהשוואה לברכה שמברכים אחרי אכילת לחם, שהיא כוללת במקורה שלוש ברכות. הברכה "מעין שלוש" היא תמצית שלוש הברכות שמברכים אחרי אכילת לחם, הקרויה "ברכת המזון". </a:t>
            </a:r>
            <a:endParaRPr lang="he-IL" sz="2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2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הברכה </a:t>
            </a:r>
            <a:r>
              <a:rPr lang="he-IL" sz="2600" dirty="0">
                <a:latin typeface="Narkisim" panose="020E0502050101010101" pitchFamily="34" charset="-79"/>
                <a:cs typeface="Narkisim" panose="020E0502050101010101" pitchFamily="34" charset="-79"/>
              </a:rPr>
              <a:t>כוללת הודאה על המזון, על ארץ ישראל ובניין ירושלים.</a:t>
            </a:r>
          </a:p>
        </p:txBody>
      </p:sp>
    </p:spTree>
    <p:extLst>
      <p:ext uri="{BB962C8B-B14F-4D97-AF65-F5344CB8AC3E}">
        <p14:creationId xmlns:p14="http://schemas.microsoft.com/office/powerpoint/2010/main" val="164856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ד'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22518" y="1825625"/>
            <a:ext cx="7831282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אדם שסועד סעודת "פת הבאה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בכיסנין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" (מתכנן לאכול כמות גדולה של מזונות) , זאת אומרת שהאכילה היא בגדר סעודה, צריך ליטול ידיים לפני האכילה, לברך ברכת "המוציא" ולאחר שאכל לברך ברכת המזון.</a:t>
            </a:r>
          </a:p>
          <a:p>
            <a:pPr marL="0" indent="0" algn="just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מי שאוכל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עוגיה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אחת או כמה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בייגל'ך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לא קובע סעודה ולכן יברך רק ברכת "בורא מיני מזונות".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42" name="Picture 2" descr="http://images.mysupermarket.co.il/CategoryLogos/0026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64" y="5375459"/>
            <a:ext cx="1431059" cy="132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f.nanafiles.co.il/upload/Xternal/IsraBlog/32/14/74/741432/posts/241308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723" y="4848930"/>
            <a:ext cx="1290237" cy="118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duchanim.co.il/uploads/users/19651/IMG_19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12" y="1465972"/>
            <a:ext cx="3377606" cy="253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93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ה'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מקרוני – הוא תבשיל ולכן מברכים לפניו ברכת "בורא מיני מזונות" ולאחריו "ברכה מעין שלוש".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זהו הדין לכל אחד מחמשת מיני דגן שבושלו בסיר או טוגנו. 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1266" name="Picture 2" descr="http://images1.ynet.co.il/PicServer3/2013/01/17/4404426/16977550950100408286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938" y="3733367"/>
            <a:ext cx="388620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7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62891" y="84200"/>
            <a:ext cx="10515600" cy="1325563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אורז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95911" y="1302100"/>
            <a:ext cx="10515600" cy="38409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על אורז מברכים תמיד (לא משנה מה הכינו 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ממנו):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לפניו "בורא מיני מזונות"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לאחריו "בורא נפשות רבות..."</a:t>
            </a: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2292" name="Picture 4" descr="http://blog.tapuz.co.il/culinary/images/721848_10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5" y="2950567"/>
            <a:ext cx="2525767" cy="362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i00.i.aliimg.com/photo/v1/167474296/Rice_Flour_White_Rice_Flo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037" y="3782290"/>
            <a:ext cx="3881424" cy="273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homeinstyle.co.il/wp-content/uploads/2010/03/ri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71" y="430809"/>
            <a:ext cx="3764548" cy="2519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blog.tapuz.co.il/Natiie/images/%7B87859274-46AD-4BE9-83A3-14F5432C3A36%7D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2"/>
          <a:stretch/>
        </p:blipFill>
        <p:spPr bwMode="auto">
          <a:xfrm>
            <a:off x="8530936" y="4464390"/>
            <a:ext cx="2748973" cy="211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834516" y="4001294"/>
            <a:ext cx="214181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לחם אורז</a:t>
            </a:r>
            <a:endParaRPr lang="he-IL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5843" y="3253156"/>
            <a:ext cx="214181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קמח אורז</a:t>
            </a:r>
            <a:endParaRPr lang="he-IL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7689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ברכה אחרונה לאורז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21327" y="1509741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חכמים קבעו שאחרי שאוכלים אורז מברכים ברכת "בורא נפשות"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מכיון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שהאורז איננו מחמשת מיני דגן. וברכת "מעין שלוש" מברכים רק לאחר אכילת אחד מחמשת מיני דגן.</a:t>
            </a:r>
          </a:p>
          <a:p>
            <a:pPr algn="just"/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3315" name="Picture 3" descr="http://www.hobbyli.co.il/Images/ProductImages/Medium/m_9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27" y="3109276"/>
            <a:ext cx="34861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87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ח' - תבשיל שיש בו גם אורז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תבשיל שיש בו רק אורז                  תבשיל שיש בו אורז ואפונה</a:t>
            </a: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                                   מה יש </a:t>
            </a:r>
            <a:r>
              <a:rPr lang="he-IL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יותר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אורז או אפונה? לפי</a:t>
            </a:r>
          </a:p>
          <a:p>
            <a:pPr marL="0" indent="0">
              <a:buNone/>
            </a:pP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                                   זה מחליטים מה מברכים.</a:t>
            </a: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4" name="Picture 2" descr="http://homeinstyle.co.il/wp-content/uploads/2010/03/ri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507" y="2440941"/>
            <a:ext cx="3764548" cy="2519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blog.tapuz.co.il/SBARO/images/%7BA1D95201-CAAC-40CD-A798-92E0FE810EBA%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202" y="2540164"/>
            <a:ext cx="4033116" cy="232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15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עיקר (רוב) ותפל (מעט)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הברכה נקבעת לפי המאכל שיש ממנו הכי הרבה כי הוא העיקר.</a:t>
            </a: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5362" name="Picture 2" descr="http://www.foodpage.co.il/wp-content/uploads/2014/05/20130918_111243_RichtoneHDR-280x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036" y="2793710"/>
            <a:ext cx="3803073" cy="380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44336" y="3596048"/>
            <a:ext cx="3006501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מה מברכים על התבשיל הזה?</a:t>
            </a:r>
          </a:p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למה?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4587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ט'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כלל: </a:t>
            </a: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כל דבר שלפניו מברכים ברכת "בורא מיני מזונות" מברכים אחריו ברכת "מעין שלוש" חוץ מהאורז.</a:t>
            </a:r>
          </a:p>
          <a:p>
            <a:pPr marL="0" indent="0" algn="just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כל זאת בתנאי שאכל לפחות כזית (28 גרם)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אם אכל פחות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מכזית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לא מברך ברכה אחרונה.</a:t>
            </a:r>
          </a:p>
        </p:txBody>
      </p:sp>
    </p:spTree>
    <p:extLst>
      <p:ext uri="{BB962C8B-B14F-4D97-AF65-F5344CB8AC3E}">
        <p14:creationId xmlns:p14="http://schemas.microsoft.com/office/powerpoint/2010/main" val="255468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חמישה מיני דגן עמ' 65-66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</a:t>
            </a:r>
          </a:p>
          <a:p>
            <a:pPr marL="0" indent="0" algn="ctr">
              <a:buNone/>
            </a:pPr>
            <a:r>
              <a:rPr lang="he-IL" sz="36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עמ' 67 שאלות 1-3</a:t>
            </a: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6386" name="Picture 2" descr="http://www.jdn.co.il/wp-content/uploads/2011/11/%D7%94%D7%A0%D7%97%D7%99%D7%95%D7%AA-%D7%9C%D7%91%D7%A8%D7%99%D7%A8%D7%AA-%D7%90%D7%95%D7%A8%D7%96-%D7%9C%D7%A8%D7%91%D7%A0%D7%95%D7%AA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43" y="3487688"/>
            <a:ext cx="4082903" cy="306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3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ברכה אחרונה עמ' 68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"מעין שלוש"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הכלל: 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כל דבר שלפני אכילתו מברכים ברכת "בורא מיני מזונות" </a:t>
            </a: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אחריו מברכים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"מעין שלוש" (מלבד האורז כפי שכבר למדנו)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896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ברכה מעין שלוש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מה פירוש המילה "מעין"?</a:t>
            </a:r>
          </a:p>
          <a:p>
            <a:pPr marL="0" indent="0" algn="ctr">
              <a:buNone/>
            </a:pPr>
            <a:r>
              <a:rPr lang="he-IL" sz="3600" b="1" dirty="0" smtClean="0">
                <a:latin typeface="Gan CLM" panose="02000803000000000000" pitchFamily="2" charset="-79"/>
                <a:cs typeface="Gan CLM" panose="02000803000000000000" pitchFamily="2" charset="-79"/>
              </a:rPr>
              <a:t>דומה מעט (לא זהה) </a:t>
            </a:r>
          </a:p>
          <a:p>
            <a:pPr algn="just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הברכה 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נקראת "מעין שלוש", בהשוואה לברכה שמברכים אחרי אכילת לחם, שהיא כוללת במקורה שלוש ברכות. הברכה "מעין שלוש" היא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תמצית (החלק העיקרי) של שלוש </a:t>
            </a: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הברכות שמברכים אחרי אכילת לחם, הקרויה "ברכת המזון". </a:t>
            </a:r>
          </a:p>
          <a:p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הברכה כוללת הודאה על המזון, על ארץ ישראל ובניין ירושלים.</a:t>
            </a:r>
          </a:p>
          <a:p>
            <a:pPr marL="0" indent="0">
              <a:buNone/>
            </a:pP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68527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63138" y="0"/>
            <a:ext cx="10515600" cy="723842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זה מול זה (ברכת המזון וברכת מעין שלוש)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968136"/>
              </p:ext>
            </p:extLst>
          </p:nvPr>
        </p:nvGraphicFramePr>
        <p:xfrm>
          <a:off x="537553" y="723842"/>
          <a:ext cx="11441086" cy="601210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315199">
                  <a:extLst>
                    <a:ext uri="{9D8B030D-6E8A-4147-A177-3AD203B41FA5}">
                      <a16:colId xmlns:a16="http://schemas.microsoft.com/office/drawing/2014/main" val="3113547921"/>
                    </a:ext>
                  </a:extLst>
                </a:gridCol>
                <a:gridCol w="4125887">
                  <a:extLst>
                    <a:ext uri="{9D8B030D-6E8A-4147-A177-3AD203B41FA5}">
                      <a16:colId xmlns:a16="http://schemas.microsoft.com/office/drawing/2014/main" val="4091116331"/>
                    </a:ext>
                  </a:extLst>
                </a:gridCol>
              </a:tblGrid>
              <a:tr h="688132"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 smtClean="0">
                          <a:latin typeface="Gan CLM" panose="02000803000000000000" pitchFamily="2" charset="-79"/>
                          <a:cs typeface="Gan CLM" panose="02000803000000000000" pitchFamily="2" charset="-79"/>
                        </a:rPr>
                        <a:t>ברכת המזון – ברכת הזן</a:t>
                      </a:r>
                      <a:endParaRPr lang="he-IL" sz="3200" dirty="0">
                        <a:latin typeface="Gan CLM" panose="02000803000000000000" pitchFamily="2" charset="-79"/>
                        <a:cs typeface="Gan CLM" panose="02000803000000000000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 smtClean="0">
                          <a:latin typeface="Gan CLM" panose="02000803000000000000" pitchFamily="2" charset="-79"/>
                          <a:cs typeface="Gan CLM" panose="02000803000000000000" pitchFamily="2" charset="-79"/>
                        </a:rPr>
                        <a:t>ברכה מעין שלוש</a:t>
                      </a:r>
                      <a:endParaRPr lang="he-IL" sz="3200" dirty="0">
                        <a:latin typeface="Gan CLM" panose="02000803000000000000" pitchFamily="2" charset="-79"/>
                        <a:cs typeface="Gan CLM" panose="02000803000000000000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777908"/>
                  </a:ext>
                </a:extLst>
              </a:tr>
              <a:tr h="5323971">
                <a:tc>
                  <a:txBody>
                    <a:bodyPr/>
                    <a:lstStyle/>
                    <a:p>
                      <a:pPr algn="just" rtl="1"/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בָּרוּךְ אַתָּה ה'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אֱלֹהֵינו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 מֶלֶךְ הָעוֹלָם הָאֵל הַזָּן אוֹתָנוּ וְאֶת הָעוֹלָם כֻּלּוֹ בְּטוּבוֹ בְּחֵן בְּחֶסֶד בְּרֶוַח וּבְרַחֲמִים רַבִּים נֹתֵן לֶחֶם לְכָל-בָּשָׂר כִּי לְעוֹלָם חַסְדּוֹ וּבְטוּבוֹ הַגָּדוֹל תָּמִיד לֹא חָסַר לָנוּ וְאַל יֶחְסַר לָנוּ מָזוֹן (תָּמִיד) לְעוֹלָם וָעֶד כִּי הוּא אֵל זָן וּמְפַרְנֵס לַכֹּל וְשֻׁלְחָנוֹ עָרוּךְ לַכֹּל וְהִתְקִין מִחְיָה וּמָזוֹן לְכָל-בְּרִיּוֹתָיו אֲשֶׁר בָּרָא בְרַחֲמָיו וּבְרֹב חֲסָדָיו כָּאָמוּר פּוֹתֵחַ אֶת-יָדֶךָ וּמַשְׂבִּיעַ לְכָל-חַי רָצוֹן בָּרוּךְ אַתָּה ה' הַזָּן אֶת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הַכֹּל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.</a:t>
                      </a:r>
                      <a:endParaRPr lang="he-IL" sz="3200" b="0" dirty="0"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בָּרוּךְ אַתָּה ה',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אֱלֹהֵינו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 מֶלֶךְ הָעוֹלָם,</a:t>
                      </a:r>
                    </a:p>
                    <a:p>
                      <a:r>
                        <a:rPr lang="he-IL" sz="3200" b="1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מזונות: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 עַל הַמִּחְיָה וְעַל הַכַּלְכָּלָה,</a:t>
                      </a:r>
                    </a:p>
                    <a:p>
                      <a:r>
                        <a:rPr lang="he-IL" sz="3200" b="1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 יין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: עַל הַגֶּפֶן וְעַל פְּרִי הַגֶּפֶן,</a:t>
                      </a:r>
                    </a:p>
                    <a:p>
                      <a:r>
                        <a:rPr lang="he-IL" sz="3200" b="1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משבעת המינים: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 עַל הָעֵץ וְעַל פְּרִי הָעֵץ,</a:t>
                      </a:r>
                    </a:p>
                    <a:p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וְעַל תְּנוּבַת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הַשָּ‎ֹדֶה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,</a:t>
                      </a:r>
                    </a:p>
                    <a:p>
                      <a:pPr rtl="1"/>
                      <a:endParaRPr lang="he-IL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24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03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427486"/>
              </p:ext>
            </p:extLst>
          </p:nvPr>
        </p:nvGraphicFramePr>
        <p:xfrm>
          <a:off x="537553" y="723842"/>
          <a:ext cx="11441086" cy="601210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315199">
                  <a:extLst>
                    <a:ext uri="{9D8B030D-6E8A-4147-A177-3AD203B41FA5}">
                      <a16:colId xmlns:a16="http://schemas.microsoft.com/office/drawing/2014/main" val="3113547921"/>
                    </a:ext>
                  </a:extLst>
                </a:gridCol>
                <a:gridCol w="4125887">
                  <a:extLst>
                    <a:ext uri="{9D8B030D-6E8A-4147-A177-3AD203B41FA5}">
                      <a16:colId xmlns:a16="http://schemas.microsoft.com/office/drawing/2014/main" val="4091116331"/>
                    </a:ext>
                  </a:extLst>
                </a:gridCol>
              </a:tblGrid>
              <a:tr h="688132"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 smtClean="0">
                          <a:latin typeface="Gan CLM" panose="02000803000000000000" pitchFamily="2" charset="-79"/>
                          <a:cs typeface="Gan CLM" panose="02000803000000000000" pitchFamily="2" charset="-79"/>
                        </a:rPr>
                        <a:t>ברכת המזון – ברכת הארץ</a:t>
                      </a:r>
                      <a:endParaRPr lang="he-IL" sz="3200" dirty="0">
                        <a:latin typeface="Gan CLM" panose="02000803000000000000" pitchFamily="2" charset="-79"/>
                        <a:cs typeface="Gan CLM" panose="02000803000000000000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 smtClean="0">
                          <a:latin typeface="Gan CLM" panose="02000803000000000000" pitchFamily="2" charset="-79"/>
                          <a:cs typeface="Gan CLM" panose="02000803000000000000" pitchFamily="2" charset="-79"/>
                        </a:rPr>
                        <a:t>ברכה מעין שלוש</a:t>
                      </a:r>
                      <a:endParaRPr lang="he-IL" sz="3200" dirty="0">
                        <a:latin typeface="Gan CLM" panose="02000803000000000000" pitchFamily="2" charset="-79"/>
                        <a:cs typeface="Gan CLM" panose="02000803000000000000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777908"/>
                  </a:ext>
                </a:extLst>
              </a:tr>
              <a:tr h="5323971">
                <a:tc>
                  <a:txBody>
                    <a:bodyPr/>
                    <a:lstStyle/>
                    <a:p>
                      <a:pPr algn="just" rtl="1"/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נוֹדֶה לְּךָ ה'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אֱלֹהֵינו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 עַל 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שֶהִנְחַלְתָּ לַאֲבוֹתֵינוּ אֶרֶץ חֶמְדָּה טוֹבָה וּרְחָבָה 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בְּרִית וְתוֹרָה חַיִּים וּמָזוֹן עַל שֶׁהוֹצֵאתָנוּ מֵאֶרֶץ מִצְרַיִם וּפְדִיתָנוּ מִבֵּית עֲבָדִים וְעַל בְּרִיתְךָ שֶׁחָתַמְתָּ בִּבְשָׂרֵנוּ וְעַל תּוֹרָתְךָ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שֶׁלִּמַּדְתָּנו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 וְעַל חֻקֵּי רְצוֹנָךְ שֶׁהוֹדַעְתָּנוּ וְעַל חַיִּים וּמָזוֹן שָׁאַתָּה זָן וּמְפַרְנֵס אוֹתָנוּ </a:t>
                      </a:r>
                    </a:p>
                    <a:p>
                      <a:pPr algn="just" rtl="1"/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ועַל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הַכֹּל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 יְהֹוָה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אֱלֹהֵינו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 אֲנַחְנוּ מוֹדִים לָךְ וּמְבָרְכִים אֶת שְׁמָךְ כָּאָמוּר וְאָכַלְתָּ וְשָׂבָעְתָּ וּבֵרַכְתָּ אֶת יְהֹוָה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אֱלֹהֶיך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ָ 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עַל-הָאָרֶץ הַטֹּבָה 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אֲשֶׁר נָתַן-לָךְ בָּרוּךְ אַתָּהה' עַל הָאָרֶץ וְעַל הַמָּזוֹן.</a:t>
                      </a:r>
                      <a:endParaRPr lang="he-IL" sz="4800" b="0" dirty="0"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וְעַל אֶרֶץ חֶמְדָּה טוֹבָה וּרְחָבָה שֶרָצִיתָ וְהִנְחַלְתָּ לַאֲבוֹתֵינוּ, לֶאֱכֹל מִפִּרְיָהּ וְלִשְֹבֹּעַ מִטּוּבָהּ.</a:t>
                      </a:r>
                      <a:endParaRPr lang="he-IL" sz="4800" b="0" i="0" kern="1200" dirty="0" smtClean="0">
                        <a:solidFill>
                          <a:schemeClr val="dk1"/>
                        </a:solidFill>
                        <a:effectLst/>
                        <a:latin typeface="Gan CLM" panose="02000803000000000000" pitchFamily="2" charset="-79"/>
                        <a:ea typeface="+mn-ea"/>
                        <a:cs typeface="Gan CLM" panose="02000803000000000000" pitchFamily="2" charset="-79"/>
                      </a:endParaRPr>
                    </a:p>
                    <a:p>
                      <a:pPr rtl="1"/>
                      <a:endParaRPr lang="he-IL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24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85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665501"/>
              </p:ext>
            </p:extLst>
          </p:nvPr>
        </p:nvGraphicFramePr>
        <p:xfrm>
          <a:off x="375457" y="113134"/>
          <a:ext cx="11441086" cy="663173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315199">
                  <a:extLst>
                    <a:ext uri="{9D8B030D-6E8A-4147-A177-3AD203B41FA5}">
                      <a16:colId xmlns:a16="http://schemas.microsoft.com/office/drawing/2014/main" val="3113547921"/>
                    </a:ext>
                  </a:extLst>
                </a:gridCol>
                <a:gridCol w="4125887">
                  <a:extLst>
                    <a:ext uri="{9D8B030D-6E8A-4147-A177-3AD203B41FA5}">
                      <a16:colId xmlns:a16="http://schemas.microsoft.com/office/drawing/2014/main" val="4091116331"/>
                    </a:ext>
                  </a:extLst>
                </a:gridCol>
              </a:tblGrid>
              <a:tr h="688132"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 smtClean="0">
                          <a:latin typeface="Gan CLM" panose="02000803000000000000" pitchFamily="2" charset="-79"/>
                          <a:cs typeface="Gan CLM" panose="02000803000000000000" pitchFamily="2" charset="-79"/>
                        </a:rPr>
                        <a:t>ברכת המזון – בונה</a:t>
                      </a:r>
                      <a:r>
                        <a:rPr lang="he-IL" sz="3200" baseline="0" dirty="0" smtClean="0">
                          <a:latin typeface="Gan CLM" panose="02000803000000000000" pitchFamily="2" charset="-79"/>
                          <a:cs typeface="Gan CLM" panose="02000803000000000000" pitchFamily="2" charset="-79"/>
                        </a:rPr>
                        <a:t> ירושלים</a:t>
                      </a:r>
                      <a:endParaRPr lang="he-IL" sz="3200" dirty="0">
                        <a:latin typeface="Gan CLM" panose="02000803000000000000" pitchFamily="2" charset="-79"/>
                        <a:cs typeface="Gan CLM" panose="02000803000000000000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 smtClean="0">
                          <a:latin typeface="Gan CLM" panose="02000803000000000000" pitchFamily="2" charset="-79"/>
                          <a:cs typeface="Gan CLM" panose="02000803000000000000" pitchFamily="2" charset="-79"/>
                        </a:rPr>
                        <a:t>ברכה מעין שלוש</a:t>
                      </a:r>
                      <a:endParaRPr lang="he-IL" sz="3200" dirty="0">
                        <a:latin typeface="Gan CLM" panose="02000803000000000000" pitchFamily="2" charset="-79"/>
                        <a:cs typeface="Gan CLM" panose="02000803000000000000" pitchFamily="2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777908"/>
                  </a:ext>
                </a:extLst>
              </a:tr>
              <a:tr h="5323971">
                <a:tc>
                  <a:txBody>
                    <a:bodyPr/>
                    <a:lstStyle/>
                    <a:p>
                      <a:pPr algn="just" rtl="1"/>
                      <a:r>
                        <a:rPr lang="he-IL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רַחֵם ה' </a:t>
                      </a:r>
                      <a:r>
                        <a:rPr lang="he-IL" sz="2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אֱלֹהֵינו</a:t>
                      </a:r>
                      <a:r>
                        <a:rPr lang="he-IL" sz="2800" b="1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ּ עָלֵינוּ וְעַל יִשְרָאֵל עַמָּךְ </a:t>
                      </a:r>
                      <a:r>
                        <a:rPr lang="he-IL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וְעַל יְרוּשָלַיִם עִירָךְ וְעַל הַר צִיּוֹן מִשְכַּן כְּבוֹדָךְ וְעַל הֵיכָלָךְ</a:t>
                      </a:r>
                      <a:r>
                        <a:rPr lang="he-IL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 וְעַל מְעוֹנָךְ וְעַל דְּבִירָךְ וְעַל הַבַּיִת הַגָּדוֹל וְהַקָּדוֹשׁ שֶׁנִּקְרָא שִׁמְךָ עָלָיו אָבִינוּ! רְעֵנוּ </a:t>
                      </a:r>
                      <a:r>
                        <a:rPr lang="he-IL" sz="2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זוּנֵנו</a:t>
                      </a:r>
                      <a:r>
                        <a:rPr lang="he-IL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 פַּרְנְסֵנוּ כַּלְכְּלֵנוּ </a:t>
                      </a:r>
                      <a:r>
                        <a:rPr lang="he-IL" sz="2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הַרְוִיחֵנו</a:t>
                      </a:r>
                      <a:r>
                        <a:rPr lang="he-IL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 הַרְוַח לָנוּ מְהֵרָה מִכָּל-צָרוֹתֵינוּ וְאַל </a:t>
                      </a:r>
                      <a:r>
                        <a:rPr lang="he-IL" sz="2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תַּצְרִיכֵנו</a:t>
                      </a:r>
                      <a:r>
                        <a:rPr lang="he-IL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 ה' </a:t>
                      </a:r>
                      <a:r>
                        <a:rPr lang="he-IL" sz="2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אֱלֹהֵינו</a:t>
                      </a:r>
                      <a:r>
                        <a:rPr lang="he-IL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 לִידֵי מַתְּנוֹת בָּשָׂר וָדָם וְלֹא לִידֵי </a:t>
                      </a:r>
                      <a:r>
                        <a:rPr lang="he-IL" sz="2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הַלְוָאָתָם</a:t>
                      </a:r>
                      <a:r>
                        <a:rPr lang="he-IL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 אֶלָּא לְיָדְךָ הַמְּלֵאָה וְהָרְחָבָה הָעֲשִׁירָה וְהַפְּתוּחָה יְהִי רָצוֹן שֶׁלֹּא נֵבוֹשׁ בָּעוֹלָם הַזֶּה וְלֹא נִכָּלֵם לְעוֹלָם הַבָּא וּמַלְכוּת בֵּית דָּוִד מְשִׁיחָךְ </a:t>
                      </a:r>
                      <a:r>
                        <a:rPr lang="he-IL" sz="2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תַּחֲזִירֶנָּה</a:t>
                      </a:r>
                      <a:r>
                        <a:rPr lang="he-IL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 לִמְקוֹמָהּ בִּמְהֵרָה בְיָמֵינו.</a:t>
                      </a:r>
                    </a:p>
                    <a:p>
                      <a:pPr algn="just" rtl="1"/>
                      <a:r>
                        <a:rPr lang="he-IL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וְתִבְנֶה יְרוּשָׁלַיִם עִירָךְ בִּמְהֵרָה בְיָמֵינוּ בָּרוּךְ אַתָּה יה' בּוֹנֵה יְרוּשָׁלָיִם</a:t>
                      </a:r>
                      <a:endParaRPr lang="he-IL" sz="2400" b="0" dirty="0"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רַחֵם יְהֹוָה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אֱלֹהֵינו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ּ, עָלֵינוּ וְעַל יִשְרָאֵל עַמָּךְ, וְעַל יְרוּשָלַיִם עִירָךְ, וְעַל הַר צִיּוֹן מִשְכַּן כְּבוֹדָךְ, 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וְעַל מִזְבָּחָךְ 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Gan CLM" panose="02000803000000000000" pitchFamily="2" charset="-79"/>
                          <a:ea typeface="+mn-ea"/>
                          <a:cs typeface="Gan CLM" panose="02000803000000000000" pitchFamily="2" charset="-79"/>
                        </a:rPr>
                        <a:t>וְעַל הֵיכָלָךְ. וּבְנֵה יְרוּשָלַיִם עִיר הַקֹּדֶש בִּמְהֵרָה בְיָמֵינוּ.</a:t>
                      </a:r>
                    </a:p>
                    <a:p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וְהַעֲלֵנוּ לְתוֹכָהּ, וְשַׂמְּחֵנוּ </a:t>
                      </a:r>
                      <a:r>
                        <a:rPr lang="he-IL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בְּבִנְיָנָה</a:t>
                      </a:r>
                      <a:r>
                        <a:rPr lang="he-IL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Narkisim" panose="020E0502050101010101" pitchFamily="34" charset="-79"/>
                          <a:ea typeface="+mn-ea"/>
                          <a:cs typeface="Narkisim" panose="020E0502050101010101" pitchFamily="34" charset="-79"/>
                        </a:rPr>
                        <a:t>ּ, וּנְבָרֶכְךָ עָלֶיהָ בִּקְדֻשָּׁה וּבְטָהֳרָה.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24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0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2"/>
          <a:srcRect l="40868" t="22280" r="20759" b="10306"/>
          <a:stretch/>
        </p:blipFill>
        <p:spPr>
          <a:xfrm>
            <a:off x="3139263" y="163912"/>
            <a:ext cx="6647766" cy="65693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מלבן 4"/>
          <p:cNvSpPr/>
          <p:nvPr/>
        </p:nvSpPr>
        <p:spPr>
          <a:xfrm>
            <a:off x="8504192" y="1312718"/>
            <a:ext cx="1270110" cy="342033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3133302" y="1309254"/>
            <a:ext cx="5328363" cy="394854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1" name="קבוצה 40"/>
          <p:cNvGrpSpPr/>
          <p:nvPr/>
        </p:nvGrpSpPr>
        <p:grpSpPr>
          <a:xfrm>
            <a:off x="3090774" y="1695448"/>
            <a:ext cx="6524282" cy="697051"/>
            <a:chOff x="3115018" y="1631373"/>
            <a:chExt cx="6524282" cy="519544"/>
          </a:xfrm>
        </p:grpSpPr>
        <p:cxnSp>
          <p:nvCxnSpPr>
            <p:cNvPr id="7" name="מחבר ישר 6"/>
            <p:cNvCxnSpPr/>
            <p:nvPr/>
          </p:nvCxnSpPr>
          <p:spPr>
            <a:xfrm>
              <a:off x="9029700" y="1631373"/>
              <a:ext cx="0" cy="25977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מחבר ישר 12"/>
            <p:cNvCxnSpPr/>
            <p:nvPr/>
          </p:nvCxnSpPr>
          <p:spPr>
            <a:xfrm>
              <a:off x="9639300" y="1891145"/>
              <a:ext cx="0" cy="25977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מחבר ישר 14"/>
            <p:cNvCxnSpPr/>
            <p:nvPr/>
          </p:nvCxnSpPr>
          <p:spPr>
            <a:xfrm flipH="1">
              <a:off x="3139263" y="1631373"/>
              <a:ext cx="589043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ישר 15"/>
            <p:cNvCxnSpPr/>
            <p:nvPr/>
          </p:nvCxnSpPr>
          <p:spPr>
            <a:xfrm>
              <a:off x="3115018" y="1641764"/>
              <a:ext cx="0" cy="49529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מחבר ישר 17"/>
            <p:cNvCxnSpPr/>
            <p:nvPr/>
          </p:nvCxnSpPr>
          <p:spPr>
            <a:xfrm flipH="1">
              <a:off x="9029700" y="1891145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מחבר ישר 18"/>
            <p:cNvCxnSpPr/>
            <p:nvPr/>
          </p:nvCxnSpPr>
          <p:spPr>
            <a:xfrm flipH="1">
              <a:off x="8291945" y="2137062"/>
              <a:ext cx="134735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מחבר ישר 21"/>
            <p:cNvCxnSpPr/>
            <p:nvPr/>
          </p:nvCxnSpPr>
          <p:spPr>
            <a:xfrm flipH="1">
              <a:off x="3115018" y="2137062"/>
              <a:ext cx="51769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מלבן 27"/>
          <p:cNvSpPr/>
          <p:nvPr/>
        </p:nvSpPr>
        <p:spPr>
          <a:xfrm>
            <a:off x="9047983" y="1654752"/>
            <a:ext cx="619026" cy="25977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31" name="מחבר חץ ישר 30"/>
          <p:cNvCxnSpPr/>
          <p:nvPr/>
        </p:nvCxnSpPr>
        <p:spPr>
          <a:xfrm flipV="1">
            <a:off x="9667009" y="1405802"/>
            <a:ext cx="1213482" cy="727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חץ ישר 41"/>
          <p:cNvCxnSpPr/>
          <p:nvPr/>
        </p:nvCxnSpPr>
        <p:spPr>
          <a:xfrm>
            <a:off x="9424554" y="2132729"/>
            <a:ext cx="1039091" cy="8702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מחבר חץ ישר 44"/>
          <p:cNvCxnSpPr/>
          <p:nvPr/>
        </p:nvCxnSpPr>
        <p:spPr>
          <a:xfrm>
            <a:off x="7904019" y="1432643"/>
            <a:ext cx="2750128" cy="30977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992373" y="1016866"/>
            <a:ext cx="81644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מזון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463645" y="2689151"/>
            <a:ext cx="152053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ירושלים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394369" y="4415555"/>
            <a:ext cx="152053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הארץ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0710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8133" y="-31749"/>
            <a:ext cx="10515600" cy="1325563"/>
          </a:xfrm>
        </p:spPr>
        <p:txBody>
          <a:bodyPr/>
          <a:lstStyle/>
          <a:p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לסיכום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199" y="1293814"/>
            <a:ext cx="11082867" cy="4883149"/>
          </a:xfrm>
        </p:spPr>
        <p:txBody>
          <a:bodyPr>
            <a:normAutofit/>
          </a:bodyPr>
          <a:lstStyle/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</a:t>
            </a:r>
            <a:r>
              <a:rPr lang="he-IL" sz="3200" dirty="0" smtClean="0">
                <a:latin typeface="Gan CLM" panose="02000803000000000000" pitchFamily="2" charset="-79"/>
                <a:cs typeface="Gan CLM" panose="02000803000000000000" pitchFamily="2" charset="-79"/>
              </a:rPr>
              <a:t>"מעין שלוש"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דומה לברכת המזון </a:t>
            </a:r>
          </a:p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בכך שהיא מזכירה את נושאי הברכות שכתובות </a:t>
            </a:r>
          </a:p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בברכת המזון והן:</a:t>
            </a:r>
          </a:p>
          <a:p>
            <a:pPr lvl="3">
              <a:lnSpc>
                <a:spcPct val="150000"/>
              </a:lnSpc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הזן</a:t>
            </a:r>
          </a:p>
          <a:p>
            <a:pPr lvl="3">
              <a:lnSpc>
                <a:spcPct val="150000"/>
              </a:lnSpc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הארץ</a:t>
            </a:r>
          </a:p>
          <a:p>
            <a:pPr lvl="3">
              <a:lnSpc>
                <a:spcPct val="150000"/>
              </a:lnSpc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וברכת בונה ירושלים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6" name="Picture 2" descr="עימוד_15 (ברכת מעין שלוש) | פרוג - דף הבית של היוצרים החרדי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3" y="110068"/>
            <a:ext cx="4526748" cy="649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9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"מעין שלוש" סוגי פתיחה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57745" y="185120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לאחר אכילת מזונות – על המחיה ועל הכלכלה...</a:t>
            </a: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לאחר שתית יין – על הגפן ועל פרי הגפן...</a:t>
            </a: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לאחר אכילת פירות משבעת המינים – </a:t>
            </a:r>
          </a:p>
          <a:p>
            <a:pPr marL="0" indent="0">
              <a:buNone/>
            </a:pP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                          על העץ ועל פרי העץ...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0482" name="Picture 2" descr="http://israelwines.co.il/Framework/Upload/%D7%99%D7%A8%D7%93%D7%9F%20T%20%D7%91%D7%A8%D7%99%D7%91%D7%95%D7%A2_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25" y="2340046"/>
            <a:ext cx="1876859" cy="262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www.liliyot.co.il/liliyot/images/stories/magashim2/6/magash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879" y="1296985"/>
            <a:ext cx="2465462" cy="164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קבוצה 5"/>
          <p:cNvGrpSpPr/>
          <p:nvPr/>
        </p:nvGrpSpPr>
        <p:grpSpPr>
          <a:xfrm>
            <a:off x="228602" y="3221649"/>
            <a:ext cx="3530088" cy="3327344"/>
            <a:chOff x="176645" y="4166755"/>
            <a:chExt cx="2362200" cy="2453261"/>
          </a:xfrm>
        </p:grpSpPr>
        <p:pic>
          <p:nvPicPr>
            <p:cNvPr id="20486" name="Picture 6" descr="http://www.1909.co.il/wp-content/uploads/2009/05/shivat-aminim-248-x-247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66"/>
            <a:stretch/>
          </p:blipFill>
          <p:spPr bwMode="auto">
            <a:xfrm>
              <a:off x="176645" y="4592781"/>
              <a:ext cx="2362200" cy="2027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אליפסה 7"/>
            <p:cNvSpPr/>
            <p:nvPr/>
          </p:nvSpPr>
          <p:spPr>
            <a:xfrm>
              <a:off x="1467392" y="4328629"/>
              <a:ext cx="800100" cy="8416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" name="אליפסה 3"/>
            <p:cNvSpPr/>
            <p:nvPr/>
          </p:nvSpPr>
          <p:spPr>
            <a:xfrm>
              <a:off x="835208" y="4166755"/>
              <a:ext cx="800100" cy="8416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89484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83672" y="-81684"/>
            <a:ext cx="10515600" cy="1325563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ברכה ראשונה על פירות אילן ופירות האדמה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177145" y="1243879"/>
            <a:ext cx="7696199" cy="5323176"/>
          </a:xfrm>
        </p:spPr>
        <p:txBody>
          <a:bodyPr>
            <a:normAutofit lnSpcReduction="10000"/>
          </a:bodyPr>
          <a:lstStyle/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לפני אכילת פירות האילן מברכים "בורא פרי העץ".</a:t>
            </a:r>
          </a:p>
          <a:p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לפני אכילת פירות האדמה מברכים "בורא פרי האדמה".</a:t>
            </a:r>
          </a:p>
          <a:p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לאחר אכילת פירות האילן או פירות האדמה מברכים "בורא נפשות".</a:t>
            </a:r>
          </a:p>
          <a:p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שימו לב – פירות </a:t>
            </a:r>
            <a:r>
              <a:rPr lang="he-IL" sz="32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שנשתבחה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בהם ארץ ישראל מברכים לאחר אכילתם ברכת "מעין שלוש" 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1508" name="Picture 4" descr="http://www.tipa.co.il/images/contentImages/images/food/fruits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3"/>
          <a:stretch/>
        </p:blipFill>
        <p:spPr bwMode="auto">
          <a:xfrm>
            <a:off x="609600" y="1070263"/>
            <a:ext cx="3781674" cy="223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ttp://smalla.co.il/wp-content/uploads/2014/01/shutterstock_715931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9" t="15754" r="2995" b="11283"/>
          <a:stretch/>
        </p:blipFill>
        <p:spPr bwMode="auto">
          <a:xfrm>
            <a:off x="598592" y="3618483"/>
            <a:ext cx="3792682" cy="201583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מחבר חץ ישר 6"/>
          <p:cNvCxnSpPr/>
          <p:nvPr/>
        </p:nvCxnSpPr>
        <p:spPr>
          <a:xfrm flipH="1">
            <a:off x="4177145" y="1631373"/>
            <a:ext cx="1849583" cy="6958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/>
          <p:cNvCxnSpPr/>
          <p:nvPr/>
        </p:nvCxnSpPr>
        <p:spPr>
          <a:xfrm flipH="1">
            <a:off x="4080163" y="3091721"/>
            <a:ext cx="1849583" cy="6958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96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כמות המחייבת ברכה – סעיף ה'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2282825"/>
            <a:ext cx="10515600" cy="4351338"/>
          </a:xfrm>
        </p:spPr>
        <p:txBody>
          <a:bodyPr>
            <a:normAutofit/>
          </a:bodyPr>
          <a:lstStyle/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לפני אכילת דבר מה חייבים לברך ברכה ראשונה.</a:t>
            </a:r>
          </a:p>
          <a:p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בברכה אחרונה אנחנו </a:t>
            </a:r>
            <a:r>
              <a:rPr lang="he-IL" sz="32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מחוייבים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רק אם אכלנו לפחות כזית (28 גרם) </a:t>
            </a: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אם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אכלנו פחות </a:t>
            </a:r>
            <a:r>
              <a:rPr lang="he-IL" sz="32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מכזית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אין צורך לברך ברכה אחרונה.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2530" name="Picture 2" descr="http://w3.chabad.org/media/images/299/ZZGR29911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67402" y="1286020"/>
            <a:ext cx="242887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32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ו' - שתיה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01777" y="1690688"/>
            <a:ext cx="1788445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שתיה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cxnSp>
        <p:nvCxnSpPr>
          <p:cNvPr id="7" name="מחבר חץ ישר 6"/>
          <p:cNvCxnSpPr/>
          <p:nvPr/>
        </p:nvCxnSpPr>
        <p:spPr>
          <a:xfrm>
            <a:off x="6990222" y="2275463"/>
            <a:ext cx="584751" cy="41578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חץ ישר 8"/>
          <p:cNvCxnSpPr/>
          <p:nvPr/>
        </p:nvCxnSpPr>
        <p:spPr>
          <a:xfrm flipH="1">
            <a:off x="4617026" y="2265072"/>
            <a:ext cx="584751" cy="41578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80750" y="2732809"/>
            <a:ext cx="1788445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מיץ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2359" y="2732809"/>
            <a:ext cx="1788445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יין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cxnSp>
        <p:nvCxnSpPr>
          <p:cNvPr id="12" name="מחבר חץ ישר 11"/>
          <p:cNvCxnSpPr/>
          <p:nvPr/>
        </p:nvCxnSpPr>
        <p:spPr>
          <a:xfrm>
            <a:off x="7533408" y="3317584"/>
            <a:ext cx="41564" cy="58939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/>
          <p:cNvCxnSpPr/>
          <p:nvPr/>
        </p:nvCxnSpPr>
        <p:spPr>
          <a:xfrm flipH="1">
            <a:off x="4516581" y="3338366"/>
            <a:ext cx="41564" cy="58939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79518" y="3927764"/>
            <a:ext cx="7855527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כמות הנדרשת לברכה אחרונה היא רביעית (86 גרם)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cxnSp>
        <p:nvCxnSpPr>
          <p:cNvPr id="18" name="מחבר חץ ישר 17"/>
          <p:cNvCxnSpPr/>
          <p:nvPr/>
        </p:nvCxnSpPr>
        <p:spPr>
          <a:xfrm>
            <a:off x="7574972" y="4512539"/>
            <a:ext cx="41564" cy="58939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חץ ישר 18"/>
          <p:cNvCxnSpPr/>
          <p:nvPr/>
        </p:nvCxnSpPr>
        <p:spPr>
          <a:xfrm flipH="1">
            <a:off x="4558145" y="4533321"/>
            <a:ext cx="41564" cy="58939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722313" y="5143501"/>
            <a:ext cx="2484032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בורא נפשות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67892" y="5143501"/>
            <a:ext cx="2927376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ברכה "מעין שלוש"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7410" name="Picture 2" descr="http://www.mishlohim.co.il/img/menu/Product_pic1592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926" y="1084838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israelwines.co.il/Framework/Upload/%D7%99%D7%A8%D7%93%D7%9F%20T%20%D7%91%D7%A8%D7%99%D7%91%D7%95%D7%A2_b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146" y="1402772"/>
            <a:ext cx="1548533" cy="216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42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666462"/>
            <a:ext cx="10515600" cy="653184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קיצור שלחן ערוך פרק מג סעיפים ה - ו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788911"/>
              </p:ext>
            </p:extLst>
          </p:nvPr>
        </p:nvGraphicFramePr>
        <p:xfrm>
          <a:off x="838200" y="1693718"/>
          <a:ext cx="10678391" cy="4114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80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76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5699">
                <a:tc>
                  <a:txBody>
                    <a:bodyPr/>
                    <a:lstStyle/>
                    <a:p>
                      <a:pPr algn="ctr"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הסעיף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המקרה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הדין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ה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אכל פירות חו"ל  (ענבים)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מברך "על הארץ ועל הפירות"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ה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אכל פירות ארץ ישראל (תאנים)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מברך "על הארץ ועל </a:t>
                      </a:r>
                      <a:r>
                        <a:rPr lang="he-IL" sz="3200" b="0" u="sng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פירות</a:t>
                      </a:r>
                      <a:r>
                        <a:rPr lang="he-IL" sz="4000" b="0" u="sng" dirty="0" smtClean="0">
                          <a:solidFill>
                            <a:srgbClr val="FF0000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יה</a:t>
                      </a:r>
                      <a:r>
                        <a:rPr lang="he-IL" sz="3200" b="0" u="sng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"</a:t>
                      </a:r>
                      <a:r>
                        <a:rPr lang="he-IL" sz="4000" b="0" dirty="0" smtClean="0">
                          <a:solidFill>
                            <a:srgbClr val="FF0000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</a:t>
                      </a:r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(של ארץ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ישראל)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ו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שתה יין תוצרת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</a:t>
                      </a:r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ישראל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מברך "על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הארץ ועל פרי גפ</a:t>
                      </a:r>
                      <a:r>
                        <a:rPr lang="he-IL" sz="4000" b="0" baseline="0" dirty="0" smtClean="0">
                          <a:solidFill>
                            <a:srgbClr val="FF0000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נה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" (על  הגפנים של ארץ ישראל)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ו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שתה יין תוצרת חו"ל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מברך "על הארץ ועל פרי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הגפן"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66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ברכה אחרונה עמ' 68-69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עמ' 69 שאלות 1, 3, 4 </a:t>
            </a: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9458" name="Picture 2" descr="http://www.gadgetshop.co.il/images/wine_corkscrew_bottle_shape_b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756" y="3782290"/>
            <a:ext cx="2277341" cy="227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64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1172</Words>
  <Application>Microsoft Office PowerPoint</Application>
  <PresentationFormat>מסך רחב</PresentationFormat>
  <Paragraphs>170</Paragraphs>
  <Slides>31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Gan CLM</vt:lpstr>
      <vt:lpstr>Narkisim</vt:lpstr>
      <vt:lpstr>Times New Roman</vt:lpstr>
      <vt:lpstr>ערכת נושא Office</vt:lpstr>
      <vt:lpstr>ברכת חמישה מיני דגן עמ' 65</vt:lpstr>
      <vt:lpstr>שעורה</vt:lpstr>
      <vt:lpstr>כוסמת</vt:lpstr>
      <vt:lpstr>שיפון</vt:lpstr>
      <vt:lpstr>שיבולת שועל</vt:lpstr>
      <vt:lpstr>ההלכה סעיף א'</vt:lpstr>
      <vt:lpstr>מצגת של PowerPoint‏</vt:lpstr>
      <vt:lpstr>סעיף ג'</vt:lpstr>
      <vt:lpstr>סעיף ב'</vt:lpstr>
      <vt:lpstr>ברכה "מעין שלוש"</vt:lpstr>
      <vt:lpstr>סעיף ד'</vt:lpstr>
      <vt:lpstr>סעיף ה'</vt:lpstr>
      <vt:lpstr>אורז</vt:lpstr>
      <vt:lpstr>ברכה אחרונה לאורז</vt:lpstr>
      <vt:lpstr>סעיף ח' - תבשיל שיש בו גם אורז</vt:lpstr>
      <vt:lpstr>עיקר (רוב) ותפל (מעט)</vt:lpstr>
      <vt:lpstr>סעיף ט'</vt:lpstr>
      <vt:lpstr>ברכת חמישה מיני דגן עמ' 65-66</vt:lpstr>
      <vt:lpstr>ברכה אחרונה עמ' 68</vt:lpstr>
      <vt:lpstr>ברכה מעין שלוש</vt:lpstr>
      <vt:lpstr>זה מול זה (ברכת המזון וברכת מעין שלוש)</vt:lpstr>
      <vt:lpstr>מצגת של PowerPoint‏</vt:lpstr>
      <vt:lpstr>מצגת של PowerPoint‏</vt:lpstr>
      <vt:lpstr>מצגת של PowerPoint‏</vt:lpstr>
      <vt:lpstr>          לסיכום</vt:lpstr>
      <vt:lpstr>ברכת "מעין שלוש" סוגי פתיחה</vt:lpstr>
      <vt:lpstr>ברכה ראשונה על פירות אילן ופירות האדמה</vt:lpstr>
      <vt:lpstr>כמות המחייבת ברכה – סעיף ה'</vt:lpstr>
      <vt:lpstr>סעיף ו' - שתיה</vt:lpstr>
      <vt:lpstr>קיצור שלחן ערוך פרק מג סעיפים ה - ו</vt:lpstr>
      <vt:lpstr>ברכה אחרונה עמ' 68-69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ברכת חמישה מיני דגן עמ' 65</dc:title>
  <dc:creator>User</dc:creator>
  <cp:lastModifiedBy>Owner</cp:lastModifiedBy>
  <cp:revision>58</cp:revision>
  <dcterms:created xsi:type="dcterms:W3CDTF">2015-10-25T12:44:01Z</dcterms:created>
  <dcterms:modified xsi:type="dcterms:W3CDTF">2021-12-13T14:38:58Z</dcterms:modified>
</cp:coreProperties>
</file>