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9" r:id="rId2"/>
    <p:sldId id="270" r:id="rId3"/>
    <p:sldId id="271" r:id="rId4"/>
    <p:sldId id="273" r:id="rId5"/>
    <p:sldId id="274" r:id="rId6"/>
    <p:sldId id="272" r:id="rId7"/>
    <p:sldId id="275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320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29240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3621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376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3594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8957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62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7757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0618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559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2273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206929-7C83-4F7E-A063-F4AEE4F8F4A1}" type="datetimeFigureOut">
              <a:rPr lang="he-IL" smtClean="0"/>
              <a:t>י"ג/אדר א/תשפ"ב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C896D-2528-43F4-AF5B-42B68C6A63B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1958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על הניסים עמ' 76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0941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א – 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מקום שנעשו בו ניסים לישראל.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ברוך אתה.... שעשה ניסים לאבותינו 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במקום הזה".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Image result for â«×§×¨××¢×ª ×× ×¡××£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38" y="3695299"/>
            <a:ext cx="5046231" cy="2838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â«× ×¤×××ª ××¨×××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271" y="1969645"/>
            <a:ext cx="3594274" cy="4564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239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ב'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2964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החיוב – פעם בשלושים יום.</a:t>
            </a:r>
          </a:p>
        </p:txBody>
      </p:sp>
      <p:pic>
        <p:nvPicPr>
          <p:cNvPr id="2050" name="Picture 2" descr="Image result for â«××× ×©× ×â¬â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8" y="1609113"/>
            <a:ext cx="6561109" cy="524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81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ג'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בן מברך על מקום שנעשה בו נס לאביו.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אבל שאר קרובים לא.</a:t>
            </a:r>
          </a:p>
          <a:p>
            <a:pPr marL="0" indent="0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6" name="Picture 4" descr="Image result for â«××ª××× ××× ×××â¬â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r="6405"/>
          <a:stretch/>
        </p:blipFill>
        <p:spPr bwMode="auto">
          <a:xfrm>
            <a:off x="1512916" y="2734887"/>
            <a:ext cx="4588626" cy="37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3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סעיפים ד-ה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נס מיוחד היוצא מגדר הטבע הרגיל.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122" name="Picture 2" descr="Image result for â«××¡×× ×××¢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64" y="3302605"/>
            <a:ext cx="4143375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Image result for â«××¡×× ×××¢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46" y="2988280"/>
            <a:ext cx="5953125" cy="3438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75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â«××¡×× ×××¢â¬â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364" y="4312487"/>
            <a:ext cx="4133634" cy="2291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â«××¡×× ×××¢â¬â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4" y="2984904"/>
            <a:ext cx="5810250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תמונה 5" descr="גזירת מסך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6" t="4559" r="11659" b="9043"/>
          <a:stretch/>
        </p:blipFill>
        <p:spPr>
          <a:xfrm>
            <a:off x="6400800" y="181983"/>
            <a:ext cx="5568315" cy="391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סעיפים ד'-ה'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נס שהוא ממנהג העולם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חץ למטה 3"/>
          <p:cNvSpPr/>
          <p:nvPr/>
        </p:nvSpPr>
        <p:spPr>
          <a:xfrm rot="18862553">
            <a:off x="7265319" y="3724102"/>
            <a:ext cx="498764" cy="8229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חץ למטה 4"/>
          <p:cNvSpPr/>
          <p:nvPr/>
        </p:nvSpPr>
        <p:spPr>
          <a:xfrm rot="2737447" flipH="1">
            <a:off x="4200694" y="3724102"/>
            <a:ext cx="498764" cy="8229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6932810" y="4522124"/>
            <a:ext cx="2685011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מברכים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3210" y="4522124"/>
            <a:ext cx="2685011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טוב לברך בלי שם ומלכות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098" name="Picture 2" descr="Image result for clipart thie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361" y="2611862"/>
            <a:ext cx="2032419" cy="2233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lipar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27" y="2779854"/>
            <a:ext cx="2047336" cy="174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72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ברכות על הניסים עמ' 76-77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40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</a:t>
            </a:r>
          </a:p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76 שאלות 1-4</a:t>
            </a:r>
          </a:p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77 שאלה 6</a:t>
            </a:r>
          </a:p>
          <a:p>
            <a:pPr marL="0" indent="0" algn="ctr">
              <a:buNone/>
            </a:pP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נעימה!!</a:t>
            </a:r>
            <a:endParaRPr lang="he-IL" sz="40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451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מבוא להלכות ברכת "הגומל"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56897" y="1457758"/>
            <a:ext cx="5936385" cy="2839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ארבעה צריכים להודות : </a:t>
            </a: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הולכי מדבר שהגיעו למחוז חפצם </a:t>
            </a: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אסירים שהשתחררו מבית הסוהר</a:t>
            </a:r>
          </a:p>
          <a:p>
            <a:pPr marL="0" indent="0">
              <a:buNone/>
            </a:pPr>
            <a:r>
              <a:rPr lang="he-IL" sz="3200" smtClean="0">
                <a:latin typeface="Narkisim" panose="020E0502050101010101" pitchFamily="34" charset="-79"/>
                <a:cs typeface="Narkisim" panose="020E0502050101010101" pitchFamily="34" charset="-79"/>
              </a:rPr>
              <a:t>חולים שנרפאו</a:t>
            </a:r>
            <a:endParaRPr lang="he-IL" sz="32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יורדי ים שהגיעו למחוז חפצם</a:t>
            </a: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http://www.ynet.co.il/PicServer2/24012010/2460390/1.jpg_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494" y="4555146"/>
            <a:ext cx="4319011" cy="207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dn.xl.thumbs.canstockphoto.co.il/canstock268003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04" b="6600"/>
          <a:stretch/>
        </p:blipFill>
        <p:spPr bwMode="auto">
          <a:xfrm>
            <a:off x="716971" y="3501159"/>
            <a:ext cx="2504498" cy="297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חולה סוכרת, סוכרתי, איש עם סוכרת ומה שבניהם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3906" y="4143370"/>
            <a:ext cx="2320348" cy="189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lip Art - old sailboat . Fotosearch - Search Clipart, Illustration Posters, Drawings, and EPS Vector Graphics Images 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1"/>
          <a:stretch/>
        </p:blipFill>
        <p:spPr bwMode="auto">
          <a:xfrm>
            <a:off x="8810915" y="1631991"/>
            <a:ext cx="2841047" cy="209539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0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המקור בספר תהלים פרק ק"ז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579418"/>
            <a:ext cx="10515600" cy="4597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א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הֹדוּ לַיהוָה כִּי-טוֹב:    כִּי לְעוֹלָם חַסְדּוֹ.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/>
            </a:r>
            <a:b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</a:b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ב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יֹאמְרוּ, גְּאוּלֵי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יְהוָה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 אֲשֶׁר גְּאָלָם, מִיַּד-צָר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>
              <a:buNone/>
            </a:pPr>
            <a:r>
              <a:rPr lang="he-IL" sz="3600" b="1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תָּעוּ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בַמִּדְבָּר, בִּישִׁימוֹן דָּרֶךְ;    עִיר מוֹשָׁב, לֹא מָצָאוּ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יֹשְׁבֵי, חֹשֶׁךְ וְצַלְמָוֶת;    אֲסִירֵי עֳנִי וּבַרְזֶל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כ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יִשְׁלַח דְּבָרוֹ, 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וְיִרְפָּאֵם...</a:t>
            </a:r>
          </a:p>
          <a:p>
            <a:pPr marL="0" indent="0">
              <a:buNone/>
            </a:pPr>
            <a:r>
              <a:rPr lang="he-IL" sz="3600" b="1" dirty="0" err="1">
                <a:latin typeface="Narkisim" panose="020E0502050101010101" pitchFamily="34" charset="-79"/>
                <a:cs typeface="Narkisim" panose="020E0502050101010101" pitchFamily="34" charset="-79"/>
              </a:rPr>
              <a:t>כג</a:t>
            </a:r>
            <a:r>
              <a:rPr lang="he-IL" sz="3600" b="1" dirty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3600" dirty="0">
                <a:latin typeface="Narkisim" panose="020E0502050101010101" pitchFamily="34" charset="-79"/>
                <a:cs typeface="Narkisim" panose="020E0502050101010101" pitchFamily="34" charset="-79"/>
              </a:rPr>
              <a:t>  יוֹרְדֵי הַיָּם, בָּאֳנִיּוֹת;    עֹשֵׂי מְלָאכָה, בְּמַיִם רַבִּים.</a:t>
            </a:r>
          </a:p>
        </p:txBody>
      </p:sp>
      <p:pic>
        <p:nvPicPr>
          <p:cNvPr id="4" name="Picture 2" descr="http://www.ynet.co.il/PicServer2/24012010/2460390/1.jpg_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910" y="2015030"/>
            <a:ext cx="2157915" cy="103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cdn.xl.thumbs.canstockphoto.co.il/canstock268003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04" b="6600"/>
          <a:stretch/>
        </p:blipFill>
        <p:spPr bwMode="auto">
          <a:xfrm>
            <a:off x="1458540" y="3474741"/>
            <a:ext cx="1251327" cy="14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חולה סוכרת, סוכרתי, איש עם סוכרת ומה שבניהם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165" y="4301757"/>
            <a:ext cx="1159319" cy="94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Clip Art - old sailboat . Fotosearch - Search Clipart, Illustration Posters, Drawings, and EPS Vector Graphics Images 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1"/>
          <a:stretch/>
        </p:blipFill>
        <p:spPr bwMode="auto">
          <a:xfrm>
            <a:off x="1313944" y="5215543"/>
            <a:ext cx="1419477" cy="1046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72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שולחן ערוך – מי צריכים להודות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שנעשה לו נס  למשל: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נפל עליו קיר וניצל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ניצל מדריסת שור – והיום מתאונת דרכים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ניצל מחיה רעה שעמדה לטרוף אותו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ניצל מגנבים או שודדים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יש אומרים שרק הארבעה שהזכרנו צריכים לברך ברכת הגומל.</a:t>
            </a:r>
          </a:p>
        </p:txBody>
      </p:sp>
    </p:spTree>
    <p:extLst>
      <p:ext uri="{BB962C8B-B14F-4D97-AF65-F5344CB8AC3E}">
        <p14:creationId xmlns:p14="http://schemas.microsoft.com/office/powerpoint/2010/main" val="1096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איך מברכים ברכת הגומל?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61624" y="1738994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צריך מניין של עשרה גברים.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המברך עומד והשאר יושבים.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2050" name="Picture 2" descr="http://www.yiddishwit.com/pics/minya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0" t="42740"/>
          <a:stretch/>
        </p:blipFill>
        <p:spPr bwMode="auto">
          <a:xfrm>
            <a:off x="761999" y="2579915"/>
            <a:ext cx="4811487" cy="341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ateret4u.com/online/p_Mitpalel_1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6" t="11048" r="20947" b="15047"/>
          <a:stretch/>
        </p:blipFill>
        <p:spPr bwMode="auto">
          <a:xfrm>
            <a:off x="5819424" y="3178627"/>
            <a:ext cx="864405" cy="257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889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מבוא להלכות ברכת הגומל 78-80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</a:t>
            </a:r>
          </a:p>
          <a:p>
            <a:pPr marL="0" indent="0" algn="ctr">
              <a:buNone/>
            </a:pPr>
            <a:r>
              <a:rPr lang="he-IL" sz="3600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80</a:t>
            </a:r>
          </a:p>
          <a:p>
            <a:pPr marL="0" indent="0" algn="ctr">
              <a:buNone/>
            </a:pPr>
            <a:r>
              <a:rPr lang="he-IL" sz="3600" smtClean="0">
                <a:latin typeface="Narkisim" panose="020E0502050101010101" pitchFamily="34" charset="-79"/>
                <a:cs typeface="Narkisim" panose="020E0502050101010101" pitchFamily="34" charset="-79"/>
              </a:rPr>
              <a:t>שאלות </a:t>
            </a:r>
            <a:r>
              <a:rPr lang="he-IL" sz="3600" smtClean="0">
                <a:latin typeface="Narkisim" panose="020E0502050101010101" pitchFamily="34" charset="-79"/>
                <a:cs typeface="Narkisim" panose="020E0502050101010101" pitchFamily="34" charset="-79"/>
              </a:rPr>
              <a:t>,1 ,4 ,7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3600" dirty="0" smtClean="0"/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44897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הגומל עמ' 81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838200" y="1709246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ארבעה אנשים צריכים לברך ברכת "הגומל"</a:t>
            </a:r>
          </a:p>
          <a:p>
            <a:pPr marL="0" indent="0" algn="ctr">
              <a:buNone/>
            </a:pP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חיי"ם</a:t>
            </a:r>
            <a:endParaRPr lang="he-IL" sz="36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sz="5400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sz="6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בוש </a:t>
            </a:r>
            <a:r>
              <a:rPr lang="he-IL" sz="60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סורים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  <a:r>
              <a:rPr lang="he-IL" sz="6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ם </a:t>
            </a:r>
            <a:r>
              <a:rPr lang="he-IL" sz="6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דבר</a:t>
            </a:r>
          </a:p>
        </p:txBody>
      </p:sp>
      <p:cxnSp>
        <p:nvCxnSpPr>
          <p:cNvPr id="5" name="מחבר חץ ישר 4"/>
          <p:cNvCxnSpPr/>
          <p:nvPr/>
        </p:nvCxnSpPr>
        <p:spPr>
          <a:xfrm>
            <a:off x="6400800" y="2786743"/>
            <a:ext cx="1230086" cy="11369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מחבר חץ ישר 5"/>
          <p:cNvCxnSpPr/>
          <p:nvPr/>
        </p:nvCxnSpPr>
        <p:spPr>
          <a:xfrm>
            <a:off x="6248400" y="2797629"/>
            <a:ext cx="500744" cy="11261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מחבר חץ ישר 6"/>
          <p:cNvCxnSpPr>
            <a:endCxn id="14" idx="0"/>
          </p:cNvCxnSpPr>
          <p:nvPr/>
        </p:nvCxnSpPr>
        <p:spPr>
          <a:xfrm flipH="1">
            <a:off x="5619006" y="2754086"/>
            <a:ext cx="413659" cy="116964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flipH="1">
            <a:off x="4985657" y="2797629"/>
            <a:ext cx="729343" cy="1143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אליפסה 11"/>
          <p:cNvSpPr/>
          <p:nvPr/>
        </p:nvSpPr>
        <p:spPr>
          <a:xfrm>
            <a:off x="7743312" y="3940629"/>
            <a:ext cx="502914" cy="6978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3" name="אליפסה 12"/>
          <p:cNvSpPr/>
          <p:nvPr/>
        </p:nvSpPr>
        <p:spPr>
          <a:xfrm>
            <a:off x="6750331" y="3923731"/>
            <a:ext cx="261257" cy="6422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אליפסה 13"/>
          <p:cNvSpPr/>
          <p:nvPr/>
        </p:nvSpPr>
        <p:spPr>
          <a:xfrm>
            <a:off x="5444834" y="3923732"/>
            <a:ext cx="348343" cy="6422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אליפסה 14"/>
          <p:cNvSpPr/>
          <p:nvPr/>
        </p:nvSpPr>
        <p:spPr>
          <a:xfrm>
            <a:off x="4596344" y="3928608"/>
            <a:ext cx="493813" cy="70989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" name="Picture 2" descr="http://www.ynet.co.il/PicServer2/24012010/2460390/1.jpg_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43" y="3845398"/>
            <a:ext cx="2157915" cy="103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http://cdn.xl.thumbs.canstockphoto.co.il/canstock2680038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04" b="6600"/>
          <a:stretch/>
        </p:blipFill>
        <p:spPr bwMode="auto">
          <a:xfrm>
            <a:off x="9024522" y="3621577"/>
            <a:ext cx="1251327" cy="14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חולה סוכרת, סוכרתי, איש עם סוכרת ומה שבניהם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424" y="5049833"/>
            <a:ext cx="1159319" cy="94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8" descr="Clip Art - old sailboat . Fotosearch - Search Clipart, Illustration Posters, Drawings, and EPS Vector Graphics Images 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01"/>
          <a:stretch/>
        </p:blipFill>
        <p:spPr bwMode="auto">
          <a:xfrm>
            <a:off x="4412197" y="5113067"/>
            <a:ext cx="1419477" cy="10469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880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72391" y="433589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חולה שהבריא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9590072"/>
              </p:ext>
            </p:extLst>
          </p:nvPr>
        </p:nvGraphicFramePr>
        <p:xfrm>
          <a:off x="515389" y="1759152"/>
          <a:ext cx="11029604" cy="4572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52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768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36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האשכנזים</a:t>
                      </a:r>
                      <a:endParaRPr lang="he-IL" sz="36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6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מברך ברכת</a:t>
                      </a:r>
                      <a:r>
                        <a:rPr lang="he-IL" sz="36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הגומל רק אם חלה במחלה קשה והיה בסכנת חיים 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6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או ששכב במיטתו לפחות שלשה ימים</a:t>
                      </a:r>
                      <a:endParaRPr lang="he-IL" sz="36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he-IL" sz="36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הספרדים</a:t>
                      </a:r>
                      <a:endParaRPr lang="he-IL" sz="36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6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אם שכב במיטה מברך בכל</a:t>
                      </a:r>
                      <a:r>
                        <a:rPr lang="he-IL" sz="36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מקרה, לא משנה כמה זמן.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6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חולה שיש בו סכנה ולא שכב במיטה מברך</a:t>
                      </a:r>
                    </a:p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6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מי שלא הרגיש טוב ולא שכב במיטה לא מברך</a:t>
                      </a:r>
                      <a:endParaRPr lang="he-IL" sz="36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58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עבר את המדבר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362112"/>
              </p:ext>
            </p:extLst>
          </p:nvPr>
        </p:nvGraphicFramePr>
        <p:xfrm>
          <a:off x="914398" y="1901825"/>
          <a:ext cx="10989426" cy="3780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3974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1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38367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האשכנזים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לא מברכים אם נסעו מעיר לעיר כי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הברכה נקבעה עבור מי שהלך במדבר.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1633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הספרדים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הדרכים הן בחזקת סכנה ומברכים בכל מקרה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בתנאי שאורך הנסיעה היא לפחות 72 דקות.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303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דעות שונות לעניין ברכת הגומל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20265"/>
              </p:ext>
            </p:extLst>
          </p:nvPr>
        </p:nvGraphicFramePr>
        <p:xfrm>
          <a:off x="838200" y="2054226"/>
          <a:ext cx="10515600" cy="36360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791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24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18000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האשכנזים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מברכים בכל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מצב של סכנה גם אם הוא לא אחד מארבעה שציינו.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8000">
                <a:tc>
                  <a:txBody>
                    <a:bodyPr/>
                    <a:lstStyle/>
                    <a:p>
                      <a:pPr algn="ctr" rtl="1"/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מנהג הספרדים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indent="-457200" algn="r" rtl="1">
                        <a:buFont typeface="Arial" panose="020B0604020202020204" pitchFamily="34" charset="0"/>
                        <a:buChar char="•"/>
                      </a:pPr>
                      <a:r>
                        <a:rPr lang="he-IL" sz="3200" b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יש לברך דווקא על ארבעת המצבים שציינו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 (</a:t>
                      </a:r>
                      <a:r>
                        <a:rPr lang="he-IL" sz="3200" b="0" baseline="0" dirty="0" err="1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חיי"ם</a:t>
                      </a:r>
                      <a:r>
                        <a:rPr lang="he-IL" sz="3200" b="0" baseline="0" dirty="0" smtClean="0">
                          <a:solidFill>
                            <a:schemeClr val="tx1"/>
                          </a:solidFill>
                          <a:latin typeface="Narkisim" panose="020E0502050101010101" pitchFamily="34" charset="-79"/>
                          <a:cs typeface="Narkisim" panose="020E0502050101010101" pitchFamily="34" charset="-79"/>
                        </a:rPr>
                        <a:t>) ולא על מצבים אחרים.</a:t>
                      </a:r>
                      <a:endParaRPr lang="he-IL" sz="3200" b="0" dirty="0">
                        <a:solidFill>
                          <a:schemeClr val="tx1"/>
                        </a:solidFill>
                        <a:latin typeface="Narkisim" panose="020E0502050101010101" pitchFamily="34" charset="-79"/>
                        <a:cs typeface="Narkisim" panose="020E0502050101010101" pitchFamily="34" charset="-79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704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מתי מברכים ברכת הגומל?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הגומל מברכים </a:t>
            </a:r>
            <a:r>
              <a:rPr lang="he-IL" sz="4400" b="1" dirty="0" smtClean="0">
                <a:solidFill>
                  <a:srgbClr val="FF0000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רק לאחר שמצב הסכנה הסתיים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.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למשל: 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אם הפליג </a:t>
            </a:r>
            <a:r>
              <a:rPr lang="he-IL" sz="3600" dirty="0" err="1" smtClean="0">
                <a:latin typeface="Narkisim" panose="020E0502050101010101" pitchFamily="34" charset="-79"/>
                <a:cs typeface="Narkisim" panose="020E0502050101010101" pitchFamily="34" charset="-79"/>
              </a:rPr>
              <a:t>באניה</a:t>
            </a: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, מברך רק לאחר שהגיע לנמל היעד וירד ליבשה.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שהלך במדבר והגיע אל מקום הישוב אליו היה עליו להגיע.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שהיה חולה וחזר לחיי שגרה, חזר לעבודה ופעילות רגילה.</a:t>
            </a:r>
          </a:p>
          <a:p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מי שהיה בבית הסוהר, השתחרר וחזר לחיות חיים רגילים.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0586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11687" y="0"/>
            <a:ext cx="10515600" cy="1325563"/>
          </a:xfrm>
        </p:spPr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מברכים?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5" name="Picture 2" descr="http://www.yiddishwit.com/pics/minyan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0" t="42740"/>
          <a:stretch/>
        </p:blipFill>
        <p:spPr bwMode="auto">
          <a:xfrm>
            <a:off x="435429" y="3338172"/>
            <a:ext cx="4811487" cy="3418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ateret4u.com/online/p_Mitpalel_14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96" t="11048" r="20947" b="15047"/>
          <a:stretch/>
        </p:blipFill>
        <p:spPr bwMode="auto">
          <a:xfrm>
            <a:off x="10995085" y="3757491"/>
            <a:ext cx="864405" cy="2579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הסבר מלבני מעוגל 6"/>
          <p:cNvSpPr/>
          <p:nvPr/>
        </p:nvSpPr>
        <p:spPr>
          <a:xfrm>
            <a:off x="7336971" y="931025"/>
            <a:ext cx="3587852" cy="2936065"/>
          </a:xfrm>
          <a:prstGeom prst="wedgeRoundRectCallout">
            <a:avLst>
              <a:gd name="adj1" fmla="val 49254"/>
              <a:gd name="adj2" fmla="val 61357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altLang="he-IL" sz="2800" dirty="0" smtClean="0">
              <a:solidFill>
                <a:schemeClr val="tx1"/>
              </a:solidFill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he-IL" alt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ברוך </a:t>
            </a:r>
            <a:r>
              <a:rPr lang="he-IL" alt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אתה ה' אלוהינו מלך העולם הגומל לחייבים טובות, </a:t>
            </a:r>
            <a:r>
              <a:rPr lang="he-IL" altLang="he-IL" sz="36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שגמלני</a:t>
            </a:r>
            <a:r>
              <a:rPr lang="he-IL" alt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כל טוב. </a:t>
            </a:r>
            <a:br>
              <a:rPr lang="he-IL" alt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</a:b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8" name="הסבר מלבני מעוגל 7"/>
          <p:cNvSpPr/>
          <p:nvPr/>
        </p:nvSpPr>
        <p:spPr>
          <a:xfrm>
            <a:off x="3320143" y="1433171"/>
            <a:ext cx="3587852" cy="2241053"/>
          </a:xfrm>
          <a:prstGeom prst="wedgeRoundRectCallout">
            <a:avLst>
              <a:gd name="adj1" fmla="val -59668"/>
              <a:gd name="adj2" fmla="val 76214"/>
              <a:gd name="adj3" fmla="val 16667"/>
            </a:avLst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he-IL" altLang="he-IL" sz="3600" dirty="0" smtClean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מי </a:t>
            </a:r>
            <a:r>
              <a:rPr lang="he-IL" alt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שגמלך כל טוב, הוא </a:t>
            </a:r>
            <a:r>
              <a:rPr lang="he-IL" altLang="he-IL" sz="3600" dirty="0" err="1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יגמלך</a:t>
            </a:r>
            <a:r>
              <a:rPr lang="he-IL" altLang="he-IL" sz="3600" dirty="0">
                <a:solidFill>
                  <a:schemeClr val="tx1"/>
                </a:solidFill>
                <a:latin typeface="Narkisim" panose="020E0502050101010101" pitchFamily="34" charset="-79"/>
                <a:cs typeface="Narkisim" panose="020E0502050101010101" pitchFamily="34" charset="-79"/>
              </a:rPr>
              <a:t> כל טוב סלה.</a:t>
            </a:r>
            <a:r>
              <a:rPr kumimoji="0" lang="he-IL" altLang="he-I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arkisim" panose="020E0502050101010101" pitchFamily="34" charset="-79"/>
                <a:cs typeface="Narkisim" panose="020E0502050101010101" pitchFamily="34" charset="-79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272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הגומל עמ' 81-82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</a:t>
            </a:r>
          </a:p>
          <a:p>
            <a:pPr marL="0" indent="0" algn="ctr">
              <a:buNone/>
            </a:pP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עמ' 82 שאלות 1, 2, 3, 4, 5, 6</a:t>
            </a:r>
          </a:p>
          <a:p>
            <a:pPr marL="0" indent="0" algn="ctr">
              <a:buNone/>
            </a:pP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endParaRPr lang="he-IL" dirty="0" smtClean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ctr">
              <a:buNone/>
            </a:pPr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6146" name="Picture 2" descr="http://www.jdn.co.il/wp-content/uploads/2011/08/tan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71" y="3776322"/>
            <a:ext cx="3472543" cy="231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96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461</Words>
  <Application>Microsoft Office PowerPoint</Application>
  <PresentationFormat>מסך רחב</PresentationFormat>
  <Paragraphs>92</Paragraphs>
  <Slides>19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Narkisim</vt:lpstr>
      <vt:lpstr>Times New Roman</vt:lpstr>
      <vt:lpstr>ערכת נושא Office</vt:lpstr>
      <vt:lpstr>ברכות על הניסים עמ' 76</vt:lpstr>
      <vt:lpstr>סעיף ב'</vt:lpstr>
      <vt:lpstr>סעיף ג'</vt:lpstr>
      <vt:lpstr>סעיפים ד-ה</vt:lpstr>
      <vt:lpstr>מצגת של PowerPoint‏</vt:lpstr>
      <vt:lpstr>סעיפים ד'-ה'</vt:lpstr>
      <vt:lpstr>ברכות על הניסים עמ' 76-77</vt:lpstr>
      <vt:lpstr>מבוא להלכות ברכת "הגומל"</vt:lpstr>
      <vt:lpstr>המקור בספר תהלים פרק ק"ז</vt:lpstr>
      <vt:lpstr>שולחן ערוך – מי צריכים להודות</vt:lpstr>
      <vt:lpstr>איך מברכים ברכת הגומל?</vt:lpstr>
      <vt:lpstr>מבוא להלכות ברכת הגומל 78-80</vt:lpstr>
      <vt:lpstr>ברכת הגומל עמ' 81</vt:lpstr>
      <vt:lpstr>חולה שהבריא</vt:lpstr>
      <vt:lpstr>עבר את המדבר</vt:lpstr>
      <vt:lpstr>דעות שונות לעניין ברכת הגומל</vt:lpstr>
      <vt:lpstr>מתי מברכים ברכת הגומל?</vt:lpstr>
      <vt:lpstr>מה מברכים?</vt:lpstr>
      <vt:lpstr>ברכת הגומל עמ' 81-82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Owner</cp:lastModifiedBy>
  <cp:revision>32</cp:revision>
  <dcterms:created xsi:type="dcterms:W3CDTF">2015-11-08T18:15:41Z</dcterms:created>
  <dcterms:modified xsi:type="dcterms:W3CDTF">2022-02-14T13:42:54Z</dcterms:modified>
</cp:coreProperties>
</file>