
<file path=[Content_Types].xml><?xml version="1.0" encoding="utf-8"?>
<Types xmlns="http://schemas.openxmlformats.org/package/2006/content-types">
  <Default Extension="png" ContentType="image/png"/>
  <Default Extension="mp3" ContentType="audio/unknown"/>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04" r:id="rId1"/>
  </p:sldMasterIdLst>
  <p:sldIdLst>
    <p:sldId id="278" r:id="rId2"/>
    <p:sldId id="256" r:id="rId3"/>
    <p:sldId id="279" r:id="rId4"/>
    <p:sldId id="276" r:id="rId5"/>
    <p:sldId id="257" r:id="rId6"/>
    <p:sldId id="274" r:id="rId7"/>
    <p:sldId id="275" r:id="rId8"/>
    <p:sldId id="273" r:id="rId9"/>
    <p:sldId id="272" r:id="rId10"/>
    <p:sldId id="270" r:id="rId11"/>
    <p:sldId id="271" r:id="rId12"/>
    <p:sldId id="269" r:id="rId13"/>
    <p:sldId id="268" r:id="rId14"/>
    <p:sldId id="266" r:id="rId15"/>
    <p:sldId id="267" r:id="rId16"/>
    <p:sldId id="265" r:id="rId17"/>
    <p:sldId id="264" r:id="rId18"/>
    <p:sldId id="262" r:id="rId19"/>
    <p:sldId id="263" r:id="rId20"/>
    <p:sldId id="258" r:id="rId21"/>
    <p:sldId id="261" r:id="rId22"/>
    <p:sldId id="260" r:id="rId23"/>
    <p:sldId id="259" r:id="rId24"/>
    <p:sldId id="277" r:id="rId2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6633"/>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0" d="100"/>
          <a:sy n="60" d="100"/>
        </p:scale>
        <p:origin x="-210" y="-4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כותרת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כותרת משנה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מציין מיקום של תאריך 29"/>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19" name="מציין מיקום של כותרת תחתונה 18"/>
          <p:cNvSpPr>
            <a:spLocks noGrp="1"/>
          </p:cNvSpPr>
          <p:nvPr>
            <p:ph type="ftr" sz="quarter" idx="11"/>
          </p:nvPr>
        </p:nvSpPr>
        <p:spPr/>
        <p:txBody>
          <a:bodyPr/>
          <a:lstStyle/>
          <a:p>
            <a:endParaRPr lang="he-IL"/>
          </a:p>
        </p:txBody>
      </p:sp>
      <p:sp>
        <p:nvSpPr>
          <p:cNvPr id="27" name="מציין מיקום של מספר שקופית 26"/>
          <p:cNvSpPr>
            <a:spLocks noGrp="1"/>
          </p:cNvSpPr>
          <p:nvPr>
            <p:ph type="sldNum" sz="quarter" idx="12"/>
          </p:nvPr>
        </p:nvSpPr>
        <p:spPr/>
        <p:txBody>
          <a:bodyPr/>
          <a:lstStyle/>
          <a:p>
            <a:fld id="{81D1223D-A7A0-42EF-8C0E-2F6D3B9D3994}"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1D1223D-A7A0-42EF-8C0E-2F6D3B9D3994}"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9" name="מלבן עם פינה יחידה חתוכה ומעוגלת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משולש ישר-זווית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כותרת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מציין מיקום טקסט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a:xfrm>
            <a:off x="8077200" y="6356350"/>
            <a:ext cx="609600" cy="365125"/>
          </a:xfrm>
        </p:spPr>
        <p:txBody>
          <a:bodyPr/>
          <a:lstStyle/>
          <a:p>
            <a:fld id="{81D1223D-A7A0-42EF-8C0E-2F6D3B9D3994}" type="slidenum">
              <a:rPr lang="he-IL" smtClean="0"/>
              <a:pPr/>
              <a:t>‹#›</a:t>
            </a:fld>
            <a:endParaRPr lang="he-IL"/>
          </a:p>
        </p:txBody>
      </p:sp>
      <p:sp>
        <p:nvSpPr>
          <p:cNvPr id="3" name="מציין מיקום של תמונה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smtClean="0"/>
              <a:t>לחץ על הסמל כדי להוסיף תמונה</a:t>
            </a:r>
            <a:endParaRPr kumimoji="0" lang="en-US" dirty="0"/>
          </a:p>
        </p:txBody>
      </p:sp>
      <p:sp>
        <p:nvSpPr>
          <p:cNvPr id="10" name="צורה חופשית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צורה חופשית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25CED494-433C-41FF-82B3-CAF9B89E61AE}" type="datetimeFigureOut">
              <a:rPr lang="he-IL" smtClean="0"/>
              <a:pPr/>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1D1223D-A7A0-42EF-8C0E-2F6D3B9D3994}" type="slidenum">
              <a:rPr lang="he-IL" smtClean="0"/>
              <a:pPr/>
              <a:t>‹#›</a:t>
            </a:fld>
            <a:endParaRPr lang="he-IL"/>
          </a:p>
        </p:txBody>
      </p:sp>
    </p:spTree>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7" name="צורה חופשית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צורה חופשית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מציין מיקום של כותרת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מציין מיקום טקסט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מציין מיקום של תאריך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5CED494-433C-41FF-82B3-CAF9B89E61AE}" type="datetimeFigureOut">
              <a:rPr lang="he-IL" smtClean="0"/>
              <a:pPr/>
              <a:t>י"ד/שבט/תשע"ו</a:t>
            </a:fld>
            <a:endParaRPr lang="he-IL"/>
          </a:p>
        </p:txBody>
      </p:sp>
      <p:sp>
        <p:nvSpPr>
          <p:cNvPr id="22" name="מציין מיקום של כותרת תחתונה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he-IL"/>
          </a:p>
        </p:txBody>
      </p:sp>
      <p:sp>
        <p:nvSpPr>
          <p:cNvPr id="18" name="מציין מיקום של מספר שקופית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1D1223D-A7A0-42EF-8C0E-2F6D3B9D3994}" type="slidenum">
              <a:rPr lang="he-IL" smtClean="0"/>
              <a:pPr/>
              <a:t>‹#›</a:t>
            </a:fld>
            <a:endParaRPr lang="he-IL"/>
          </a:p>
        </p:txBody>
      </p:sp>
      <p:grpSp>
        <p:nvGrpSpPr>
          <p:cNvPr id="2" name="קבוצה 1"/>
          <p:cNvGrpSpPr/>
          <p:nvPr/>
        </p:nvGrpSpPr>
        <p:grpSpPr>
          <a:xfrm>
            <a:off x="-19017" y="202408"/>
            <a:ext cx="9180548" cy="649224"/>
            <a:chOff x="-19045" y="216550"/>
            <a:chExt cx="9180548" cy="649224"/>
          </a:xfrm>
        </p:grpSpPr>
        <p:sp>
          <p:nvSpPr>
            <p:cNvPr id="12" name="צורה חופשית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צורה חופשית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wipe/>
  </p:transition>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wmf"/><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image" Target="../media/image1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wmf"/></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2.png"/><Relationship Id="rId4" Type="http://schemas.openxmlformats.org/officeDocument/2006/relationships/image" Target="../media/image21.wmf"/></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2.png"/><Relationship Id="rId2" Type="http://schemas.openxmlformats.org/officeDocument/2006/relationships/audio" Target="../media/media4.mp3"/><Relationship Id="rId1" Type="http://schemas.microsoft.com/office/2007/relationships/media" Target="../media/media4.mp3"/><Relationship Id="rId6" Type="http://schemas.microsoft.com/office/2007/relationships/hdphoto" Target="../media/hdphoto3.wdp"/><Relationship Id="rId5" Type="http://schemas.openxmlformats.org/officeDocument/2006/relationships/image" Target="../media/image26.png"/><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2.png"/><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2.png"/><Relationship Id="rId5" Type="http://schemas.openxmlformats.org/officeDocument/2006/relationships/image" Target="../media/image31.wmf"/><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2852936"/>
            <a:ext cx="8229600" cy="1143000"/>
          </a:xfrm>
        </p:spPr>
        <p:txBody>
          <a:bodyPr>
            <a:normAutofit/>
          </a:bodyPr>
          <a:lstStyle/>
          <a:p>
            <a:pPr algn="ctr"/>
            <a:r>
              <a:rPr lang="he-IL" sz="6600" b="1" dirty="0" smtClean="0">
                <a:solidFill>
                  <a:schemeClr val="accent4">
                    <a:lumMod val="50000"/>
                  </a:schemeClr>
                </a:solidFill>
                <a:latin typeface="Guttman Calligraphic" pitchFamily="2" charset="-79"/>
                <a:cs typeface="Guttman Calligraphic" pitchFamily="2" charset="-79"/>
              </a:rPr>
              <a:t>לסדר ט"ו בשבט</a:t>
            </a:r>
            <a:endParaRPr lang="he-IL" sz="6000" dirty="0"/>
          </a:p>
        </p:txBody>
      </p:sp>
      <p:sp>
        <p:nvSpPr>
          <p:cNvPr id="4" name="מלבן 3"/>
          <p:cNvSpPr/>
          <p:nvPr/>
        </p:nvSpPr>
        <p:spPr>
          <a:xfrm>
            <a:off x="2699792" y="4221088"/>
            <a:ext cx="3788217" cy="1754326"/>
          </a:xfrm>
          <a:prstGeom prst="rect">
            <a:avLst/>
          </a:prstGeom>
          <a:noFill/>
        </p:spPr>
        <p:txBody>
          <a:bodyPr wrap="none" lIns="91440" tIns="45720" rIns="91440" bIns="45720">
            <a:spAutoFit/>
          </a:bodyPr>
          <a:lstStyle/>
          <a:p>
            <a:pPr algn="ctr"/>
            <a:r>
              <a:rPr lang="he-IL"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ת"ת </a:t>
            </a:r>
            <a:r>
              <a:rPr lang="he-IL"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עצמונה</a:t>
            </a:r>
            <a:r>
              <a:rPr lang="he-IL"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pPr algn="ctr"/>
            <a:r>
              <a:rPr lang="he-IL"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שנת </a:t>
            </a:r>
            <a:r>
              <a:rPr lang="he-IL"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ה'תשע"ו</a:t>
            </a:r>
            <a:endParaRPr lang="he-IL"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מלבן 5"/>
          <p:cNvSpPr/>
          <p:nvPr/>
        </p:nvSpPr>
        <p:spPr>
          <a:xfrm>
            <a:off x="1619672" y="1052736"/>
            <a:ext cx="5976664" cy="1323439"/>
          </a:xfrm>
          <a:prstGeom prst="rect">
            <a:avLst/>
          </a:prstGeom>
          <a:noFill/>
        </p:spPr>
        <p:txBody>
          <a:bodyPr wrap="square" lIns="91440" tIns="45720" rIns="91440" bIns="45720">
            <a:spAutoFit/>
          </a:bodyPr>
          <a:lstStyle/>
          <a:p>
            <a:pPr algn="ctr"/>
            <a:r>
              <a:rPr lang="he-IL" sz="8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ברוכים הבאים</a:t>
            </a:r>
            <a:endParaRPr lang="he-IL" sz="8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lower9"/>
          <p:cNvPicPr>
            <a:picLocks noChangeAspect="1" noChangeArrowheads="1"/>
          </p:cNvPicPr>
          <p:nvPr/>
        </p:nvPicPr>
        <p:blipFill>
          <a:blip r:embed="rId2" cstate="print"/>
          <a:srcRect/>
          <a:stretch>
            <a:fillRect/>
          </a:stretch>
        </p:blipFill>
        <p:spPr bwMode="auto">
          <a:xfrm>
            <a:off x="467544" y="4240288"/>
            <a:ext cx="2051720" cy="2617712"/>
          </a:xfrm>
          <a:prstGeom prst="rect">
            <a:avLst/>
          </a:prstGeom>
          <a:noFill/>
          <a:ln w="9525">
            <a:noFill/>
            <a:miter lim="800000"/>
            <a:headEnd/>
            <a:tailEnd/>
          </a:ln>
        </p:spPr>
      </p:pic>
      <p:sp>
        <p:nvSpPr>
          <p:cNvPr id="5" name="מלבן 4"/>
          <p:cNvSpPr/>
          <p:nvPr/>
        </p:nvSpPr>
        <p:spPr>
          <a:xfrm>
            <a:off x="611560" y="980728"/>
            <a:ext cx="7959230" cy="923330"/>
          </a:xfrm>
          <a:prstGeom prst="rect">
            <a:avLst/>
          </a:prstGeom>
          <a:noFill/>
        </p:spPr>
        <p:txBody>
          <a:bodyPr wrap="none" lIns="91440" tIns="45720" rIns="91440" bIns="45720">
            <a:spAutoFit/>
          </a:bodyPr>
          <a:lstStyle/>
          <a:p>
            <a:pPr algn="ctr"/>
            <a:r>
              <a:rPr lang="he-IL" sz="5400" dirty="0" smtClean="0">
                <a:solidFill>
                  <a:schemeClr val="accent4">
                    <a:lumMod val="50000"/>
                  </a:schemeClr>
                </a:solidFill>
                <a:effectLst>
                  <a:outerShdw blurRad="38100" dist="38100" dir="2700000" algn="tl">
                    <a:srgbClr val="000000">
                      <a:alpha val="43137"/>
                    </a:srgbClr>
                  </a:outerShdw>
                </a:effectLst>
                <a:latin typeface="Guttman Calligraphic" pitchFamily="2" charset="-79"/>
                <a:cs typeface="Guttman Calligraphic" pitchFamily="2" charset="-79"/>
              </a:rPr>
              <a:t>"ט"ו בשבט ראש השנה לאילן"</a:t>
            </a:r>
            <a:endParaRPr lang="he-IL"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1547664" y="2420888"/>
            <a:ext cx="6696744" cy="3354765"/>
          </a:xfrm>
          <a:prstGeom prst="rect">
            <a:avLst/>
          </a:prstGeom>
          <a:noFill/>
        </p:spPr>
        <p:txBody>
          <a:bodyPr wrap="square" rtlCol="1">
            <a:spAutoFit/>
          </a:bodyPr>
          <a:lstStyle/>
          <a:p>
            <a:r>
              <a:rPr lang="he-IL" sz="4400" b="1" dirty="0" err="1" smtClean="0">
                <a:solidFill>
                  <a:srgbClr val="002060"/>
                </a:solidFill>
              </a:rPr>
              <a:t>נוֹהֲג</a:t>
            </a:r>
            <a:r>
              <a:rPr lang="he-IL" sz="4400" b="1" dirty="0" smtClean="0">
                <a:solidFill>
                  <a:srgbClr val="002060"/>
                </a:solidFill>
              </a:rPr>
              <a:t>ִין לְהַרְבּוֹת באכילת פירות האילן בליל וביום ט"ו בשבט, ומשתדלים שיהיו מהפירות שנשתבחה בהם ארץ ישראל.</a:t>
            </a:r>
            <a:r>
              <a:rPr lang="he-IL" sz="4400" b="1" dirty="0" smtClean="0"/>
              <a:t/>
            </a:r>
            <a:br>
              <a:rPr lang="he-IL" sz="4400" b="1" dirty="0" smtClean="0"/>
            </a:br>
            <a:r>
              <a:rPr lang="he-IL" b="1" dirty="0" smtClean="0"/>
              <a:t/>
            </a:r>
            <a:br>
              <a:rPr lang="he-IL" b="1" dirty="0" smtClean="0"/>
            </a:br>
            <a:endParaRPr lang="he-IL" dirty="0"/>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Picture 7" descr="שבעת%20המינים"/>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411760" y="2204864"/>
            <a:ext cx="4176464" cy="2862322"/>
          </a:xfrm>
          <a:prstGeom prst="rect">
            <a:avLst/>
          </a:prstGeom>
          <a:noFill/>
        </p:spPr>
        <p:txBody>
          <a:bodyPr wrap="square" rtlCol="1">
            <a:spAutoFit/>
          </a:bodyPr>
          <a:lstStyle/>
          <a:p>
            <a:pPr algn="ctr"/>
            <a:r>
              <a:rPr lang="he-IL" sz="3600" kern="10" dirty="0">
                <a:ln w="9525">
                  <a:solidFill>
                    <a:srgbClr val="000000"/>
                  </a:solidFill>
                  <a:round/>
                  <a:headEnd/>
                  <a:tailEnd/>
                </a:ln>
                <a:solidFill>
                  <a:srgbClr val="333399"/>
                </a:solidFill>
                <a:latin typeface="+mn-cs"/>
                <a:ea typeface="+mn-cs"/>
              </a:rPr>
              <a:t>"ארץ חיטה </a:t>
            </a:r>
            <a:r>
              <a:rPr lang="en-US" sz="3600" kern="10" dirty="0">
                <a:ln w="9525">
                  <a:solidFill>
                    <a:srgbClr val="000000"/>
                  </a:solidFill>
                  <a:round/>
                  <a:headEnd/>
                  <a:tailEnd/>
                </a:ln>
                <a:solidFill>
                  <a:srgbClr val="333399"/>
                </a:solidFill>
                <a:latin typeface="+mn-cs"/>
                <a:ea typeface="+mn-cs"/>
              </a:rPr>
              <a:t/>
            </a:r>
            <a:br>
              <a:rPr lang="en-US" sz="3600" kern="10" dirty="0">
                <a:ln w="9525">
                  <a:solidFill>
                    <a:srgbClr val="000000"/>
                  </a:solidFill>
                  <a:round/>
                  <a:headEnd/>
                  <a:tailEnd/>
                </a:ln>
                <a:solidFill>
                  <a:srgbClr val="333399"/>
                </a:solidFill>
                <a:latin typeface="+mn-cs"/>
                <a:ea typeface="+mn-cs"/>
              </a:rPr>
            </a:br>
            <a:r>
              <a:rPr lang="he-IL" sz="3600" kern="10" dirty="0">
                <a:ln w="9525">
                  <a:solidFill>
                    <a:srgbClr val="000000"/>
                  </a:solidFill>
                  <a:round/>
                  <a:headEnd/>
                  <a:tailEnd/>
                </a:ln>
                <a:solidFill>
                  <a:srgbClr val="333399"/>
                </a:solidFill>
                <a:latin typeface="+mn-cs"/>
                <a:ea typeface="+mn-cs"/>
              </a:rPr>
              <a:t>ושעורה </a:t>
            </a:r>
            <a:r>
              <a:rPr lang="en-US" sz="3600" kern="10" dirty="0">
                <a:ln w="9525">
                  <a:solidFill>
                    <a:srgbClr val="000000"/>
                  </a:solidFill>
                  <a:round/>
                  <a:headEnd/>
                  <a:tailEnd/>
                </a:ln>
                <a:solidFill>
                  <a:srgbClr val="333399"/>
                </a:solidFill>
                <a:latin typeface="+mn-cs"/>
                <a:ea typeface="+mn-cs"/>
              </a:rPr>
              <a:t/>
            </a:r>
            <a:br>
              <a:rPr lang="en-US" sz="3600" kern="10" dirty="0">
                <a:ln w="9525">
                  <a:solidFill>
                    <a:srgbClr val="000000"/>
                  </a:solidFill>
                  <a:round/>
                  <a:headEnd/>
                  <a:tailEnd/>
                </a:ln>
                <a:solidFill>
                  <a:srgbClr val="333399"/>
                </a:solidFill>
                <a:latin typeface="+mn-cs"/>
                <a:ea typeface="+mn-cs"/>
              </a:rPr>
            </a:br>
            <a:r>
              <a:rPr lang="he-IL" sz="3600" kern="10" dirty="0">
                <a:ln w="9525">
                  <a:solidFill>
                    <a:srgbClr val="000000"/>
                  </a:solidFill>
                  <a:round/>
                  <a:headEnd/>
                  <a:tailEnd/>
                </a:ln>
                <a:solidFill>
                  <a:srgbClr val="333399"/>
                </a:solidFill>
                <a:latin typeface="+mn-cs"/>
                <a:ea typeface="+mn-cs"/>
              </a:rPr>
              <a:t>וגפן ותאנה ורימון </a:t>
            </a:r>
            <a:r>
              <a:rPr lang="en-US" sz="3600" kern="10" dirty="0">
                <a:ln w="9525">
                  <a:solidFill>
                    <a:srgbClr val="000000"/>
                  </a:solidFill>
                  <a:round/>
                  <a:headEnd/>
                  <a:tailEnd/>
                </a:ln>
                <a:solidFill>
                  <a:srgbClr val="333399"/>
                </a:solidFill>
                <a:latin typeface="+mn-cs"/>
                <a:ea typeface="+mn-cs"/>
              </a:rPr>
              <a:t/>
            </a:r>
            <a:br>
              <a:rPr lang="en-US" sz="3600" kern="10" dirty="0">
                <a:ln w="9525">
                  <a:solidFill>
                    <a:srgbClr val="000000"/>
                  </a:solidFill>
                  <a:round/>
                  <a:headEnd/>
                  <a:tailEnd/>
                </a:ln>
                <a:solidFill>
                  <a:srgbClr val="333399"/>
                </a:solidFill>
                <a:latin typeface="+mn-cs"/>
                <a:ea typeface="+mn-cs"/>
              </a:rPr>
            </a:br>
            <a:r>
              <a:rPr lang="he-IL" sz="3600" kern="10" dirty="0">
                <a:ln w="9525">
                  <a:solidFill>
                    <a:srgbClr val="000000"/>
                  </a:solidFill>
                  <a:round/>
                  <a:headEnd/>
                  <a:tailEnd/>
                </a:ln>
                <a:solidFill>
                  <a:srgbClr val="333399"/>
                </a:solidFill>
                <a:latin typeface="+mn-cs"/>
                <a:ea typeface="+mn-cs"/>
              </a:rPr>
              <a:t>ארץ-זית שמן ודבש"</a:t>
            </a:r>
          </a:p>
          <a:p>
            <a:pPr algn="ctr"/>
            <a:r>
              <a:rPr lang="he-IL" kern="10" dirty="0">
                <a:ln w="9525">
                  <a:solidFill>
                    <a:srgbClr val="000000"/>
                  </a:solidFill>
                  <a:round/>
                  <a:headEnd/>
                  <a:tailEnd/>
                </a:ln>
                <a:solidFill>
                  <a:srgbClr val="333399"/>
                </a:solidFill>
                <a:latin typeface="+mn-cs"/>
                <a:ea typeface="+mn-cs"/>
              </a:rPr>
              <a:t>(דברים ח' , ח')</a:t>
            </a:r>
          </a:p>
          <a:p>
            <a:endParaRPr lang="he-IL" dirty="0"/>
          </a:p>
        </p:txBody>
      </p:sp>
    </p:spTree>
    <p:extLst>
      <p:ext uri="{BB962C8B-B14F-4D97-AF65-F5344CB8AC3E}">
        <p14:creationId xmlns:p14="http://schemas.microsoft.com/office/powerpoint/2010/main" val="1163890740"/>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שולחן העבודה\שירי טו בשבט\מיני מזונות.jpg"/>
          <p:cNvPicPr>
            <a:picLocks noChangeAspect="1" noChangeArrowheads="1"/>
          </p:cNvPicPr>
          <p:nvPr/>
        </p:nvPicPr>
        <p:blipFill>
          <a:blip r:embed="rId2" cstate="print"/>
          <a:srcRect/>
          <a:stretch>
            <a:fillRect/>
          </a:stretch>
        </p:blipFill>
        <p:spPr bwMode="auto">
          <a:xfrm rot="10800000">
            <a:off x="1" y="0"/>
            <a:ext cx="9143999" cy="7317533"/>
          </a:xfrm>
          <a:prstGeom prst="rect">
            <a:avLst/>
          </a:prstGeom>
          <a:noFill/>
        </p:spPr>
      </p:pic>
      <p:sp>
        <p:nvSpPr>
          <p:cNvPr id="3" name="מלבן 2"/>
          <p:cNvSpPr/>
          <p:nvPr/>
        </p:nvSpPr>
        <p:spPr>
          <a:xfrm>
            <a:off x="5501499" y="21914"/>
            <a:ext cx="3643306" cy="64291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 name="תמונה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89237">
            <a:off x="5081293" y="3777812"/>
            <a:ext cx="2798886" cy="1683246"/>
          </a:xfrm>
          <a:prstGeom prst="rect">
            <a:avLst/>
          </a:prstGeom>
        </p:spPr>
      </p:pic>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14282" y="6615112"/>
            <a:ext cx="8572528" cy="242888"/>
          </a:xfrm>
        </p:spPr>
        <p:txBody>
          <a:bodyPr>
            <a:normAutofit fontScale="90000"/>
          </a:bodyPr>
          <a:lstStyle/>
          <a:p>
            <a:pPr algn="ctr" rtl="1"/>
            <a:r>
              <a:rPr lang="he-IL" sz="4000" b="1" dirty="0" smtClean="0">
                <a:solidFill>
                  <a:srgbClr val="002060"/>
                </a:solidFill>
                <a:latin typeface="Guttman Frank" pitchFamily="2" charset="-79"/>
                <a:cs typeface="Guttman Frank" pitchFamily="2" charset="-79"/>
              </a:rPr>
              <a:t>חֲמִשָּׁה </a:t>
            </a:r>
            <a:r>
              <a:rPr lang="he-IL" sz="4000" b="1" dirty="0" err="1" smtClean="0">
                <a:solidFill>
                  <a:srgbClr val="002060"/>
                </a:solidFill>
                <a:latin typeface="Guttman Frank" pitchFamily="2" charset="-79"/>
                <a:cs typeface="Guttman Frank" pitchFamily="2" charset="-79"/>
              </a:rPr>
              <a:t>מִינִין</a:t>
            </a:r>
            <a:r>
              <a:rPr lang="he-IL" sz="4000" b="1" dirty="0" smtClean="0">
                <a:solidFill>
                  <a:srgbClr val="002060"/>
                </a:solidFill>
                <a:latin typeface="Guttman Frank" pitchFamily="2" charset="-79"/>
                <a:cs typeface="Guttman Frank" pitchFamily="2" charset="-79"/>
              </a:rPr>
              <a:t> הֶן: הַחִטִּים, וְהַשְּׂעוֹרִים, </a:t>
            </a:r>
            <a:r>
              <a:rPr lang="he-IL" sz="4000" b="1" dirty="0" err="1" smtClean="0">
                <a:solidFill>
                  <a:srgbClr val="002060"/>
                </a:solidFill>
                <a:latin typeface="Guttman Frank" pitchFamily="2" charset="-79"/>
                <a:cs typeface="Guttman Frank" pitchFamily="2" charset="-79"/>
              </a:rPr>
              <a:t>וְהַכֻּסְּמִין</a:t>
            </a:r>
            <a:r>
              <a:rPr lang="he-IL" sz="4000" b="1" dirty="0" smtClean="0">
                <a:solidFill>
                  <a:srgbClr val="002060"/>
                </a:solidFill>
                <a:latin typeface="Guttman Frank" pitchFamily="2" charset="-79"/>
                <a:cs typeface="Guttman Frank" pitchFamily="2" charset="-79"/>
              </a:rPr>
              <a:t>, </a:t>
            </a:r>
            <a:r>
              <a:rPr lang="he-IL" sz="4000" b="1" dirty="0" err="1" smtClean="0">
                <a:solidFill>
                  <a:srgbClr val="002060"/>
                </a:solidFill>
                <a:latin typeface="Guttman Frank" pitchFamily="2" charset="-79"/>
                <a:cs typeface="Guttman Frank" pitchFamily="2" charset="-79"/>
              </a:rPr>
              <a:t>וְשִׁבֹּלֶת</a:t>
            </a:r>
            <a:r>
              <a:rPr lang="he-IL" sz="4000" b="1" dirty="0" smtClean="0">
                <a:solidFill>
                  <a:srgbClr val="002060"/>
                </a:solidFill>
                <a:latin typeface="Guttman Frank" pitchFamily="2" charset="-79"/>
                <a:cs typeface="Guttman Frank" pitchFamily="2" charset="-79"/>
              </a:rPr>
              <a:t> שׁוּעָל, וְהַשִּׁיפוֹן:  קֶמַח שֶׁלְּ אֶחָד מֵחֲמֵשֶׁת הַמִּינִים שֶׁבִּשְּׁלוֹ בַּסִיר, אוֹ אַפָה מִינֵי מְתִיקָה אוֹ מְלוּחִים</a:t>
            </a:r>
            <a:r>
              <a:rPr lang="he-IL" sz="4000" dirty="0">
                <a:solidFill>
                  <a:srgbClr val="002060"/>
                </a:solidFill>
                <a:latin typeface="Guttman Frank" pitchFamily="2" charset="-79"/>
                <a:cs typeface="Guttman Frank" pitchFamily="2" charset="-79"/>
              </a:rPr>
              <a:t> </a:t>
            </a:r>
            <a:r>
              <a:rPr lang="he-IL" sz="4000" dirty="0" smtClean="0">
                <a:solidFill>
                  <a:srgbClr val="002060"/>
                </a:solidFill>
                <a:latin typeface="Guttman Frank" pitchFamily="2" charset="-79"/>
                <a:cs typeface="Guttman Frank" pitchFamily="2" charset="-79"/>
              </a:rPr>
              <a:t>הַנִכְּסַסִים</a:t>
            </a:r>
            <a:r>
              <a:rPr lang="he-IL" sz="4000" b="1" dirty="0" smtClean="0">
                <a:solidFill>
                  <a:srgbClr val="002060"/>
                </a:solidFill>
                <a:latin typeface="Guttman Frank" pitchFamily="2" charset="-79"/>
                <a:cs typeface="Guttman Frank" pitchFamily="2" charset="-79"/>
              </a:rPr>
              <a:t>, וְכֵן כָּל תַּבְשִׁיל שֶׁעֵרַב בּוֹ אֶחָד מֵחֲמֵשֶׁת הַמִּינִים: בַּתְּחִילָּה, מְבָרֵךְ עָלָיו בּוֹרֵא מִינֵי מְזוֹנוֹת.</a:t>
            </a:r>
            <a:r>
              <a:rPr lang="en-US" sz="4000" dirty="0" smtClean="0">
                <a:solidFill>
                  <a:srgbClr val="002060"/>
                </a:solidFill>
                <a:cs typeface="Guttman Frank" pitchFamily="2" charset="-79"/>
              </a:rPr>
              <a:t/>
            </a:r>
            <a:br>
              <a:rPr lang="en-US" sz="4000" dirty="0" smtClean="0">
                <a:solidFill>
                  <a:srgbClr val="002060"/>
                </a:solidFill>
                <a:cs typeface="Guttman Frank" pitchFamily="2" charset="-79"/>
              </a:rPr>
            </a:br>
            <a:r>
              <a:rPr lang="he-IL" sz="4000" dirty="0" smtClean="0">
                <a:solidFill>
                  <a:srgbClr val="FFFF00"/>
                </a:solidFill>
                <a:latin typeface="Guttman Frank" pitchFamily="2" charset="-79"/>
                <a:cs typeface="Guttman Frank" pitchFamily="2" charset="-79"/>
              </a:rPr>
              <a:t>"</a:t>
            </a:r>
            <a:r>
              <a:rPr lang="he-IL" sz="4000" b="1" dirty="0" smtClean="0">
                <a:solidFill>
                  <a:srgbClr val="FFFF00"/>
                </a:solidFill>
                <a:latin typeface="Guttman Frank" pitchFamily="2" charset="-79"/>
                <a:cs typeface="Guttman Frank" pitchFamily="2" charset="-79"/>
              </a:rPr>
              <a:t>בָּרוּך אָתָּה ה' אלוֹהינוּ מֶלֶ</a:t>
            </a:r>
            <a:r>
              <a:rPr lang="he-IL" sz="4000" b="1" dirty="0" err="1" smtClean="0">
                <a:solidFill>
                  <a:srgbClr val="FFFF00"/>
                </a:solidFill>
                <a:latin typeface="Guttman Frank" pitchFamily="2" charset="-79"/>
                <a:cs typeface="Guttman Frank" pitchFamily="2" charset="-79"/>
              </a:rPr>
              <a:t>ך </a:t>
            </a:r>
            <a:r>
              <a:rPr lang="he-IL" sz="4000" dirty="0" smtClean="0">
                <a:solidFill>
                  <a:srgbClr val="FFFF00"/>
                </a:solidFill>
                <a:latin typeface="Guttman Frank" pitchFamily="2" charset="-79"/>
                <a:cs typeface="Guttman Frank" pitchFamily="2" charset="-79"/>
              </a:rPr>
              <a:t>הָעוֹלָם </a:t>
            </a:r>
            <a:r>
              <a:rPr lang="en-US" sz="4000" dirty="0" smtClean="0">
                <a:solidFill>
                  <a:srgbClr val="FFFF00"/>
                </a:solidFill>
                <a:latin typeface="Guttman Frank" pitchFamily="2" charset="-79"/>
                <a:cs typeface="Guttman Frank" pitchFamily="2" charset="-79"/>
              </a:rPr>
              <a:t/>
            </a:r>
            <a:br>
              <a:rPr lang="en-US" sz="4000" dirty="0" smtClean="0">
                <a:solidFill>
                  <a:srgbClr val="FFFF00"/>
                </a:solidFill>
                <a:latin typeface="Guttman Frank" pitchFamily="2" charset="-79"/>
                <a:cs typeface="Guttman Frank" pitchFamily="2" charset="-79"/>
              </a:rPr>
            </a:br>
            <a:r>
              <a:rPr lang="he-IL" sz="4000" dirty="0" smtClean="0">
                <a:solidFill>
                  <a:srgbClr val="FFFF00"/>
                </a:solidFill>
                <a:latin typeface="Guttman Frank" pitchFamily="2" charset="-79"/>
                <a:cs typeface="Guttman Frank" pitchFamily="2" charset="-79"/>
              </a:rPr>
              <a:t>בוֹרֵא מִינֵי</a:t>
            </a:r>
            <a:r>
              <a:rPr lang="en-US" sz="4000" b="1" dirty="0" smtClean="0">
                <a:solidFill>
                  <a:srgbClr val="FFFF00"/>
                </a:solidFill>
                <a:cs typeface="Guttman Frank" pitchFamily="2" charset="-79"/>
              </a:rPr>
              <a:t> </a:t>
            </a:r>
            <a:r>
              <a:rPr lang="he-IL" sz="4000" b="1" dirty="0" smtClean="0">
                <a:solidFill>
                  <a:srgbClr val="FFFF00"/>
                </a:solidFill>
                <a:latin typeface="Guttman Frank" pitchFamily="2" charset="-79"/>
                <a:cs typeface="Guttman Frank" pitchFamily="2" charset="-79"/>
              </a:rPr>
              <a:t>מְזוֹנוֹת</a:t>
            </a:r>
            <a:r>
              <a:rPr lang="he-IL" sz="4000" dirty="0" smtClean="0">
                <a:solidFill>
                  <a:srgbClr val="FFFF00"/>
                </a:solidFill>
                <a:latin typeface="Guttman Frank" pitchFamily="2" charset="-79"/>
                <a:cs typeface="Guttman Frank" pitchFamily="2" charset="-79"/>
              </a:rPr>
              <a:t>"</a:t>
            </a:r>
            <a:r>
              <a:rPr lang="en-US" dirty="0" smtClean="0">
                <a:solidFill>
                  <a:srgbClr val="FFFF00"/>
                </a:solidFill>
                <a:cs typeface="Guttman Frank" pitchFamily="2" charset="-79"/>
              </a:rPr>
              <a:t/>
            </a:r>
            <a:br>
              <a:rPr lang="en-US" dirty="0" smtClean="0">
                <a:solidFill>
                  <a:srgbClr val="FFFF00"/>
                </a:solidFill>
                <a:cs typeface="Guttman Frank" pitchFamily="2" charset="-79"/>
              </a:rPr>
            </a:br>
            <a:endParaRPr lang="he-IL" dirty="0">
              <a:solidFill>
                <a:srgbClr val="FFFF00"/>
              </a:solidFill>
              <a:latin typeface="Guttman Frank" pitchFamily="2" charset="-79"/>
              <a:cs typeface="Guttman Frank" pitchFamily="2" charset="-79"/>
            </a:endParaRPr>
          </a:p>
        </p:txBody>
      </p:sp>
      <p:sp>
        <p:nvSpPr>
          <p:cNvPr id="3" name="כותרת משנה 2"/>
          <p:cNvSpPr>
            <a:spLocks noGrp="1"/>
          </p:cNvSpPr>
          <p:nvPr>
            <p:ph type="subTitle" idx="1"/>
          </p:nvPr>
        </p:nvSpPr>
        <p:spPr>
          <a:xfrm>
            <a:off x="1357290" y="357166"/>
            <a:ext cx="6400800" cy="1752600"/>
          </a:xfrm>
        </p:spPr>
        <p:txBody>
          <a:bodyPr>
            <a:normAutofit/>
          </a:bodyPr>
          <a:lstStyle/>
          <a:p>
            <a:r>
              <a:rPr lang="he-IL" sz="5400" b="1" dirty="0" smtClean="0">
                <a:solidFill>
                  <a:schemeClr val="accent4">
                    <a:lumMod val="50000"/>
                  </a:schemeClr>
                </a:solidFill>
                <a:latin typeface="Guttman Calligraphic" pitchFamily="2" charset="-79"/>
                <a:cs typeface="Guttman Calligraphic" pitchFamily="2" charset="-79"/>
              </a:rPr>
              <a:t>בִּרְכַּת </a:t>
            </a:r>
            <a:r>
              <a:rPr lang="he-IL" sz="5400" b="1" dirty="0" err="1" smtClean="0">
                <a:solidFill>
                  <a:schemeClr val="accent4">
                    <a:lumMod val="50000"/>
                  </a:schemeClr>
                </a:solidFill>
                <a:latin typeface="Guttman Calligraphic" pitchFamily="2" charset="-79"/>
                <a:cs typeface="Guttman Calligraphic" pitchFamily="2" charset="-79"/>
              </a:rPr>
              <a:t>בּוֹרֵ</a:t>
            </a:r>
            <a:r>
              <a:rPr lang="he-IL" sz="5400" b="1" dirty="0" smtClean="0">
                <a:solidFill>
                  <a:schemeClr val="accent4">
                    <a:lumMod val="50000"/>
                  </a:schemeClr>
                </a:solidFill>
                <a:latin typeface="Guttman Calligraphic" pitchFamily="2" charset="-79"/>
                <a:cs typeface="Guttman Calligraphic" pitchFamily="2" charset="-79"/>
              </a:rPr>
              <a:t>א מִיניֵ מְזוֹנוֹת</a:t>
            </a:r>
            <a:endParaRPr lang="he-IL" sz="5400" b="1" dirty="0">
              <a:solidFill>
                <a:schemeClr val="accent4">
                  <a:lumMod val="50000"/>
                </a:schemeClr>
              </a:solidFill>
              <a:effectLst>
                <a:outerShdw blurRad="38100" dist="38100" dir="2700000" algn="tl">
                  <a:srgbClr val="000000">
                    <a:alpha val="43137"/>
                  </a:srgbClr>
                </a:outerShdw>
              </a:effectLst>
              <a:latin typeface="Guttman Calligraphic" pitchFamily="2" charset="-79"/>
              <a:cs typeface="Guttman Calligraphic" pitchFamily="2" charset="-79"/>
            </a:endParaRPr>
          </a:p>
        </p:txBody>
      </p:sp>
      <p:sp>
        <p:nvSpPr>
          <p:cNvPr id="5" name="מלבן 4"/>
          <p:cNvSpPr/>
          <p:nvPr/>
        </p:nvSpPr>
        <p:spPr>
          <a:xfrm>
            <a:off x="0" y="0"/>
            <a:ext cx="9144000" cy="68580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4888" y="1196752"/>
            <a:ext cx="5311730" cy="5447928"/>
          </a:xfrm>
          <a:prstGeom prst="rect">
            <a:avLst/>
          </a:prstGeom>
        </p:spPr>
      </p:pic>
      <p:sp>
        <p:nvSpPr>
          <p:cNvPr id="2" name="כותרת 1"/>
          <p:cNvSpPr>
            <a:spLocks noGrp="1"/>
          </p:cNvSpPr>
          <p:nvPr>
            <p:ph type="ctrTitle"/>
          </p:nvPr>
        </p:nvSpPr>
        <p:spPr>
          <a:xfrm>
            <a:off x="0" y="1928802"/>
            <a:ext cx="5143504" cy="5156227"/>
          </a:xfrm>
        </p:spPr>
        <p:txBody>
          <a:bodyPr>
            <a:noAutofit/>
          </a:bodyPr>
          <a:lstStyle/>
          <a:p>
            <a:r>
              <a:rPr lang="en-US" sz="3600" dirty="0">
                <a:cs typeface="Guttman Calligraphic" pitchFamily="2" charset="-79"/>
              </a:rPr>
              <a:t/>
            </a:r>
            <a:br>
              <a:rPr lang="en-US" sz="3600" dirty="0">
                <a:cs typeface="Guttman Calligraphic" pitchFamily="2" charset="-79"/>
              </a:rPr>
            </a:br>
            <a:r>
              <a:rPr lang="en-US" sz="3600" dirty="0">
                <a:cs typeface="Guttman Calligraphic" pitchFamily="2" charset="-79"/>
              </a:rPr>
              <a:t/>
            </a:r>
            <a:br>
              <a:rPr lang="en-US" sz="3600" dirty="0">
                <a:cs typeface="Guttman Calligraphic" pitchFamily="2" charset="-79"/>
              </a:rPr>
            </a:br>
            <a:endParaRPr lang="he-IL" sz="3600" b="0" dirty="0">
              <a:solidFill>
                <a:schemeClr val="accent1">
                  <a:lumMod val="75000"/>
                </a:schemeClr>
              </a:solidFill>
              <a:effectLst>
                <a:outerShdw blurRad="38100" dist="38100" dir="2700000" algn="tl">
                  <a:srgbClr val="000000">
                    <a:alpha val="43137"/>
                  </a:srgbClr>
                </a:outerShdw>
              </a:effectLst>
              <a:latin typeface="Guttman Calligraphic" pitchFamily="2" charset="-79"/>
              <a:cs typeface="Guttman Calligraphic" pitchFamily="2" charset="-79"/>
            </a:endParaRPr>
          </a:p>
        </p:txBody>
      </p:sp>
      <p:pic>
        <p:nvPicPr>
          <p:cNvPr id="3074" name="Picture 2" descr="tree1"/>
          <p:cNvPicPr>
            <a:picLocks noChangeAspect="1" noChangeArrowheads="1"/>
          </p:cNvPicPr>
          <p:nvPr/>
        </p:nvPicPr>
        <p:blipFill>
          <a:blip r:embed="rId5" cstate="print"/>
          <a:srcRect/>
          <a:stretch>
            <a:fillRect/>
          </a:stretch>
        </p:blipFill>
        <p:spPr bwMode="auto">
          <a:xfrm>
            <a:off x="0" y="214290"/>
            <a:ext cx="2500298" cy="2928934"/>
          </a:xfrm>
          <a:prstGeom prst="rect">
            <a:avLst/>
          </a:prstGeom>
          <a:noFill/>
          <a:ln w="9525">
            <a:noFill/>
            <a:miter lim="800000"/>
            <a:headEnd/>
            <a:tailEnd/>
          </a:ln>
        </p:spPr>
      </p:pic>
      <p:sp>
        <p:nvSpPr>
          <p:cNvPr id="8" name="TextBox 7"/>
          <p:cNvSpPr txBox="1"/>
          <p:nvPr/>
        </p:nvSpPr>
        <p:spPr>
          <a:xfrm>
            <a:off x="-27202" y="2895961"/>
            <a:ext cx="3273896" cy="3748719"/>
          </a:xfrm>
          <a:prstGeom prst="rect">
            <a:avLst/>
          </a:prstGeom>
          <a:noFill/>
        </p:spPr>
        <p:txBody>
          <a:bodyPr wrap="square" rtlCol="1">
            <a:spAutoFit/>
          </a:bodyPr>
          <a:lstStyle/>
          <a:p>
            <a:pPr algn="ctr">
              <a:lnSpc>
                <a:spcPct val="90000"/>
              </a:lnSpc>
            </a:pPr>
            <a:r>
              <a:rPr lang="he-IL" sz="4400" dirty="0">
                <a:solidFill>
                  <a:srgbClr val="002060"/>
                </a:solidFill>
                <a:cs typeface="BN Karamel Bold" pitchFamily="2" charset="-79"/>
              </a:rPr>
              <a:t>ארץ אשר תמיד </a:t>
            </a:r>
          </a:p>
          <a:p>
            <a:pPr algn="ctr">
              <a:lnSpc>
                <a:spcPct val="90000"/>
              </a:lnSpc>
            </a:pPr>
            <a:r>
              <a:rPr lang="he-IL" sz="4400" dirty="0">
                <a:solidFill>
                  <a:srgbClr val="002060"/>
                </a:solidFill>
                <a:cs typeface="BN Karamel Bold" pitchFamily="2" charset="-79"/>
              </a:rPr>
              <a:t>עיני ה' אלוקיך בה </a:t>
            </a:r>
          </a:p>
          <a:p>
            <a:pPr algn="ctr">
              <a:lnSpc>
                <a:spcPct val="90000"/>
              </a:lnSpc>
            </a:pPr>
            <a:r>
              <a:rPr lang="he-IL" sz="4400" dirty="0">
                <a:solidFill>
                  <a:srgbClr val="002060"/>
                </a:solidFill>
                <a:cs typeface="BN Karamel Bold" pitchFamily="2" charset="-79"/>
              </a:rPr>
              <a:t>מראשית השנה </a:t>
            </a:r>
          </a:p>
          <a:p>
            <a:pPr algn="ctr">
              <a:lnSpc>
                <a:spcPct val="90000"/>
              </a:lnSpc>
            </a:pPr>
            <a:r>
              <a:rPr lang="he-IL" sz="4400" dirty="0">
                <a:solidFill>
                  <a:srgbClr val="002060"/>
                </a:solidFill>
                <a:cs typeface="BN Karamel Bold" pitchFamily="2" charset="-79"/>
              </a:rPr>
              <a:t>עד אחרית שנה</a:t>
            </a:r>
          </a:p>
          <a:p>
            <a:pPr algn="ctr">
              <a:lnSpc>
                <a:spcPct val="90000"/>
              </a:lnSpc>
            </a:pPr>
            <a:r>
              <a:rPr lang="he-IL" sz="4400" dirty="0">
                <a:solidFill>
                  <a:srgbClr val="002060"/>
                </a:solidFill>
                <a:cs typeface="BN Karamel Bold" pitchFamily="2" charset="-79"/>
              </a:rPr>
              <a:t>(דברים ח)</a:t>
            </a:r>
          </a:p>
        </p:txBody>
      </p:sp>
      <p:pic>
        <p:nvPicPr>
          <p:cNvPr id="3" name="ארץ אשר תמיד.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637094" y="1916832"/>
            <a:ext cx="609600" cy="609600"/>
          </a:xfrm>
          <a:prstGeom prst="rect">
            <a:avLst/>
          </a:prstGeom>
        </p:spPr>
      </p:pic>
    </p:spTree>
  </p:cSld>
  <p:clrMapOvr>
    <a:masterClrMapping/>
  </p:clrMapOvr>
  <p:transition>
    <p:wipe/>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670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714348" y="714356"/>
            <a:ext cx="8143932" cy="1470025"/>
          </a:xfrm>
        </p:spPr>
        <p:txBody>
          <a:bodyPr>
            <a:normAutofit fontScale="90000"/>
          </a:bodyPr>
          <a:lstStyle/>
          <a:p>
            <a:r>
              <a:rPr lang="en-US" dirty="0" smtClean="0"/>
              <a:t> </a:t>
            </a:r>
            <a:r>
              <a:rPr lang="he-IL" dirty="0" smtClean="0"/>
              <a:t>של ארץ ישראל...</a:t>
            </a:r>
            <a:r>
              <a:rPr lang="en-US" dirty="0" smtClean="0"/>
              <a:t> </a:t>
            </a:r>
            <a:r>
              <a:rPr lang="he-IL" dirty="0" smtClean="0"/>
              <a:t>חמוצים"</a:t>
            </a:r>
            <a:r>
              <a:rPr lang="en-US" dirty="0" smtClean="0"/>
              <a:t>"</a:t>
            </a:r>
            <a:br>
              <a:rPr lang="en-US" dirty="0" smtClean="0"/>
            </a:br>
            <a:endParaRPr lang="he-IL" dirty="0"/>
          </a:p>
        </p:txBody>
      </p:sp>
      <p:sp>
        <p:nvSpPr>
          <p:cNvPr id="3" name="כותרת משנה 2"/>
          <p:cNvSpPr>
            <a:spLocks noGrp="1"/>
          </p:cNvSpPr>
          <p:nvPr>
            <p:ph type="subTitle" idx="1"/>
          </p:nvPr>
        </p:nvSpPr>
        <p:spPr>
          <a:xfrm>
            <a:off x="500034" y="1785926"/>
            <a:ext cx="8286776" cy="3286148"/>
          </a:xfrm>
        </p:spPr>
        <p:txBody>
          <a:bodyPr>
            <a:normAutofit fontScale="25000" lnSpcReduction="20000"/>
          </a:bodyPr>
          <a:lstStyle/>
          <a:p>
            <a:r>
              <a:rPr lang="he-IL" sz="9600" dirty="0" smtClean="0">
                <a:solidFill>
                  <a:srgbClr val="002060"/>
                </a:solidFill>
              </a:rPr>
              <a:t>כשהיה </a:t>
            </a:r>
            <a:r>
              <a:rPr lang="he-IL" sz="9600" dirty="0">
                <a:solidFill>
                  <a:srgbClr val="002060"/>
                </a:solidFill>
              </a:rPr>
              <a:t>הרב מרדכי אליהו בבית החולים, היינו צריכים לדאוג לו </a:t>
            </a:r>
            <a:r>
              <a:rPr lang="he-IL" sz="9600" dirty="0" smtClean="0">
                <a:solidFill>
                  <a:srgbClr val="002060"/>
                </a:solidFill>
              </a:rPr>
              <a:t>                שיאכל </a:t>
            </a:r>
            <a:r>
              <a:rPr lang="he-IL" sz="9600" dirty="0">
                <a:solidFill>
                  <a:srgbClr val="002060"/>
                </a:solidFill>
              </a:rPr>
              <a:t>כדי שיתחזק.                                 </a:t>
            </a:r>
            <a:r>
              <a:rPr lang="he-IL" sz="9600" dirty="0" smtClean="0">
                <a:solidFill>
                  <a:srgbClr val="002060"/>
                </a:solidFill>
              </a:rPr>
              <a:t>                                                                  </a:t>
            </a:r>
            <a:r>
              <a:rPr lang="he-IL" sz="9600" dirty="0">
                <a:solidFill>
                  <a:srgbClr val="002060"/>
                </a:solidFill>
              </a:rPr>
              <a:t>יום אחד שאלתי את הרב, מה הוא רוצה לאכול? והוא אמר: חמוצים. התקשרתי לבעל חנות חמוצים. הוא </a:t>
            </a:r>
            <a:r>
              <a:rPr lang="he-IL" sz="9600" dirty="0" err="1" smtClean="0">
                <a:solidFill>
                  <a:srgbClr val="002060"/>
                </a:solidFill>
              </a:rPr>
              <a:t>אירגן</a:t>
            </a:r>
            <a:r>
              <a:rPr lang="he-IL" sz="9600" dirty="0" smtClean="0">
                <a:solidFill>
                  <a:srgbClr val="002060"/>
                </a:solidFill>
              </a:rPr>
              <a:t> </a:t>
            </a:r>
            <a:r>
              <a:rPr lang="he-IL" sz="9600" dirty="0">
                <a:solidFill>
                  <a:srgbClr val="002060"/>
                </a:solidFill>
              </a:rPr>
              <a:t>מבחר מכל סוגי </a:t>
            </a:r>
            <a:r>
              <a:rPr lang="he-IL" sz="9600" dirty="0" smtClean="0">
                <a:solidFill>
                  <a:srgbClr val="002060"/>
                </a:solidFill>
              </a:rPr>
              <a:t>החמוצים               </a:t>
            </a:r>
            <a:r>
              <a:rPr lang="he-IL" sz="9600" dirty="0">
                <a:solidFill>
                  <a:srgbClr val="002060"/>
                </a:solidFill>
              </a:rPr>
              <a:t>והביא לבית החולים. הרב הסתכל על המבחר הגדול, הצביע על זיתים שחורים מיובשים ושאל: איזה הכשר יש לזיתים הללו? אמרנו לו: </a:t>
            </a:r>
            <a:r>
              <a:rPr lang="he-IL" sz="9600" dirty="0" smtClean="0">
                <a:solidFill>
                  <a:srgbClr val="002060"/>
                </a:solidFill>
              </a:rPr>
              <a:t>                    כל </a:t>
            </a:r>
            <a:r>
              <a:rPr lang="he-IL" sz="9600" dirty="0">
                <a:solidFill>
                  <a:srgbClr val="002060"/>
                </a:solidFill>
              </a:rPr>
              <a:t>החנות היא בהכשר בד"ץ ידוע. וגם הזיתים הללו. </a:t>
            </a:r>
            <a:r>
              <a:rPr lang="he-IL" sz="9600" dirty="0" smtClean="0">
                <a:solidFill>
                  <a:srgbClr val="002060"/>
                </a:solidFill>
              </a:rPr>
              <a:t>                                              הרב </a:t>
            </a:r>
            <a:r>
              <a:rPr lang="he-IL" sz="9600" dirty="0">
                <a:solidFill>
                  <a:srgbClr val="002060"/>
                </a:solidFill>
              </a:rPr>
              <a:t>לא ענה, אבל הוא לא אכל מהזיתים השחורים המיובשים.</a:t>
            </a:r>
            <a:endParaRPr lang="en-US" sz="9600" dirty="0">
              <a:solidFill>
                <a:srgbClr val="002060"/>
              </a:solidFill>
            </a:endParaRPr>
          </a:p>
          <a:p>
            <a:r>
              <a:rPr lang="he-IL" sz="9600" dirty="0">
                <a:solidFill>
                  <a:srgbClr val="002060"/>
                </a:solidFill>
              </a:rPr>
              <a:t>כמובן שמיד הלכתי לחנות לבדוק את ההכשרים השונים</a:t>
            </a:r>
            <a:r>
              <a:rPr lang="he-IL" sz="9600" dirty="0" smtClean="0">
                <a:solidFill>
                  <a:srgbClr val="002060"/>
                </a:solidFill>
              </a:rPr>
              <a:t>,                               </a:t>
            </a:r>
            <a:r>
              <a:rPr lang="he-IL" sz="9600" dirty="0">
                <a:solidFill>
                  <a:srgbClr val="002060"/>
                </a:solidFill>
              </a:rPr>
              <a:t>וראיתי שלכל מה שהבאנו לרב היה הכשר טוב</a:t>
            </a:r>
            <a:r>
              <a:rPr lang="he-IL" sz="9600" dirty="0" smtClean="0">
                <a:solidFill>
                  <a:srgbClr val="002060"/>
                </a:solidFill>
              </a:rPr>
              <a:t>,                                                                   </a:t>
            </a:r>
            <a:r>
              <a:rPr lang="he-IL" sz="9600" dirty="0">
                <a:solidFill>
                  <a:srgbClr val="002060"/>
                </a:solidFill>
              </a:rPr>
              <a:t>וגם לזיתים השחורים המיובשים היה הכשר של בד"ץ ידוע</a:t>
            </a:r>
            <a:r>
              <a:rPr lang="he-IL" sz="9600" dirty="0" smtClean="0">
                <a:solidFill>
                  <a:srgbClr val="002060"/>
                </a:solidFill>
              </a:rPr>
              <a:t>.                                   </a:t>
            </a:r>
            <a:r>
              <a:rPr lang="he-IL" sz="9600" dirty="0">
                <a:solidFill>
                  <a:srgbClr val="002060"/>
                </a:solidFill>
              </a:rPr>
              <a:t>אולם הזיתים השחורים היבשים היו מטורקיה, </a:t>
            </a:r>
            <a:r>
              <a:rPr lang="he-IL" sz="9600" dirty="0" smtClean="0">
                <a:solidFill>
                  <a:srgbClr val="002060"/>
                </a:solidFill>
              </a:rPr>
              <a:t>                                                         וכל </a:t>
            </a:r>
            <a:r>
              <a:rPr lang="he-IL" sz="9600" dirty="0">
                <a:solidFill>
                  <a:srgbClr val="002060"/>
                </a:solidFill>
              </a:rPr>
              <a:t>השאר היו מגידוליה של ארץ ישראל...</a:t>
            </a:r>
            <a:endParaRPr lang="en-US" sz="9600" dirty="0">
              <a:solidFill>
                <a:srgbClr val="002060"/>
              </a:solidFill>
            </a:endParaRPr>
          </a:p>
          <a:p>
            <a:endParaRPr lang="he-IL" dirty="0">
              <a:solidFill>
                <a:srgbClr val="002060"/>
              </a:solidFill>
            </a:endParaRPr>
          </a:p>
        </p:txBody>
      </p:sp>
      <p:pic>
        <p:nvPicPr>
          <p:cNvPr id="2050" name="Picture 2" descr="meritza"/>
          <p:cNvPicPr>
            <a:picLocks noChangeAspect="1" noChangeArrowheads="1"/>
          </p:cNvPicPr>
          <p:nvPr/>
        </p:nvPicPr>
        <p:blipFill>
          <a:blip r:embed="rId2" cstate="print"/>
          <a:srcRect/>
          <a:stretch>
            <a:fillRect/>
          </a:stretch>
        </p:blipFill>
        <p:spPr bwMode="auto">
          <a:xfrm>
            <a:off x="214282" y="4429132"/>
            <a:ext cx="2697522" cy="2160945"/>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שולחן העבודה\פרי הגפן.jpg"/>
          <p:cNvPicPr>
            <a:picLocks noChangeAspect="1" noChangeArrowheads="1"/>
          </p:cNvPicPr>
          <p:nvPr/>
        </p:nvPicPr>
        <p:blipFill>
          <a:blip r:embed="rId2" cstate="print"/>
          <a:srcRect/>
          <a:stretch>
            <a:fillRect/>
          </a:stretch>
        </p:blipFill>
        <p:spPr bwMode="auto">
          <a:xfrm>
            <a:off x="0" y="0"/>
            <a:ext cx="9143999" cy="6847461"/>
          </a:xfrm>
          <a:prstGeom prst="rect">
            <a:avLst/>
          </a:prstGeom>
          <a:noFill/>
        </p:spPr>
      </p:pic>
    </p:spTree>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14282" y="4429132"/>
            <a:ext cx="8772500" cy="1470025"/>
          </a:xfrm>
        </p:spPr>
        <p:txBody>
          <a:bodyPr>
            <a:noAutofit/>
          </a:bodyPr>
          <a:lstStyle/>
          <a:p>
            <a:r>
              <a:rPr lang="he-IL" sz="3600" b="1" dirty="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הַסּוֹחֵט פֵּרוֹת וְהוֹצִיא מֵהֶן </a:t>
            </a:r>
            <a:r>
              <a:rPr lang="he-IL" sz="3600" b="1" dirty="0" err="1">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מַשְׁקִין</a:t>
            </a:r>
            <a:r>
              <a:rPr lang="he-IL" sz="3600" b="1" dirty="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 מְבָרֵךְ עֲלֵיהֶן בַּתְּחִילָּה, </a:t>
            </a:r>
            <a:r>
              <a:rPr lang="he-IL" sz="3600" b="1" dirty="0" err="1">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שֶׁהַכֹּל</a:t>
            </a:r>
            <a:r>
              <a:rPr lang="he-IL" sz="3600" b="1" dirty="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 וּלְבַסּוֹף, בּוֹרֵא נְפָשׁוֹת </a:t>
            </a:r>
            <a:r>
              <a:rPr lang="he-IL" sz="3600" b="1" dirty="0" smtClean="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רַבּוֹת:   </a:t>
            </a:r>
            <a:r>
              <a:rPr lang="he-IL" sz="3600" b="1" dirty="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  </a:t>
            </a:r>
            <a:r>
              <a:rPr lang="he-IL" sz="3600" b="1" dirty="0" smtClean="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חוּץ </a:t>
            </a:r>
            <a:r>
              <a:rPr lang="he-IL" sz="3600" b="1" dirty="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מִן הָעֲנָבִים, </a:t>
            </a:r>
            <a:r>
              <a:rPr lang="he-IL" sz="3600" b="1" dirty="0" smtClean="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                                  שֶׁעַל </a:t>
            </a:r>
            <a:r>
              <a:rPr lang="he-IL" sz="3600" b="1" dirty="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הַיַּיִן הוּא מְבָרֵךְ בַּתְּחִילָּה: בּוֹרֵא פְּרִי הַגֶּפֶן</a:t>
            </a:r>
            <a:r>
              <a:rPr lang="he-IL" sz="3600" b="1" dirty="0" smtClean="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             </a:t>
            </a:r>
            <a:r>
              <a:rPr lang="he-IL" sz="3600" b="1" dirty="0">
                <a:solidFill>
                  <a:srgbClr val="002060"/>
                </a:solidFill>
                <a:effectLst>
                  <a:outerShdw blurRad="38100" dist="38100" dir="2700000" algn="tl">
                    <a:srgbClr val="000000">
                      <a:alpha val="43137"/>
                    </a:srgbClr>
                  </a:outerShdw>
                </a:effectLst>
                <a:latin typeface="Guttman Frank" pitchFamily="2" charset="-79"/>
                <a:cs typeface="Guttman Frank" pitchFamily="2" charset="-79"/>
              </a:rPr>
              <a:t>וּלְבַסּוֹף, בְּרָכָה אַחַת מֵעֵין שָׁלוֹשׁ.</a:t>
            </a:r>
            <a:r>
              <a:rPr lang="en-US" sz="3600" dirty="0">
                <a:solidFill>
                  <a:srgbClr val="002060"/>
                </a:solidFill>
                <a:effectLst>
                  <a:outerShdw blurRad="38100" dist="38100" dir="2700000" algn="tl">
                    <a:srgbClr val="000000">
                      <a:alpha val="43137"/>
                    </a:srgbClr>
                  </a:outerShdw>
                </a:effectLst>
                <a:cs typeface="Guttman Frank" pitchFamily="2" charset="-79"/>
              </a:rPr>
              <a:t/>
            </a:r>
            <a:br>
              <a:rPr lang="en-US" sz="3600" dirty="0">
                <a:solidFill>
                  <a:srgbClr val="002060"/>
                </a:solidFill>
                <a:effectLst>
                  <a:outerShdw blurRad="38100" dist="38100" dir="2700000" algn="tl">
                    <a:srgbClr val="000000">
                      <a:alpha val="43137"/>
                    </a:srgbClr>
                  </a:outerShdw>
                </a:effectLst>
                <a:cs typeface="Guttman Frank" pitchFamily="2" charset="-79"/>
              </a:rPr>
            </a:br>
            <a:r>
              <a:rPr lang="he-IL" sz="3600" b="1" dirty="0">
                <a:solidFill>
                  <a:srgbClr val="FFFF00"/>
                </a:solidFill>
                <a:effectLst>
                  <a:outerShdw blurRad="38100" dist="38100" dir="2700000" algn="tl">
                    <a:srgbClr val="000000">
                      <a:alpha val="43137"/>
                    </a:srgbClr>
                  </a:outerShdw>
                </a:effectLst>
                <a:latin typeface="Guttman Frank" pitchFamily="2" charset="-79"/>
                <a:cs typeface="Guttman Frank" pitchFamily="2" charset="-79"/>
              </a:rPr>
              <a:t>"בָּרוּך אָתָּה ה' אלוֹהינוּ מֶלֶך הָעוֹלָם  </a:t>
            </a:r>
            <a:r>
              <a:rPr lang="he-IL" sz="3600" b="1" dirty="0" smtClean="0">
                <a:solidFill>
                  <a:srgbClr val="FFFF00"/>
                </a:solidFill>
                <a:effectLst>
                  <a:outerShdw blurRad="38100" dist="38100" dir="2700000" algn="tl">
                    <a:srgbClr val="000000">
                      <a:alpha val="43137"/>
                    </a:srgbClr>
                  </a:outerShdw>
                </a:effectLst>
                <a:latin typeface="Guttman Frank" pitchFamily="2" charset="-79"/>
                <a:cs typeface="Guttman Frank" pitchFamily="2" charset="-79"/>
              </a:rPr>
              <a:t>                          </a:t>
            </a:r>
            <a:r>
              <a:rPr lang="he-IL" sz="3600" b="1" dirty="0">
                <a:solidFill>
                  <a:srgbClr val="FFFF00"/>
                </a:solidFill>
                <a:effectLst>
                  <a:outerShdw blurRad="38100" dist="38100" dir="2700000" algn="tl">
                    <a:srgbClr val="000000">
                      <a:alpha val="43137"/>
                    </a:srgbClr>
                  </a:outerShdw>
                </a:effectLst>
                <a:latin typeface="Guttman Frank" pitchFamily="2" charset="-79"/>
                <a:cs typeface="Guttman Frank" pitchFamily="2" charset="-79"/>
              </a:rPr>
              <a:t>בוֹרֵא פְּרִי הָגָפֶן"</a:t>
            </a:r>
            <a:r>
              <a:rPr lang="en-US" sz="3600" dirty="0">
                <a:solidFill>
                  <a:srgbClr val="FFFF00"/>
                </a:solidFill>
                <a:effectLst>
                  <a:outerShdw blurRad="38100" dist="38100" dir="2700000" algn="tl">
                    <a:srgbClr val="000000">
                      <a:alpha val="43137"/>
                    </a:srgbClr>
                  </a:outerShdw>
                </a:effectLst>
                <a:cs typeface="Guttman Frank" pitchFamily="2" charset="-79"/>
              </a:rPr>
              <a:t/>
            </a:r>
            <a:br>
              <a:rPr lang="en-US" sz="3600" dirty="0">
                <a:solidFill>
                  <a:srgbClr val="FFFF00"/>
                </a:solidFill>
                <a:effectLst>
                  <a:outerShdw blurRad="38100" dist="38100" dir="2700000" algn="tl">
                    <a:srgbClr val="000000">
                      <a:alpha val="43137"/>
                    </a:srgbClr>
                  </a:outerShdw>
                </a:effectLst>
                <a:cs typeface="Guttman Frank" pitchFamily="2" charset="-79"/>
              </a:rPr>
            </a:br>
            <a:endParaRPr lang="he-IL" sz="3600" dirty="0">
              <a:solidFill>
                <a:srgbClr val="FFFF00"/>
              </a:solidFill>
              <a:effectLst>
                <a:outerShdw blurRad="38100" dist="38100" dir="2700000" algn="tl">
                  <a:srgbClr val="000000">
                    <a:alpha val="43137"/>
                  </a:srgbClr>
                </a:outerShdw>
              </a:effectLst>
              <a:latin typeface="Guttman Frank" pitchFamily="2" charset="-79"/>
              <a:cs typeface="Guttman Frank" pitchFamily="2" charset="-79"/>
            </a:endParaRPr>
          </a:p>
        </p:txBody>
      </p:sp>
      <p:sp>
        <p:nvSpPr>
          <p:cNvPr id="3" name="כותרת משנה 2"/>
          <p:cNvSpPr>
            <a:spLocks noGrp="1"/>
          </p:cNvSpPr>
          <p:nvPr>
            <p:ph type="subTitle" idx="1"/>
          </p:nvPr>
        </p:nvSpPr>
        <p:spPr>
          <a:xfrm>
            <a:off x="1285852" y="357166"/>
            <a:ext cx="6400800" cy="1752600"/>
          </a:xfrm>
        </p:spPr>
        <p:txBody>
          <a:bodyPr>
            <a:normAutofit/>
          </a:bodyPr>
          <a:lstStyle/>
          <a:p>
            <a:r>
              <a:rPr lang="he-IL" sz="4400" dirty="0" smtClean="0">
                <a:solidFill>
                  <a:srgbClr val="7030A0"/>
                </a:solidFill>
                <a:effectLst>
                  <a:outerShdw blurRad="38100" dist="38100" dir="2700000" algn="tl">
                    <a:srgbClr val="000000">
                      <a:alpha val="43137"/>
                    </a:srgbClr>
                  </a:outerShdw>
                </a:effectLst>
                <a:latin typeface="Guttman Calligraphic" pitchFamily="2" charset="-79"/>
                <a:cs typeface="Guttman Calligraphic" pitchFamily="2" charset="-79"/>
              </a:rPr>
              <a:t>בוֹרֵא פְּרִי הָגָפֶן</a:t>
            </a:r>
            <a:endParaRPr lang="he-IL" sz="4400" dirty="0">
              <a:solidFill>
                <a:srgbClr val="7030A0"/>
              </a:solidFill>
              <a:effectLst>
                <a:outerShdw blurRad="38100" dist="38100" dir="2700000" algn="tl">
                  <a:srgbClr val="000000">
                    <a:alpha val="43137"/>
                  </a:srgbClr>
                </a:outerShdw>
              </a:effectLst>
              <a:latin typeface="Guttman Calligraphic" pitchFamily="2" charset="-79"/>
              <a:cs typeface="Guttman Calligraphic" pitchFamily="2" charset="-79"/>
            </a:endParaRPr>
          </a:p>
        </p:txBody>
      </p:sp>
      <p:pic>
        <p:nvPicPr>
          <p:cNvPr id="4" name="Picture 2" descr="tree2"/>
          <p:cNvPicPr>
            <a:picLocks noChangeAspect="1" noChangeArrowheads="1"/>
          </p:cNvPicPr>
          <p:nvPr/>
        </p:nvPicPr>
        <p:blipFill>
          <a:blip r:embed="rId2" cstate="print"/>
          <a:srcRect/>
          <a:stretch>
            <a:fillRect/>
          </a:stretch>
        </p:blipFill>
        <p:spPr bwMode="auto">
          <a:xfrm>
            <a:off x="0" y="3801808"/>
            <a:ext cx="2571736" cy="3056192"/>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lower5"/>
          <p:cNvPicPr>
            <a:picLocks noChangeAspect="1" noChangeArrowheads="1"/>
          </p:cNvPicPr>
          <p:nvPr/>
        </p:nvPicPr>
        <p:blipFill>
          <a:blip r:embed="rId4" cstate="print"/>
          <a:srcRect/>
          <a:stretch>
            <a:fillRect/>
          </a:stretch>
        </p:blipFill>
        <p:spPr bwMode="auto">
          <a:xfrm>
            <a:off x="3071802" y="5367120"/>
            <a:ext cx="1071570" cy="1490880"/>
          </a:xfrm>
          <a:prstGeom prst="rect">
            <a:avLst/>
          </a:prstGeom>
          <a:noFill/>
          <a:ln w="9525">
            <a:noFill/>
            <a:miter lim="800000"/>
            <a:headEnd/>
            <a:tailEnd/>
          </a:ln>
        </p:spPr>
      </p:pic>
      <p:sp>
        <p:nvSpPr>
          <p:cNvPr id="5" name="מלבן 4"/>
          <p:cNvSpPr/>
          <p:nvPr/>
        </p:nvSpPr>
        <p:spPr>
          <a:xfrm>
            <a:off x="1331640" y="692696"/>
            <a:ext cx="6643734" cy="928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3600" dirty="0">
              <a:solidFill>
                <a:srgbClr val="FF0000"/>
              </a:solidFill>
              <a:effectLst>
                <a:outerShdw blurRad="38100" dist="38100" dir="2700000" algn="tl">
                  <a:srgbClr val="000000">
                    <a:alpha val="43137"/>
                  </a:srgbClr>
                </a:outerShdw>
              </a:effectLst>
              <a:latin typeface="Guttman Calligraphic" pitchFamily="2" charset="-79"/>
              <a:cs typeface="Guttman Calligraphic" pitchFamily="2" charset="-79"/>
            </a:endParaRPr>
          </a:p>
        </p:txBody>
      </p:sp>
      <p:sp>
        <p:nvSpPr>
          <p:cNvPr id="7" name="כותרת 6"/>
          <p:cNvSpPr>
            <a:spLocks noGrp="1"/>
          </p:cNvSpPr>
          <p:nvPr>
            <p:ph type="ctrTitle"/>
          </p:nvPr>
        </p:nvSpPr>
        <p:spPr/>
        <p:txBody>
          <a:bodyPr/>
          <a:lstStyle/>
          <a:p>
            <a:endParaRPr lang="he-IL"/>
          </a:p>
        </p:txBody>
      </p:sp>
      <p:sp>
        <p:nvSpPr>
          <p:cNvPr id="8" name="כותרת משנה 7"/>
          <p:cNvSpPr>
            <a:spLocks noGrp="1"/>
          </p:cNvSpPr>
          <p:nvPr>
            <p:ph type="subTitle" idx="1"/>
          </p:nvPr>
        </p:nvSpPr>
        <p:spPr/>
        <p:txBody>
          <a:bodyPr/>
          <a:lstStyle/>
          <a:p>
            <a:endParaRPr lang="he-IL"/>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927100"/>
            <a:ext cx="10369550" cy="871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6405" y="514093"/>
            <a:ext cx="534035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520" y="1923553"/>
            <a:ext cx="6645275" cy="524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לך אתן את הארץ.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7642" y="5542374"/>
            <a:ext cx="609600" cy="609600"/>
          </a:xfrm>
          <a:prstGeom prst="rect">
            <a:avLst/>
          </a:prstGeom>
        </p:spPr>
      </p:pic>
    </p:spTree>
  </p:cSld>
  <p:clrMapOvr>
    <a:masterClrMapping/>
  </p:clrMapOvr>
  <p:transition>
    <p:wip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5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87" y="4103312"/>
            <a:ext cx="1746601" cy="2710064"/>
          </a:xfrm>
          <a:prstGeom prst="rect">
            <a:avLst/>
          </a:prstGeom>
        </p:spPr>
      </p:pic>
      <p:sp>
        <p:nvSpPr>
          <p:cNvPr id="2" name="כותרת 1"/>
          <p:cNvSpPr>
            <a:spLocks noGrp="1"/>
          </p:cNvSpPr>
          <p:nvPr>
            <p:ph type="ctrTitle"/>
          </p:nvPr>
        </p:nvSpPr>
        <p:spPr/>
        <p:txBody>
          <a:bodyPr>
            <a:noAutofit/>
          </a:bodyPr>
          <a:lstStyle/>
          <a:p>
            <a:r>
              <a:rPr lang="en-US" sz="2800" dirty="0"/>
              <a:t/>
            </a:r>
            <a:br>
              <a:rPr lang="en-US" sz="2800" dirty="0"/>
            </a:br>
            <a:endParaRPr lang="he-IL" sz="2800" dirty="0"/>
          </a:p>
        </p:txBody>
      </p:sp>
      <p:sp>
        <p:nvSpPr>
          <p:cNvPr id="3" name="כותרת משנה 2"/>
          <p:cNvSpPr>
            <a:spLocks noGrp="1"/>
          </p:cNvSpPr>
          <p:nvPr>
            <p:ph type="subTitle" idx="1"/>
          </p:nvPr>
        </p:nvSpPr>
        <p:spPr>
          <a:xfrm>
            <a:off x="491416" y="980728"/>
            <a:ext cx="8401064" cy="5643578"/>
          </a:xfrm>
        </p:spPr>
        <p:txBody>
          <a:bodyPr>
            <a:normAutofit fontScale="92500" lnSpcReduction="10000"/>
          </a:bodyPr>
          <a:lstStyle/>
          <a:p>
            <a:r>
              <a:rPr lang="he-IL" dirty="0" smtClean="0">
                <a:solidFill>
                  <a:schemeClr val="tx1"/>
                </a:solidFill>
                <a:latin typeface="Guttman Calligraphic" pitchFamily="2" charset="-79"/>
              </a:rPr>
              <a:t/>
            </a:r>
            <a:br>
              <a:rPr lang="he-IL" dirty="0" smtClean="0">
                <a:solidFill>
                  <a:schemeClr val="tx1"/>
                </a:solidFill>
                <a:latin typeface="Guttman Calligraphic" pitchFamily="2" charset="-79"/>
              </a:rPr>
            </a:br>
            <a:r>
              <a:rPr lang="he-IL" dirty="0" smtClean="0">
                <a:solidFill>
                  <a:srgbClr val="002060"/>
                </a:solidFill>
                <a:latin typeface="Guttman Calligraphic" pitchFamily="2" charset="-79"/>
              </a:rPr>
              <a:t>בעיירה בורדו שבצרפת ישנם גפנים מיוחדים, שמענביהם מייצרים את יין 'בורדו', המפורסם בכל העולם באיכותו וטעמו.                                                           מסורת עתיקה העוברת מדור לדור בקרב תושבי בורדו הצרפתים מספרת, שאבות אבותיהם של הגפנים הללו הובאו לבורדו לפני כאלפיים שנה על ידי הרומאים ששבו מהמלחמה בארץ ישראל.</a:t>
            </a:r>
            <a:br>
              <a:rPr lang="he-IL" dirty="0" smtClean="0">
                <a:solidFill>
                  <a:srgbClr val="002060"/>
                </a:solidFill>
                <a:latin typeface="Guttman Calligraphic" pitchFamily="2" charset="-79"/>
              </a:rPr>
            </a:br>
            <a:r>
              <a:rPr lang="he-IL" dirty="0" smtClean="0">
                <a:solidFill>
                  <a:srgbClr val="002060"/>
                </a:solidFill>
                <a:latin typeface="Guttman Calligraphic" pitchFamily="2" charset="-79"/>
              </a:rPr>
              <a:t>כשביקש הברון רוטשילד להקים תעשיית יין במושבות הראשונות בארץ, נזכר במסורת זו, והביא ייחורי גפנים מבורדו לארץ.                                                           והנה פלא, לאחר שהחלו הגפנים להניב פרי בארץ, </a:t>
            </a:r>
            <a:r>
              <a:rPr lang="he-IL" dirty="0" err="1" smtClean="0">
                <a:solidFill>
                  <a:srgbClr val="002060"/>
                </a:solidFill>
                <a:latin typeface="Guttman Calligraphic" pitchFamily="2" charset="-79"/>
              </a:rPr>
              <a:t>היכתה</a:t>
            </a:r>
            <a:r>
              <a:rPr lang="he-IL" dirty="0" smtClean="0">
                <a:solidFill>
                  <a:srgbClr val="002060"/>
                </a:solidFill>
                <a:latin typeface="Guttman Calligraphic" pitchFamily="2" charset="-79"/>
              </a:rPr>
              <a:t> מכה קשה                  את הגפנים בבורדו ותעשיית היין בצרפת ספגה מכה אנושה.                בעקבות זאת, חובבי יין בורדו החלו לצרוך את היין מארץ ישראל,                </a:t>
            </a:r>
            <a:br>
              <a:rPr lang="he-IL" dirty="0" smtClean="0">
                <a:solidFill>
                  <a:srgbClr val="002060"/>
                </a:solidFill>
                <a:latin typeface="Guttman Calligraphic" pitchFamily="2" charset="-79"/>
              </a:rPr>
            </a:br>
            <a:r>
              <a:rPr lang="he-IL" dirty="0" smtClean="0">
                <a:solidFill>
                  <a:srgbClr val="002060"/>
                </a:solidFill>
                <a:latin typeface="Guttman Calligraphic" pitchFamily="2" charset="-79"/>
              </a:rPr>
              <a:t>מאז, תעשיית היין בעולם הולכת ויורדת, ואילו יינות הארץ                              הולכים ועולים וזוכים במדליות זהב עולמיות.                                                          כך מתקיימים דברי חז"ל ,שמוזגים מים ביין של ברכת המזון,                                 להודיע שבח ארץ ישראל שהיין שלה חזק.</a:t>
            </a:r>
            <a:r>
              <a:rPr lang="en-US" dirty="0" smtClean="0">
                <a:solidFill>
                  <a:srgbClr val="002060"/>
                </a:solidFill>
              </a:rPr>
              <a:t/>
            </a:r>
            <a:br>
              <a:rPr lang="en-US" dirty="0" smtClean="0">
                <a:solidFill>
                  <a:srgbClr val="002060"/>
                </a:solidFill>
              </a:rPr>
            </a:br>
            <a:endParaRPr lang="he-IL" dirty="0">
              <a:solidFill>
                <a:srgbClr val="002060"/>
              </a:solidFill>
              <a:latin typeface="Guttman Calligraphic" pitchFamily="2" charset="-79"/>
            </a:endParaRPr>
          </a:p>
        </p:txBody>
      </p:sp>
      <p:sp>
        <p:nvSpPr>
          <p:cNvPr id="5" name="מלבן 4"/>
          <p:cNvSpPr/>
          <p:nvPr/>
        </p:nvSpPr>
        <p:spPr>
          <a:xfrm>
            <a:off x="2143108" y="357166"/>
            <a:ext cx="5929354" cy="1071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600" dirty="0" smtClean="0">
                <a:solidFill>
                  <a:srgbClr val="7030A0"/>
                </a:solidFill>
                <a:effectLst>
                  <a:outerShdw blurRad="38100" dist="38100" dir="2700000" algn="tl">
                    <a:srgbClr val="000000">
                      <a:alpha val="43137"/>
                    </a:srgbClr>
                  </a:outerShdw>
                </a:effectLst>
                <a:latin typeface="Guttman Frank" pitchFamily="2" charset="-79"/>
                <a:cs typeface="Guttman Frank" pitchFamily="2" charset="-79"/>
              </a:rPr>
              <a:t>היין המשובח ביותר "חזר" לארץ ישראל...</a:t>
            </a:r>
            <a:endParaRPr lang="he-IL" sz="3600" dirty="0">
              <a:solidFill>
                <a:srgbClr val="7030A0"/>
              </a:solidFill>
              <a:effectLst>
                <a:outerShdw blurRad="38100" dist="38100" dir="2700000" algn="tl">
                  <a:srgbClr val="000000">
                    <a:alpha val="43137"/>
                  </a:srgbClr>
                </a:outerShdw>
              </a:effectLst>
              <a:latin typeface="Guttman Frank" pitchFamily="2" charset="-79"/>
              <a:cs typeface="Guttman Frank" pitchFamily="2" charset="-79"/>
            </a:endParaRPr>
          </a:p>
        </p:txBody>
      </p:sp>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ser\שולחן העבודה\פרי העץ.jpg"/>
          <p:cNvPicPr>
            <a:picLocks noChangeAspect="1" noChangeArrowheads="1"/>
          </p:cNvPicPr>
          <p:nvPr/>
        </p:nvPicPr>
        <p:blipFill>
          <a:blip r:embed="rId2" cstate="print"/>
          <a:srcRect/>
          <a:stretch>
            <a:fillRect/>
          </a:stretch>
        </p:blipFill>
        <p:spPr bwMode="auto">
          <a:xfrm rot="10800000">
            <a:off x="0" y="-44625"/>
            <a:ext cx="9143998" cy="6858000"/>
          </a:xfrm>
          <a:prstGeom prst="rect">
            <a:avLst/>
          </a:prstGeom>
          <a:noFill/>
        </p:spPr>
      </p:pic>
      <p:pic>
        <p:nvPicPr>
          <p:cNvPr id="2" name="תמונה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21886"/>
            <a:ext cx="6120680" cy="2686805"/>
          </a:xfrm>
          <a:prstGeom prst="rect">
            <a:avLst/>
          </a:prstGeom>
        </p:spPr>
      </p:pic>
    </p:spTree>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214346" y="714356"/>
            <a:ext cx="8929718" cy="5786478"/>
          </a:xfrm>
        </p:spPr>
        <p:txBody>
          <a:bodyPr>
            <a:normAutofit fontScale="47500" lnSpcReduction="20000"/>
          </a:bodyPr>
          <a:lstStyle/>
          <a:p>
            <a:endParaRPr lang="he-IL" sz="4800" b="1" dirty="0" smtClean="0">
              <a:solidFill>
                <a:srgbClr val="996633"/>
              </a:solidFill>
              <a:effectLst>
                <a:outerShdw blurRad="38100" dist="38100" dir="2700000" algn="tl">
                  <a:srgbClr val="000000">
                    <a:alpha val="43137"/>
                  </a:srgbClr>
                </a:outerShdw>
              </a:effectLst>
              <a:latin typeface="Guttman Calligraphic" pitchFamily="2" charset="-79"/>
              <a:cs typeface="Guttman Calligraphic" pitchFamily="2" charset="-79"/>
            </a:endParaRPr>
          </a:p>
          <a:p>
            <a:pPr algn="ctr"/>
            <a:r>
              <a:rPr lang="he-IL" sz="9000" dirty="0" smtClean="0">
                <a:solidFill>
                  <a:schemeClr val="accent1">
                    <a:lumMod val="50000"/>
                  </a:schemeClr>
                </a:solidFill>
                <a:latin typeface="Guttman Frank" pitchFamily="2" charset="-79"/>
                <a:cs typeface="Guttman Frank" pitchFamily="2" charset="-79"/>
              </a:rPr>
              <a:t>כָּל פֵּירוֹת הָאִילָן, </a:t>
            </a:r>
            <a:r>
              <a:rPr lang="he-IL" sz="9000" dirty="0" err="1" smtClean="0">
                <a:solidFill>
                  <a:schemeClr val="accent1">
                    <a:lumMod val="50000"/>
                  </a:schemeClr>
                </a:solidFill>
                <a:latin typeface="Guttman Frank" pitchFamily="2" charset="-79"/>
                <a:cs typeface="Guttman Frank" pitchFamily="2" charset="-79"/>
              </a:rPr>
              <a:t>מְבָרְכִין</a:t>
            </a:r>
            <a:r>
              <a:rPr lang="he-IL" sz="9000" dirty="0" smtClean="0">
                <a:solidFill>
                  <a:schemeClr val="accent1">
                    <a:lumMod val="50000"/>
                  </a:schemeClr>
                </a:solidFill>
                <a:latin typeface="Guttman Frank" pitchFamily="2" charset="-79"/>
                <a:cs typeface="Guttman Frank" pitchFamily="2" charset="-79"/>
              </a:rPr>
              <a:t> עֲלֵיהֶן בַּתְּחִילָּה, בּוֹרֵא פְּרִי הָעֵץ;                                 וּבַסּוֹף, בּוֹרֵא נְפָשׁוֹת רַבּוֹת:                           חוּץ מֵחֲמֵשֶׁת הַמִּינִים </a:t>
            </a:r>
            <a:r>
              <a:rPr lang="he-IL" sz="9000" dirty="0" err="1" smtClean="0">
                <a:solidFill>
                  <a:schemeClr val="accent1">
                    <a:lumMod val="50000"/>
                  </a:schemeClr>
                </a:solidFill>
                <a:latin typeface="Guttman Frank" pitchFamily="2" charset="-79"/>
                <a:cs typeface="Guttman Frank" pitchFamily="2" charset="-79"/>
              </a:rPr>
              <a:t>הַכְּתוּבִין</a:t>
            </a:r>
            <a:r>
              <a:rPr lang="he-IL" sz="9000" dirty="0" smtClean="0">
                <a:solidFill>
                  <a:schemeClr val="accent1">
                    <a:lumMod val="50000"/>
                  </a:schemeClr>
                </a:solidFill>
                <a:latin typeface="Guttman Frank" pitchFamily="2" charset="-79"/>
                <a:cs typeface="Guttman Frank" pitchFamily="2" charset="-79"/>
              </a:rPr>
              <a:t> בַּתּוֹרָה,            וְהֶן: עֲנָבִים וְרִימּוֹנִים וּתְאֵנִים וְזֵיתִים וּתְמָרִים, שְׁהוּא מְבָרֵךְ עֲלֵיהֶן בַּסּוֹף,                          בְּרָכָה אַחַת מֵעֵין שָׁלוֹשׁ.</a:t>
            </a:r>
            <a:r>
              <a:rPr lang="en-US" sz="9000" dirty="0" smtClean="0">
                <a:solidFill>
                  <a:schemeClr val="accent1">
                    <a:lumMod val="50000"/>
                  </a:schemeClr>
                </a:solidFill>
                <a:cs typeface="Guttman Frank" pitchFamily="2" charset="-79"/>
              </a:rPr>
              <a:t/>
            </a:r>
            <a:br>
              <a:rPr lang="en-US" sz="9000" dirty="0" smtClean="0">
                <a:solidFill>
                  <a:schemeClr val="accent1">
                    <a:lumMod val="50000"/>
                  </a:schemeClr>
                </a:solidFill>
                <a:cs typeface="Guttman Frank" pitchFamily="2" charset="-79"/>
              </a:rPr>
            </a:br>
            <a:r>
              <a:rPr lang="he-IL" sz="9000" dirty="0" smtClean="0">
                <a:solidFill>
                  <a:srgbClr val="FFFF00"/>
                </a:solidFill>
                <a:latin typeface="Guttman Frank" pitchFamily="2" charset="-79"/>
                <a:cs typeface="Guttman Frank" pitchFamily="2" charset="-79"/>
              </a:rPr>
              <a:t>"בָּרוּך אָתָּה ה' אלוֹהינוּ מֶלֶך הָעוֹלָם         בוֹרֵא פְּרִי הָעֵץ".</a:t>
            </a:r>
            <a:endParaRPr lang="he-IL" sz="9000" dirty="0">
              <a:solidFill>
                <a:srgbClr val="FFFF00"/>
              </a:solidFill>
              <a:latin typeface="Guttman Calligraphic" pitchFamily="2" charset="-79"/>
              <a:cs typeface="Guttman Calligraphic" pitchFamily="2" charset="-79"/>
            </a:endParaRPr>
          </a:p>
        </p:txBody>
      </p:sp>
      <p:pic>
        <p:nvPicPr>
          <p:cNvPr id="4" name="Picture 2" descr="flower4"/>
          <p:cNvPicPr>
            <a:picLocks noChangeAspect="1" noChangeArrowheads="1"/>
          </p:cNvPicPr>
          <p:nvPr/>
        </p:nvPicPr>
        <p:blipFill>
          <a:blip r:embed="rId2" cstate="print"/>
          <a:srcRect/>
          <a:stretch>
            <a:fillRect/>
          </a:stretch>
        </p:blipFill>
        <p:spPr bwMode="auto">
          <a:xfrm>
            <a:off x="7572396" y="4940072"/>
            <a:ext cx="1571604" cy="1691215"/>
          </a:xfrm>
          <a:prstGeom prst="rect">
            <a:avLst/>
          </a:prstGeom>
          <a:noFill/>
          <a:ln w="9525">
            <a:noFill/>
            <a:miter lim="800000"/>
            <a:headEnd/>
            <a:tailEnd/>
          </a:ln>
        </p:spPr>
      </p:pic>
      <p:sp>
        <p:nvSpPr>
          <p:cNvPr id="5" name="מלבן 4"/>
          <p:cNvSpPr/>
          <p:nvPr/>
        </p:nvSpPr>
        <p:spPr>
          <a:xfrm>
            <a:off x="3428992" y="0"/>
            <a:ext cx="4714908" cy="157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400" dirty="0" smtClean="0">
                <a:solidFill>
                  <a:srgbClr val="7030A0"/>
                </a:solidFill>
                <a:effectLst>
                  <a:outerShdw blurRad="38100" dist="38100" dir="2700000" algn="tl">
                    <a:srgbClr val="000000">
                      <a:alpha val="43137"/>
                    </a:srgbClr>
                  </a:outerShdw>
                </a:effectLst>
                <a:latin typeface="Guttman Calligraphic" pitchFamily="2" charset="-79"/>
                <a:cs typeface="Guttman Calligraphic" pitchFamily="2" charset="-79"/>
              </a:rPr>
              <a:t>בוֹרֵא פְּרִי הָעֵץ</a:t>
            </a:r>
          </a:p>
          <a:p>
            <a:pPr algn="ctr"/>
            <a:endParaRPr lang="he-IL" dirty="0"/>
          </a:p>
        </p:txBody>
      </p:sp>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4429124" y="1857340"/>
            <a:ext cx="4429124" cy="5000660"/>
          </a:xfrm>
        </p:spPr>
        <p:txBody>
          <a:bodyPr>
            <a:noAutofit/>
          </a:bodyPr>
          <a:lstStyle/>
          <a:p>
            <a:r>
              <a:rPr lang="he-IL" sz="2400" b="0" dirty="0" smtClean="0">
                <a:solidFill>
                  <a:srgbClr val="00B050"/>
                </a:solidFill>
                <a:effectLst>
                  <a:outerShdw blurRad="38100" dist="38100" dir="2700000" algn="tl">
                    <a:srgbClr val="000000">
                      <a:alpha val="43137"/>
                    </a:srgbClr>
                  </a:outerShdw>
                </a:effectLst>
              </a:rPr>
              <a:t>אני הוא עץ מאוד זקן, ושבע ימים,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ראיתי כבר רוחות עזות ורעמים,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אתה עלה קטן מתנועע,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בטוח בעצמו, </a:t>
            </a:r>
            <a:r>
              <a:rPr lang="he-IL" sz="2400" b="0" dirty="0" err="1" smtClean="0">
                <a:solidFill>
                  <a:srgbClr val="00B050"/>
                </a:solidFill>
                <a:effectLst>
                  <a:outerShdw blurRad="38100" dist="38100" dir="2700000" algn="tl">
                    <a:srgbClr val="000000">
                      <a:alpha val="43137"/>
                    </a:srgbClr>
                  </a:outerShdw>
                </a:effectLst>
              </a:rPr>
              <a:t>הכל</a:t>
            </a:r>
            <a:r>
              <a:rPr lang="he-IL" sz="2400" b="0" dirty="0" smtClean="0">
                <a:solidFill>
                  <a:srgbClr val="00B050"/>
                </a:solidFill>
                <a:effectLst>
                  <a:outerShdw blurRad="38100" dist="38100" dir="2700000" algn="tl">
                    <a:srgbClr val="000000">
                      <a:alpha val="43137"/>
                    </a:srgbClr>
                  </a:outerShdw>
                </a:effectLst>
              </a:rPr>
              <a:t> יודע,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קח איתך צידה לדרך, את </a:t>
            </a:r>
            <a:r>
              <a:rPr lang="he-IL" sz="2400" b="0" dirty="0" err="1" smtClean="0">
                <a:solidFill>
                  <a:srgbClr val="00B050"/>
                </a:solidFill>
                <a:effectLst>
                  <a:outerShdw blurRad="38100" dist="38100" dir="2700000" algn="tl">
                    <a:srgbClr val="000000">
                      <a:alpha val="43137"/>
                    </a:srgbClr>
                  </a:outerShdw>
                </a:effectLst>
              </a:rPr>
              <a:t>נסיוני</a:t>
            </a:r>
            <a:r>
              <a:rPr lang="he-IL" sz="2400" b="0" dirty="0" smtClean="0">
                <a:solidFill>
                  <a:srgbClr val="00B050"/>
                </a:solidFill>
                <a:effectLst>
                  <a:outerShdw blurRad="38100" dist="38100" dir="2700000" algn="tl">
                    <a:srgbClr val="000000">
                      <a:alpha val="43137"/>
                    </a:srgbClr>
                  </a:outerShdw>
                </a:effectLst>
              </a:rPr>
              <a:t>,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אל תזלזל, אולי זה כל מה שיש לי,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כי יש ימים יפים, </a:t>
            </a:r>
            <a:r>
              <a:rPr lang="he-IL" sz="2400" b="0" dirty="0" err="1" smtClean="0">
                <a:solidFill>
                  <a:srgbClr val="00B050"/>
                </a:solidFill>
                <a:effectLst>
                  <a:outerShdw blurRad="38100" dist="38100" dir="2700000" algn="tl">
                    <a:srgbClr val="000000">
                      <a:alpha val="43137"/>
                    </a:srgbClr>
                  </a:outerShdw>
                </a:effectLst>
              </a:rPr>
              <a:t>הכל</a:t>
            </a:r>
            <a:r>
              <a:rPr lang="he-IL" sz="2400" b="0" dirty="0" smtClean="0">
                <a:solidFill>
                  <a:srgbClr val="00B050"/>
                </a:solidFill>
                <a:effectLst>
                  <a:outerShdw blurRad="38100" dist="38100" dir="2700000" algn="tl">
                    <a:srgbClr val="000000">
                      <a:alpha val="43137"/>
                    </a:srgbClr>
                  </a:outerShdw>
                </a:effectLst>
              </a:rPr>
              <a:t> פורח,,,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ויש שעות קשות, </a:t>
            </a:r>
            <a:r>
              <a:rPr lang="he-IL" sz="2400" b="0" dirty="0" err="1" smtClean="0">
                <a:solidFill>
                  <a:srgbClr val="00B050"/>
                </a:solidFill>
                <a:effectLst>
                  <a:outerShdw blurRad="38100" dist="38100" dir="2700000" algn="tl">
                    <a:srgbClr val="000000">
                      <a:alpha val="43137"/>
                    </a:srgbClr>
                  </a:outerShdw>
                </a:effectLst>
              </a:rPr>
              <a:t>הכל</a:t>
            </a:r>
            <a:r>
              <a:rPr lang="he-IL" sz="2400" b="0" dirty="0" smtClean="0">
                <a:solidFill>
                  <a:srgbClr val="00B050"/>
                </a:solidFill>
                <a:effectLst>
                  <a:outerShdw blurRad="38100" dist="38100" dir="2700000" algn="tl">
                    <a:srgbClr val="000000">
                      <a:alpha val="43137"/>
                    </a:srgbClr>
                  </a:outerShdw>
                </a:effectLst>
              </a:rPr>
              <a:t> בורח,,,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תחזיק חזק, עלה קטן שלי,,,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כי לא תמיד, </a:t>
            </a:r>
            <a:r>
              <a:rPr lang="he-IL" sz="2400" b="0" dirty="0" err="1" smtClean="0">
                <a:solidFill>
                  <a:srgbClr val="00B050"/>
                </a:solidFill>
                <a:effectLst>
                  <a:outerShdw blurRad="38100" dist="38100" dir="2700000" algn="tl">
                    <a:srgbClr val="000000">
                      <a:alpha val="43137"/>
                    </a:srgbClr>
                  </a:outerShdw>
                </a:effectLst>
              </a:rPr>
              <a:t>הכל</a:t>
            </a:r>
            <a:r>
              <a:rPr lang="he-IL" sz="2400" b="0" dirty="0" smtClean="0">
                <a:solidFill>
                  <a:srgbClr val="00B050"/>
                </a:solidFill>
                <a:effectLst>
                  <a:outerShdw blurRad="38100" dist="38100" dir="2700000" algn="tl">
                    <a:srgbClr val="000000">
                      <a:alpha val="43137"/>
                    </a:srgbClr>
                  </a:outerShdw>
                </a:effectLst>
              </a:rPr>
              <a:t> בחוץ בהיר,,,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ורוח סער וסופה קרה,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תזכור ותתחזק אני איתך! </a:t>
            </a:r>
            <a:br>
              <a:rPr lang="he-IL" sz="2400" b="0" dirty="0" smtClean="0">
                <a:solidFill>
                  <a:srgbClr val="00B050"/>
                </a:solidFill>
                <a:effectLst>
                  <a:outerShdw blurRad="38100" dist="38100" dir="2700000" algn="tl">
                    <a:srgbClr val="000000">
                      <a:alpha val="43137"/>
                    </a:srgbClr>
                  </a:outerShdw>
                </a:effectLst>
              </a:rPr>
            </a:br>
            <a:r>
              <a:rPr lang="he-IL" sz="2400" b="0" dirty="0" smtClean="0">
                <a:solidFill>
                  <a:srgbClr val="00B050"/>
                </a:solidFill>
                <a:effectLst>
                  <a:outerShdw blurRad="38100" dist="38100" dir="2700000" algn="tl">
                    <a:srgbClr val="000000">
                      <a:alpha val="43137"/>
                    </a:srgbClr>
                  </a:outerShdw>
                </a:effectLst>
              </a:rPr>
              <a:t>תחזיק חזק עלה קטן שלי,,, </a:t>
            </a:r>
            <a:br>
              <a:rPr lang="he-IL" sz="2400" b="0" dirty="0" smtClean="0">
                <a:solidFill>
                  <a:srgbClr val="00B050"/>
                </a:solidFill>
                <a:effectLst>
                  <a:outerShdw blurRad="38100" dist="38100" dir="2700000" algn="tl">
                    <a:srgbClr val="000000">
                      <a:alpha val="43137"/>
                    </a:srgbClr>
                  </a:outerShdw>
                </a:effectLst>
              </a:rPr>
            </a:br>
            <a:r>
              <a:rPr lang="he-IL" sz="2400" dirty="0" smtClean="0">
                <a:solidFill>
                  <a:srgbClr val="00B050"/>
                </a:solidFill>
                <a:effectLst>
                  <a:outerShdw blurRad="38100" dist="38100" dir="2700000" algn="tl" rotWithShape="0">
                    <a:srgbClr val="000000">
                      <a:alpha val="43137"/>
                    </a:srgbClr>
                  </a:outerShdw>
                </a:effectLst>
              </a:rPr>
              <a:t/>
            </a:r>
            <a:br>
              <a:rPr lang="he-IL" sz="2400" dirty="0" smtClean="0">
                <a:solidFill>
                  <a:srgbClr val="00B050"/>
                </a:solidFill>
                <a:effectLst>
                  <a:outerShdw blurRad="38100" dist="38100" dir="2700000" algn="tl" rotWithShape="0">
                    <a:srgbClr val="000000">
                      <a:alpha val="43137"/>
                    </a:srgbClr>
                  </a:outerShdw>
                </a:effectLst>
              </a:rPr>
            </a:br>
            <a:endParaRPr lang="he-IL" sz="2400" dirty="0">
              <a:solidFill>
                <a:srgbClr val="00B050"/>
              </a:solidFill>
              <a:effectLst>
                <a:outerShdw blurRad="38100" dist="38100" dir="2700000" algn="tl" rotWithShape="0">
                  <a:srgbClr val="000000">
                    <a:alpha val="43137"/>
                  </a:srgbClr>
                </a:outerShdw>
              </a:effectLst>
            </a:endParaRPr>
          </a:p>
        </p:txBody>
      </p:sp>
      <p:sp>
        <p:nvSpPr>
          <p:cNvPr id="3" name="כותרת משנה 2"/>
          <p:cNvSpPr>
            <a:spLocks noGrp="1"/>
          </p:cNvSpPr>
          <p:nvPr>
            <p:ph type="subTitle" idx="1"/>
          </p:nvPr>
        </p:nvSpPr>
        <p:spPr>
          <a:xfrm>
            <a:off x="-500098" y="642918"/>
            <a:ext cx="5343540" cy="4786322"/>
          </a:xfrm>
        </p:spPr>
        <p:txBody>
          <a:bodyPr>
            <a:noAutofit/>
          </a:bodyPr>
          <a:lstStyle/>
          <a:p>
            <a:r>
              <a:rPr lang="he-IL" sz="2400" dirty="0" smtClean="0">
                <a:solidFill>
                  <a:schemeClr val="accent4">
                    <a:lumMod val="50000"/>
                  </a:schemeClr>
                </a:solidFill>
                <a:effectLst>
                  <a:outerShdw blurRad="38100" dist="38100" dir="2700000" algn="tl">
                    <a:srgbClr val="000000">
                      <a:alpha val="43137"/>
                    </a:srgbClr>
                  </a:outerShdw>
                </a:effectLst>
                <a:cs typeface="+mj-cs"/>
              </a:rPr>
              <a:t>ולא תמיד, </a:t>
            </a:r>
            <a:r>
              <a:rPr lang="he-IL" sz="2400" dirty="0" err="1" smtClean="0">
                <a:solidFill>
                  <a:schemeClr val="accent4">
                    <a:lumMod val="50000"/>
                  </a:schemeClr>
                </a:solidFill>
                <a:effectLst>
                  <a:outerShdw blurRad="38100" dist="38100" dir="2700000" algn="tl">
                    <a:srgbClr val="000000">
                      <a:alpha val="43137"/>
                    </a:srgbClr>
                  </a:outerShdw>
                </a:effectLst>
                <a:cs typeface="+mj-cs"/>
              </a:rPr>
              <a:t>הכל</a:t>
            </a:r>
            <a:r>
              <a:rPr lang="he-IL" sz="2400" dirty="0" smtClean="0">
                <a:solidFill>
                  <a:schemeClr val="accent4">
                    <a:lumMod val="50000"/>
                  </a:schemeClr>
                </a:solidFill>
                <a:effectLst>
                  <a:outerShdw blurRad="38100" dist="38100" dir="2700000" algn="tl">
                    <a:srgbClr val="000000">
                      <a:alpha val="43137"/>
                    </a:srgbClr>
                  </a:outerShdw>
                </a:effectLst>
                <a:cs typeface="+mj-cs"/>
              </a:rPr>
              <a:t> נכון, </a:t>
            </a:r>
            <a:r>
              <a:rPr lang="he-IL" sz="2400" dirty="0" err="1" smtClean="0">
                <a:solidFill>
                  <a:schemeClr val="accent4">
                    <a:lumMod val="50000"/>
                  </a:schemeClr>
                </a:solidFill>
                <a:effectLst>
                  <a:outerShdw blurRad="38100" dist="38100" dir="2700000" algn="tl">
                    <a:srgbClr val="000000">
                      <a:alpha val="43137"/>
                    </a:srgbClr>
                  </a:outerShdw>
                </a:effectLst>
                <a:cs typeface="+mj-cs"/>
              </a:rPr>
              <a:t>הכל</a:t>
            </a:r>
            <a:r>
              <a:rPr lang="he-IL" sz="2400" dirty="0" smtClean="0">
                <a:solidFill>
                  <a:schemeClr val="accent4">
                    <a:lumMod val="50000"/>
                  </a:schemeClr>
                </a:solidFill>
                <a:effectLst>
                  <a:outerShdw blurRad="38100" dist="38100" dir="2700000" algn="tl">
                    <a:srgbClr val="000000">
                      <a:alpha val="43137"/>
                    </a:srgbClr>
                  </a:outerShdw>
                </a:effectLst>
                <a:cs typeface="+mj-cs"/>
              </a:rPr>
              <a:t> מובן.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חיים זה לא שיעור חשבון, זה גם מבחן.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עכשיו, עלה קטן </a:t>
            </a:r>
            <a:r>
              <a:rPr lang="he-IL" sz="2400" dirty="0" err="1" smtClean="0">
                <a:solidFill>
                  <a:schemeClr val="accent4">
                    <a:lumMod val="50000"/>
                  </a:schemeClr>
                </a:solidFill>
                <a:effectLst>
                  <a:outerShdw blurRad="38100" dist="38100" dir="2700000" algn="tl">
                    <a:srgbClr val="000000">
                      <a:alpha val="43137"/>
                    </a:srgbClr>
                  </a:outerShdw>
                </a:effectLst>
                <a:cs typeface="+mj-cs"/>
              </a:rPr>
              <a:t>הכל</a:t>
            </a:r>
            <a:r>
              <a:rPr lang="he-IL" sz="2400" dirty="0" smtClean="0">
                <a:solidFill>
                  <a:schemeClr val="accent4">
                    <a:lumMod val="50000"/>
                  </a:schemeClr>
                </a:solidFill>
                <a:effectLst>
                  <a:outerShdw blurRad="38100" dist="38100" dir="2700000" algn="tl">
                    <a:srgbClr val="000000">
                      <a:alpha val="43137"/>
                    </a:srgbClr>
                  </a:outerShdw>
                </a:effectLst>
                <a:cs typeface="+mj-cs"/>
              </a:rPr>
              <a:t> רגוע,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אך מרחוק, אולי ענן מגיע,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קח איתך, צידה לדרך את ברכתי,,,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חצי הכוס, היא מלאה, תזכור תמיד,,,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וכשהשמש אל הים שוקעת,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אל תדאג, מחר היא שוב זורחת!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400" dirty="0" smtClean="0">
                <a:solidFill>
                  <a:schemeClr val="accent4">
                    <a:lumMod val="50000"/>
                  </a:schemeClr>
                </a:solidFill>
                <a:effectLst>
                  <a:outerShdw blurRad="38100" dist="38100" dir="2700000" algn="tl">
                    <a:srgbClr val="000000">
                      <a:alpha val="43137"/>
                    </a:srgbClr>
                  </a:outerShdw>
                </a:effectLst>
                <a:cs typeface="+mj-cs"/>
              </a:rPr>
              <a:t>תחזיק חזק עלה קטן שלי.... </a:t>
            </a:r>
            <a:br>
              <a:rPr lang="he-IL" sz="2400" dirty="0" smtClean="0">
                <a:solidFill>
                  <a:schemeClr val="accent4">
                    <a:lumMod val="50000"/>
                  </a:schemeClr>
                </a:solidFill>
                <a:effectLst>
                  <a:outerShdw blurRad="38100" dist="38100" dir="2700000" algn="tl">
                    <a:srgbClr val="000000">
                      <a:alpha val="43137"/>
                    </a:srgbClr>
                  </a:outerShdw>
                </a:effectLst>
                <a:cs typeface="+mj-cs"/>
              </a:rPr>
            </a:br>
            <a:r>
              <a:rPr lang="he-IL" sz="2200" dirty="0" smtClean="0">
                <a:solidFill>
                  <a:schemeClr val="tx1"/>
                </a:solidFill>
                <a:effectLst>
                  <a:outerShdw blurRad="38100" dist="38100" dir="2700000" algn="tl">
                    <a:srgbClr val="000000">
                      <a:alpha val="43137"/>
                    </a:srgbClr>
                  </a:outerShdw>
                </a:effectLst>
                <a:cs typeface="+mj-cs"/>
              </a:rPr>
              <a:t/>
            </a:r>
            <a:br>
              <a:rPr lang="he-IL" sz="2200" dirty="0" smtClean="0">
                <a:solidFill>
                  <a:schemeClr val="tx1"/>
                </a:solidFill>
                <a:effectLst>
                  <a:outerShdw blurRad="38100" dist="38100" dir="2700000" algn="tl">
                    <a:srgbClr val="000000">
                      <a:alpha val="43137"/>
                    </a:srgbClr>
                  </a:outerShdw>
                </a:effectLst>
                <a:cs typeface="+mj-cs"/>
              </a:rPr>
            </a:br>
            <a:endParaRPr lang="he-IL" sz="2200" dirty="0">
              <a:solidFill>
                <a:schemeClr val="tx1"/>
              </a:solidFill>
              <a:effectLst>
                <a:outerShdw blurRad="38100" dist="38100" dir="2700000" algn="tl">
                  <a:srgbClr val="000000">
                    <a:alpha val="43137"/>
                  </a:srgbClr>
                </a:outerShdw>
              </a:effectLst>
              <a:cs typeface="+mj-cs"/>
            </a:endParaRPr>
          </a:p>
        </p:txBody>
      </p:sp>
      <p:pic>
        <p:nvPicPr>
          <p:cNvPr id="9218" name="Picture 2" descr="shotel3"/>
          <p:cNvPicPr>
            <a:picLocks noChangeAspect="1" noChangeArrowheads="1"/>
          </p:cNvPicPr>
          <p:nvPr/>
        </p:nvPicPr>
        <p:blipFill>
          <a:blip r:embed="rId4" cstate="print"/>
          <a:srcRect/>
          <a:stretch>
            <a:fillRect/>
          </a:stretch>
        </p:blipFill>
        <p:spPr bwMode="auto">
          <a:xfrm>
            <a:off x="0" y="3714752"/>
            <a:ext cx="2220513" cy="2928934"/>
          </a:xfrm>
          <a:prstGeom prst="rect">
            <a:avLst/>
          </a:prstGeom>
          <a:noFill/>
          <a:ln w="9525">
            <a:noFill/>
            <a:miter lim="800000"/>
            <a:headEnd/>
            <a:tailEnd/>
          </a:ln>
        </p:spPr>
      </p:pic>
      <p:sp>
        <p:nvSpPr>
          <p:cNvPr id="5" name="מלבן 4"/>
          <p:cNvSpPr/>
          <p:nvPr/>
        </p:nvSpPr>
        <p:spPr>
          <a:xfrm>
            <a:off x="4572000" y="0"/>
            <a:ext cx="3500462" cy="1214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400" dirty="0" smtClean="0">
                <a:solidFill>
                  <a:schemeClr val="accent1">
                    <a:lumMod val="50000"/>
                  </a:schemeClr>
                </a:solidFill>
                <a:effectLst>
                  <a:outerShdw blurRad="38100" dist="38100" dir="2700000" algn="tl">
                    <a:srgbClr val="000000">
                      <a:alpha val="43137"/>
                    </a:srgbClr>
                  </a:outerShdw>
                </a:effectLst>
                <a:latin typeface="Guttman Calligraphic" pitchFamily="2" charset="-79"/>
                <a:cs typeface="Guttman Calligraphic" pitchFamily="2" charset="-79"/>
              </a:rPr>
              <a:t>עלה קטן</a:t>
            </a:r>
            <a:endParaRPr lang="he-IL" sz="4400" dirty="0">
              <a:solidFill>
                <a:schemeClr val="accent1">
                  <a:lumMod val="50000"/>
                </a:schemeClr>
              </a:solidFill>
              <a:effectLst>
                <a:outerShdw blurRad="38100" dist="38100" dir="2700000" algn="tl">
                  <a:srgbClr val="000000">
                    <a:alpha val="43137"/>
                  </a:srgbClr>
                </a:outerShdw>
              </a:effectLst>
              <a:latin typeface="Guttman Calligraphic" pitchFamily="2" charset="-79"/>
              <a:cs typeface="Guttman Calligraphic" pitchFamily="2" charset="-79"/>
            </a:endParaRPr>
          </a:p>
        </p:txBody>
      </p:sp>
      <p:pic>
        <p:nvPicPr>
          <p:cNvPr id="4" name="אברהם_פריד-עלה_קטן_שלי.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657600" y="5179219"/>
            <a:ext cx="609600" cy="609600"/>
          </a:xfrm>
          <a:prstGeom prst="rect">
            <a:avLst/>
          </a:prstGeom>
        </p:spPr>
      </p:pic>
    </p:spTree>
  </p:cSld>
  <p:clrMapOvr>
    <a:masterClrMapping/>
  </p:clrMapOvr>
  <p:transition>
    <p:wip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152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10907" y="1556792"/>
            <a:ext cx="9097597" cy="5328592"/>
          </a:xfrm>
          <a:prstGeom prst="rect">
            <a:avLst/>
          </a:prstGeom>
        </p:spPr>
      </p:pic>
      <p:sp>
        <p:nvSpPr>
          <p:cNvPr id="2" name="כותרת 1"/>
          <p:cNvSpPr>
            <a:spLocks noGrp="1"/>
          </p:cNvSpPr>
          <p:nvPr>
            <p:ph type="ctrTitle"/>
          </p:nvPr>
        </p:nvSpPr>
        <p:spPr>
          <a:xfrm>
            <a:off x="714348" y="214290"/>
            <a:ext cx="7772400" cy="1470025"/>
          </a:xfrm>
        </p:spPr>
        <p:txBody>
          <a:bodyPr>
            <a:noAutofit/>
          </a:bodyPr>
          <a:lstStyle/>
          <a:p>
            <a:r>
              <a:rPr lang="he-IL" dirty="0" smtClean="0">
                <a:solidFill>
                  <a:srgbClr val="002060"/>
                </a:solidFill>
                <a:latin typeface="Guttman Calligraphic" pitchFamily="2" charset="-79"/>
                <a:cs typeface="Guttman Calligraphic" pitchFamily="2" charset="-79"/>
              </a:rPr>
              <a:t>על מה מברכים?</a:t>
            </a:r>
            <a:endParaRPr lang="he-IL" dirty="0">
              <a:solidFill>
                <a:srgbClr val="002060"/>
              </a:solidFill>
              <a:latin typeface="Guttman Calligraphic" pitchFamily="2" charset="-79"/>
              <a:cs typeface="Guttman Calligraphic" pitchFamily="2" charset="-79"/>
            </a:endParaRPr>
          </a:p>
        </p:txBody>
      </p:sp>
      <p:sp>
        <p:nvSpPr>
          <p:cNvPr id="3" name="כותרת משנה 2"/>
          <p:cNvSpPr>
            <a:spLocks noGrp="1"/>
          </p:cNvSpPr>
          <p:nvPr>
            <p:ph type="subTitle" idx="1"/>
          </p:nvPr>
        </p:nvSpPr>
        <p:spPr>
          <a:xfrm>
            <a:off x="285720" y="1285860"/>
            <a:ext cx="8215370" cy="1752600"/>
          </a:xfrm>
        </p:spPr>
        <p:txBody>
          <a:bodyPr>
            <a:noAutofit/>
          </a:bodyPr>
          <a:lstStyle/>
          <a:p>
            <a:r>
              <a:rPr lang="he-IL" sz="2800" dirty="0">
                <a:solidFill>
                  <a:schemeClr val="tx1"/>
                </a:solidFill>
              </a:rPr>
              <a:t/>
            </a:r>
            <a:br>
              <a:rPr lang="he-IL" sz="2800" dirty="0">
                <a:solidFill>
                  <a:schemeClr val="tx1"/>
                </a:solidFill>
              </a:rPr>
            </a:br>
            <a:r>
              <a:rPr lang="he-IL" sz="3200" dirty="0">
                <a:solidFill>
                  <a:srgbClr val="FFFF00"/>
                </a:solidFill>
              </a:rPr>
              <a:t>הבבא סאלי זיע"א, היה שולח בכל שנה </a:t>
            </a:r>
            <a:r>
              <a:rPr lang="he-IL" sz="3200" dirty="0" smtClean="0">
                <a:solidFill>
                  <a:srgbClr val="FFFF00"/>
                </a:solidFill>
              </a:rPr>
              <a:t>לרב </a:t>
            </a:r>
            <a:r>
              <a:rPr lang="he-IL" sz="3200" dirty="0">
                <a:solidFill>
                  <a:srgbClr val="FFFF00"/>
                </a:solidFill>
              </a:rPr>
              <a:t>מרדכי אליהו זצ"ל אתרוג מהודר ממרוקו. </a:t>
            </a:r>
            <a:r>
              <a:rPr lang="he-IL" sz="3200" dirty="0" smtClean="0">
                <a:solidFill>
                  <a:srgbClr val="FFFF00"/>
                </a:solidFill>
              </a:rPr>
              <a:t>                                                                         הרב </a:t>
            </a:r>
            <a:r>
              <a:rPr lang="he-IL" sz="3200" dirty="0">
                <a:solidFill>
                  <a:srgbClr val="FFFF00"/>
                </a:solidFill>
              </a:rPr>
              <a:t>אליהו היה מנענע אתרוג זה, אך היה מקפיד לברך על אתרוג מארצנו הקדושה.</a:t>
            </a:r>
            <a:br>
              <a:rPr lang="he-IL" sz="3200" dirty="0">
                <a:solidFill>
                  <a:srgbClr val="FFFF00"/>
                </a:solidFill>
              </a:rPr>
            </a:br>
            <a:r>
              <a:rPr lang="he-IL" sz="3200" dirty="0">
                <a:solidFill>
                  <a:srgbClr val="FFFF00"/>
                </a:solidFill>
              </a:rPr>
              <a:t>הרגיש בכך הבבא סאלי ושאלו: מה עם האתרוג שלי?</a:t>
            </a:r>
            <a:br>
              <a:rPr lang="he-IL" sz="3200" dirty="0">
                <a:solidFill>
                  <a:srgbClr val="FFFF00"/>
                </a:solidFill>
              </a:rPr>
            </a:br>
            <a:r>
              <a:rPr lang="he-IL" sz="3200" dirty="0">
                <a:solidFill>
                  <a:srgbClr val="FFFF00"/>
                </a:solidFill>
              </a:rPr>
              <a:t>השיב לו הרב אליהו: אני מנענע בו. </a:t>
            </a:r>
            <a:r>
              <a:rPr lang="he-IL" sz="3200" dirty="0" smtClean="0">
                <a:solidFill>
                  <a:srgbClr val="FFFF00"/>
                </a:solidFill>
              </a:rPr>
              <a:t>                                                         אמת</a:t>
            </a:r>
            <a:r>
              <a:rPr lang="he-IL" sz="3200" dirty="0">
                <a:solidFill>
                  <a:srgbClr val="FFFF00"/>
                </a:solidFill>
              </a:rPr>
              <a:t>, החזיר לו הבבא סאלי, אך אינך מברך עליו. </a:t>
            </a:r>
            <a:r>
              <a:rPr lang="he-IL" sz="3200" dirty="0" smtClean="0">
                <a:solidFill>
                  <a:srgbClr val="FFFF00"/>
                </a:solidFill>
              </a:rPr>
              <a:t>                                         ובכל </a:t>
            </a:r>
            <a:r>
              <a:rPr lang="he-IL" sz="3200" dirty="0">
                <a:solidFill>
                  <a:srgbClr val="FFFF00"/>
                </a:solidFill>
              </a:rPr>
              <a:t>זאת, לא שינה הרב אליהו ממנהגו והמשיך לברך דווקא על אתרוג מארצנו הקדושה.</a:t>
            </a:r>
            <a:r>
              <a:rPr lang="he-IL" sz="2800" dirty="0">
                <a:solidFill>
                  <a:schemeClr val="accent1">
                    <a:lumMod val="50000"/>
                  </a:schemeClr>
                </a:solidFill>
              </a:rPr>
              <a:t/>
            </a:r>
            <a:br>
              <a:rPr lang="he-IL" sz="2800" dirty="0">
                <a:solidFill>
                  <a:schemeClr val="accent1">
                    <a:lumMod val="50000"/>
                  </a:schemeClr>
                </a:solidFill>
              </a:rPr>
            </a:br>
            <a:endParaRPr lang="he-IL" sz="2800" dirty="0">
              <a:solidFill>
                <a:schemeClr val="accent1">
                  <a:lumMod val="50000"/>
                </a:schemeClr>
              </a:solidFill>
            </a:endParaRPr>
          </a:p>
        </p:txBody>
      </p:sp>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user\שולחן העבודה\פרי האדמה.jpg"/>
          <p:cNvPicPr>
            <a:picLocks noChangeAspect="1" noChangeArrowheads="1"/>
          </p:cNvPicPr>
          <p:nvPr/>
        </p:nvPicPr>
        <p:blipFill>
          <a:blip r:embed="rId2" cstate="print"/>
          <a:srcRect/>
          <a:stretch>
            <a:fillRect/>
          </a:stretch>
        </p:blipFill>
        <p:spPr bwMode="auto">
          <a:xfrm>
            <a:off x="0" y="0"/>
            <a:ext cx="9143999" cy="6857999"/>
          </a:xfrm>
          <a:prstGeom prst="rect">
            <a:avLst/>
          </a:prstGeom>
          <a:noFill/>
        </p:spPr>
      </p:pic>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928662" y="4500570"/>
            <a:ext cx="7772400" cy="1470025"/>
          </a:xfrm>
        </p:spPr>
        <p:txBody>
          <a:bodyPr>
            <a:noAutofit/>
          </a:bodyPr>
          <a:lstStyle/>
          <a:p>
            <a:r>
              <a:rPr lang="he-IL" sz="4000" b="0" dirty="0">
                <a:solidFill>
                  <a:srgbClr val="002060"/>
                </a:solidFill>
                <a:effectLst/>
                <a:latin typeface="Guttman Frank" pitchFamily="2" charset="-79"/>
                <a:cs typeface="Guttman Frank" pitchFamily="2" charset="-79"/>
              </a:rPr>
              <a:t>וְכָל פֵּירוֹת הָאָרֶץ וְהַיְּרָקוֹת, </a:t>
            </a:r>
            <a:r>
              <a:rPr lang="he-IL" sz="4000" b="0" dirty="0" smtClean="0">
                <a:solidFill>
                  <a:srgbClr val="002060"/>
                </a:solidFill>
                <a:effectLst/>
                <a:latin typeface="Guttman Frank" pitchFamily="2" charset="-79"/>
                <a:cs typeface="Guttman Frank" pitchFamily="2" charset="-79"/>
              </a:rPr>
              <a:t>        </a:t>
            </a:r>
            <a:r>
              <a:rPr lang="he-IL" sz="4000" b="0" dirty="0" err="1" smtClean="0">
                <a:solidFill>
                  <a:srgbClr val="002060"/>
                </a:solidFill>
                <a:effectLst/>
                <a:latin typeface="Guttman Frank" pitchFamily="2" charset="-79"/>
                <a:cs typeface="Guttman Frank" pitchFamily="2" charset="-79"/>
              </a:rPr>
              <a:t>מְבָרְכִין</a:t>
            </a:r>
            <a:r>
              <a:rPr lang="he-IL" sz="4000" b="0" dirty="0" smtClean="0">
                <a:solidFill>
                  <a:srgbClr val="002060"/>
                </a:solidFill>
                <a:effectLst/>
                <a:latin typeface="Guttman Frank" pitchFamily="2" charset="-79"/>
                <a:cs typeface="Guttman Frank" pitchFamily="2" charset="-79"/>
              </a:rPr>
              <a:t> </a:t>
            </a:r>
            <a:r>
              <a:rPr lang="he-IL" sz="4000" b="0" dirty="0">
                <a:solidFill>
                  <a:srgbClr val="002060"/>
                </a:solidFill>
                <a:effectLst/>
                <a:latin typeface="Guttman Frank" pitchFamily="2" charset="-79"/>
                <a:cs typeface="Guttman Frank" pitchFamily="2" charset="-79"/>
              </a:rPr>
              <a:t>עֲלֵיהֶן בַּתְּחִילָּה, </a:t>
            </a:r>
            <a:r>
              <a:rPr lang="he-IL" sz="4000" b="0" dirty="0" smtClean="0">
                <a:solidFill>
                  <a:srgbClr val="002060"/>
                </a:solidFill>
                <a:effectLst/>
                <a:latin typeface="Guttman Frank" pitchFamily="2" charset="-79"/>
                <a:cs typeface="Guttman Frank" pitchFamily="2" charset="-79"/>
              </a:rPr>
              <a:t>         בּוֹרֵא </a:t>
            </a:r>
            <a:r>
              <a:rPr lang="he-IL" sz="4000" b="0" dirty="0">
                <a:solidFill>
                  <a:srgbClr val="002060"/>
                </a:solidFill>
                <a:effectLst/>
                <a:latin typeface="Guttman Frank" pitchFamily="2" charset="-79"/>
                <a:cs typeface="Guttman Frank" pitchFamily="2" charset="-79"/>
              </a:rPr>
              <a:t>פְּרִי הָאֲדָמָה; </a:t>
            </a:r>
            <a:r>
              <a:rPr lang="he-IL" sz="4000" b="0" dirty="0" smtClean="0">
                <a:solidFill>
                  <a:srgbClr val="002060"/>
                </a:solidFill>
                <a:effectLst/>
                <a:latin typeface="Guttman Frank" pitchFamily="2" charset="-79"/>
                <a:cs typeface="Guttman Frank" pitchFamily="2" charset="-79"/>
              </a:rPr>
              <a:t>                וּלְבַסּוֹף, בּוֹרֵא </a:t>
            </a:r>
            <a:r>
              <a:rPr lang="he-IL" sz="4000" b="0" dirty="0">
                <a:solidFill>
                  <a:srgbClr val="002060"/>
                </a:solidFill>
                <a:effectLst/>
                <a:latin typeface="Guttman Frank" pitchFamily="2" charset="-79"/>
                <a:cs typeface="Guttman Frank" pitchFamily="2" charset="-79"/>
              </a:rPr>
              <a:t>נְפָשׁוֹת רַבּוֹת. </a:t>
            </a:r>
            <a:r>
              <a:rPr lang="en-US" sz="4000" b="0" dirty="0">
                <a:solidFill>
                  <a:schemeClr val="bg2"/>
                </a:solidFill>
                <a:effectLst/>
                <a:cs typeface="Guttman Frank" pitchFamily="2" charset="-79"/>
              </a:rPr>
              <a:t/>
            </a:r>
            <a:br>
              <a:rPr lang="en-US" sz="4000" b="0" dirty="0">
                <a:solidFill>
                  <a:schemeClr val="bg2"/>
                </a:solidFill>
                <a:effectLst/>
                <a:cs typeface="Guttman Frank" pitchFamily="2" charset="-79"/>
              </a:rPr>
            </a:br>
            <a:r>
              <a:rPr lang="he-IL" sz="4000" b="0" dirty="0">
                <a:solidFill>
                  <a:srgbClr val="FFFF00"/>
                </a:solidFill>
                <a:effectLst/>
                <a:latin typeface="Guttman Frank" pitchFamily="2" charset="-79"/>
                <a:cs typeface="Guttman Frank" pitchFamily="2" charset="-79"/>
              </a:rPr>
              <a:t>"בָּרוּך אָתָּה ה' אלוֹהינוּ </a:t>
            </a:r>
            <a:r>
              <a:rPr lang="he-IL" sz="4000" b="0" dirty="0" smtClean="0">
                <a:solidFill>
                  <a:srgbClr val="FFFF00"/>
                </a:solidFill>
                <a:effectLst/>
                <a:latin typeface="Guttman Frank" pitchFamily="2" charset="-79"/>
                <a:cs typeface="Guttman Frank" pitchFamily="2" charset="-79"/>
              </a:rPr>
              <a:t>מֶלֶך         הָעוֹלָם בּוֹרֵא </a:t>
            </a:r>
            <a:r>
              <a:rPr lang="he-IL" sz="4000" b="0" dirty="0">
                <a:solidFill>
                  <a:srgbClr val="FFFF00"/>
                </a:solidFill>
                <a:effectLst/>
                <a:latin typeface="Guttman Frank" pitchFamily="2" charset="-79"/>
                <a:cs typeface="Guttman Frank" pitchFamily="2" charset="-79"/>
              </a:rPr>
              <a:t>פְּרִי הָאֲדָמָה"</a:t>
            </a:r>
            <a:r>
              <a:rPr lang="en-US" sz="4000" b="0" dirty="0">
                <a:solidFill>
                  <a:srgbClr val="FFFF00"/>
                </a:solidFill>
                <a:effectLst/>
                <a:cs typeface="Guttman Frank" pitchFamily="2" charset="-79"/>
              </a:rPr>
              <a:t/>
            </a:r>
            <a:br>
              <a:rPr lang="en-US" sz="4000" b="0" dirty="0">
                <a:solidFill>
                  <a:srgbClr val="FFFF00"/>
                </a:solidFill>
                <a:effectLst/>
                <a:cs typeface="Guttman Frank" pitchFamily="2" charset="-79"/>
              </a:rPr>
            </a:br>
            <a:endParaRPr lang="he-IL" sz="4000" b="0" dirty="0">
              <a:solidFill>
                <a:srgbClr val="FFFF00"/>
              </a:solidFill>
              <a:effectLst/>
              <a:latin typeface="Guttman Frank" pitchFamily="2" charset="-79"/>
              <a:cs typeface="Guttman Frank" pitchFamily="2" charset="-79"/>
            </a:endParaRPr>
          </a:p>
        </p:txBody>
      </p:sp>
      <p:sp>
        <p:nvSpPr>
          <p:cNvPr id="3" name="כותרת משנה 2"/>
          <p:cNvSpPr>
            <a:spLocks noGrp="1"/>
          </p:cNvSpPr>
          <p:nvPr>
            <p:ph type="subTitle" idx="1"/>
          </p:nvPr>
        </p:nvSpPr>
        <p:spPr>
          <a:xfrm>
            <a:off x="1285852" y="500042"/>
            <a:ext cx="6400800" cy="1752600"/>
          </a:xfrm>
        </p:spPr>
        <p:txBody>
          <a:bodyPr>
            <a:normAutofit/>
          </a:bodyPr>
          <a:lstStyle/>
          <a:p>
            <a:r>
              <a:rPr lang="he-IL" sz="4800" dirty="0" smtClean="0">
                <a:solidFill>
                  <a:srgbClr val="7030A0"/>
                </a:solidFill>
                <a:latin typeface="Guttman Calligraphic" pitchFamily="2" charset="-79"/>
                <a:cs typeface="Guttman Calligraphic" pitchFamily="2" charset="-79"/>
              </a:rPr>
              <a:t>בּוֹרֵא פְּרִי הָאֲדָמָה</a:t>
            </a:r>
            <a:endParaRPr lang="he-IL" sz="4800" dirty="0">
              <a:solidFill>
                <a:srgbClr val="7030A0"/>
              </a:solidFill>
              <a:latin typeface="Guttman Calligraphic" pitchFamily="2" charset="-79"/>
              <a:cs typeface="Guttman Calligraphic" pitchFamily="2" charset="-79"/>
            </a:endParaRPr>
          </a:p>
        </p:txBody>
      </p:sp>
      <p:pic>
        <p:nvPicPr>
          <p:cNvPr id="4" name="Picture 2" descr="tree1"/>
          <p:cNvPicPr>
            <a:picLocks noChangeAspect="1" noChangeArrowheads="1"/>
          </p:cNvPicPr>
          <p:nvPr/>
        </p:nvPicPr>
        <p:blipFill>
          <a:blip r:embed="rId2" cstate="print"/>
          <a:srcRect/>
          <a:stretch>
            <a:fillRect/>
          </a:stretch>
        </p:blipFill>
        <p:spPr bwMode="auto">
          <a:xfrm>
            <a:off x="0" y="3714752"/>
            <a:ext cx="2500298" cy="2928934"/>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0" y="-214338"/>
            <a:ext cx="7772400" cy="1470025"/>
          </a:xfrm>
        </p:spPr>
        <p:txBody>
          <a:bodyPr>
            <a:noAutofit/>
          </a:bodyPr>
          <a:lstStyle/>
          <a:p>
            <a:endParaRPr lang="he-IL" sz="3600" dirty="0">
              <a:latin typeface="Guttman Calligraphic" pitchFamily="2" charset="-79"/>
              <a:cs typeface="Guttman Calligraphic" pitchFamily="2" charset="-79"/>
            </a:endParaRPr>
          </a:p>
        </p:txBody>
      </p:sp>
      <p:pic>
        <p:nvPicPr>
          <p:cNvPr id="5" name="Picture 2" descr="shotel1"/>
          <p:cNvPicPr>
            <a:picLocks noChangeAspect="1" noChangeArrowheads="1"/>
          </p:cNvPicPr>
          <p:nvPr/>
        </p:nvPicPr>
        <p:blipFill>
          <a:blip r:embed="rId4" cstate="print"/>
          <a:srcRect/>
          <a:stretch>
            <a:fillRect/>
          </a:stretch>
        </p:blipFill>
        <p:spPr bwMode="auto">
          <a:xfrm>
            <a:off x="7504986" y="4000504"/>
            <a:ext cx="1639014" cy="2607719"/>
          </a:xfrm>
          <a:prstGeom prst="rect">
            <a:avLst/>
          </a:prstGeom>
          <a:noFill/>
          <a:ln w="9525">
            <a:noFill/>
            <a:miter lim="800000"/>
            <a:headEnd/>
            <a:tailEnd/>
          </a:ln>
        </p:spPr>
      </p:pic>
      <p:sp>
        <p:nvSpPr>
          <p:cNvPr id="7" name="כותרת משנה 6"/>
          <p:cNvSpPr>
            <a:spLocks noGrp="1"/>
          </p:cNvSpPr>
          <p:nvPr>
            <p:ph type="subTitle" idx="1"/>
          </p:nvPr>
        </p:nvSpPr>
        <p:spPr/>
        <p:txBody>
          <a:bodyPr/>
          <a:lstStyle/>
          <a:p>
            <a:endParaRPr lang="he-IL"/>
          </a:p>
        </p:txBody>
      </p:sp>
      <p:pic>
        <p:nvPicPr>
          <p:cNvPr id="2050" name="Picture 2"/>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8839"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מלבן 2"/>
          <p:cNvSpPr/>
          <p:nvPr/>
        </p:nvSpPr>
        <p:spPr>
          <a:xfrm>
            <a:off x="251521" y="2780928"/>
            <a:ext cx="8424935" cy="4031873"/>
          </a:xfrm>
          <a:prstGeom prst="rect">
            <a:avLst/>
          </a:prstGeom>
        </p:spPr>
        <p:txBody>
          <a:bodyPr wrap="square">
            <a:spAutoFit/>
          </a:bodyPr>
          <a:lstStyle/>
          <a:p>
            <a:r>
              <a:rPr lang="he-IL" sz="3200" b="1" dirty="0">
                <a:solidFill>
                  <a:srgbClr val="002060"/>
                </a:solidFill>
              </a:rPr>
              <a:t>מעשה באדם שהיה הולך במדבר והיה רעב, עייף וצמא, ומצא אילן שפירותיו </a:t>
            </a:r>
            <a:r>
              <a:rPr lang="he-IL" sz="3200" b="1" dirty="0" err="1">
                <a:solidFill>
                  <a:srgbClr val="002060"/>
                </a:solidFill>
              </a:rPr>
              <a:t>מתוקין</a:t>
            </a:r>
            <a:r>
              <a:rPr lang="he-IL" sz="3200" b="1" dirty="0">
                <a:solidFill>
                  <a:srgbClr val="002060"/>
                </a:solidFill>
              </a:rPr>
              <a:t> וצלו נאה ואמת מים עוברת תחתיו. </a:t>
            </a:r>
            <a:r>
              <a:rPr lang="he-IL" sz="3200" b="1" dirty="0" smtClean="0">
                <a:solidFill>
                  <a:srgbClr val="002060"/>
                </a:solidFill>
              </a:rPr>
              <a:t>           אכל </a:t>
            </a:r>
            <a:r>
              <a:rPr lang="he-IL" sz="3200" b="1" dirty="0">
                <a:solidFill>
                  <a:srgbClr val="002060"/>
                </a:solidFill>
              </a:rPr>
              <a:t>מפירותיו ושתה ממימיו וישב בצלו. וכשביקש לילך אמר: "אילן, אילן, במה אברכך? אם אומר לך שיהיו פירותיך </a:t>
            </a:r>
            <a:r>
              <a:rPr lang="he-IL" sz="3200" b="1" dirty="0" err="1">
                <a:solidFill>
                  <a:srgbClr val="002060"/>
                </a:solidFill>
              </a:rPr>
              <a:t>מתוקין</a:t>
            </a:r>
            <a:r>
              <a:rPr lang="he-IL" sz="3200" b="1" dirty="0">
                <a:solidFill>
                  <a:srgbClr val="002060"/>
                </a:solidFill>
              </a:rPr>
              <a:t> הרי פירותיך </a:t>
            </a:r>
            <a:r>
              <a:rPr lang="he-IL" sz="3200" b="1" dirty="0" err="1">
                <a:solidFill>
                  <a:srgbClr val="002060"/>
                </a:solidFill>
              </a:rPr>
              <a:t>מתוקין</a:t>
            </a:r>
            <a:r>
              <a:rPr lang="he-IL" sz="3200" b="1" dirty="0">
                <a:solidFill>
                  <a:srgbClr val="002060"/>
                </a:solidFill>
              </a:rPr>
              <a:t>, שיהא צלך נאה הרי צלך נאה, שתהא אמת מים עוברת תחתיך הרי אמת מים עוברת תחתיך. אלא יהי רצון שכל נטיעות שנוטעים ממך יהיו כמותך".</a:t>
            </a:r>
          </a:p>
        </p:txBody>
      </p:sp>
      <p:pic>
        <p:nvPicPr>
          <p:cNvPr id="4" name="יעקב_שוואקי___אילן_ila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200186" y="908720"/>
            <a:ext cx="609600" cy="609600"/>
          </a:xfrm>
          <a:prstGeom prst="rect">
            <a:avLst/>
          </a:prstGeom>
        </p:spPr>
      </p:pic>
    </p:spTree>
  </p:cSld>
  <p:clrMapOvr>
    <a:masterClrMapping/>
  </p:clrMapOvr>
  <p:transition>
    <p:wip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86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42910" y="1500174"/>
            <a:ext cx="7772400" cy="4643470"/>
          </a:xfrm>
        </p:spPr>
        <p:txBody>
          <a:bodyPr>
            <a:noAutofit/>
          </a:bodyPr>
          <a:lstStyle/>
          <a:p>
            <a:r>
              <a:rPr lang="en-US" sz="2400" dirty="0" smtClean="0"/>
              <a:t/>
            </a:r>
            <a:br>
              <a:rPr lang="en-US" sz="2400" dirty="0" smtClean="0"/>
            </a:br>
            <a:r>
              <a:rPr lang="he-IL" sz="2800" b="0" dirty="0" smtClean="0">
                <a:solidFill>
                  <a:schemeClr val="accent1">
                    <a:lumMod val="50000"/>
                  </a:schemeClr>
                </a:solidFill>
                <a:effectLst/>
                <a:cs typeface="+mn-cs"/>
              </a:rPr>
              <a:t>פעם, בחגיגת מטעים ביישוב </a:t>
            </a:r>
            <a:r>
              <a:rPr lang="he-IL" sz="2800" b="0" dirty="0" err="1" smtClean="0">
                <a:solidFill>
                  <a:schemeClr val="accent1">
                    <a:lumMod val="50000"/>
                  </a:schemeClr>
                </a:solidFill>
                <a:effectLst/>
                <a:cs typeface="+mn-cs"/>
              </a:rPr>
              <a:t>מגדיאל</a:t>
            </a:r>
            <a:r>
              <a:rPr lang="he-IL" sz="2800" b="0" dirty="0" smtClean="0">
                <a:solidFill>
                  <a:schemeClr val="accent1">
                    <a:lumMod val="50000"/>
                  </a:schemeClr>
                </a:solidFill>
                <a:effectLst/>
                <a:cs typeface="+mn-cs"/>
              </a:rPr>
              <a:t> שבשרון,                          כיבדו את הרב קוק בנטיעה ראשונה של עץ במטע.                  כשקם והלך הרב לנטוע, התרגש מאוד, מעיניו זלגו דמעות,                         ופניו האירו כלפיד אש.                                         כשהגישו לרב קוק את המעדר, סירב לקחתו, והתכופף ובידיו טיפל ברגבי האדמה, כשכולו נתון בהתרגשות וברעדת קודש.</a:t>
            </a:r>
            <a:r>
              <a:rPr lang="en-US" sz="2800" b="0" dirty="0" smtClean="0">
                <a:solidFill>
                  <a:schemeClr val="accent1">
                    <a:lumMod val="50000"/>
                  </a:schemeClr>
                </a:solidFill>
                <a:effectLst/>
                <a:cs typeface="+mn-cs"/>
              </a:rPr>
              <a:t/>
            </a:r>
            <a:br>
              <a:rPr lang="en-US" sz="2800" b="0" dirty="0" smtClean="0">
                <a:solidFill>
                  <a:schemeClr val="accent1">
                    <a:lumMod val="50000"/>
                  </a:schemeClr>
                </a:solidFill>
                <a:effectLst/>
                <a:cs typeface="+mn-cs"/>
              </a:rPr>
            </a:br>
            <a:r>
              <a:rPr lang="he-IL" sz="2800" b="0" dirty="0" smtClean="0">
                <a:solidFill>
                  <a:schemeClr val="accent1">
                    <a:lumMod val="50000"/>
                  </a:schemeClr>
                </a:solidFill>
                <a:effectLst/>
                <a:cs typeface="+mn-cs"/>
              </a:rPr>
              <a:t>אחד המקורבים לרב, הרשה לעצמו לשאול את הרב                                  מדוע הוא מתרגש כל כך?                                          והרב השיב ואמר: "נטיעת עץ פרי בארץ ישראל, אין זו סתם פעולה חקלאית רגילה, זוהי דביקות במידותיו של הקדוש ברוך הוא, שאף הוא התעסק במטע הארץ תחילה".</a:t>
            </a:r>
            <a:endParaRPr lang="he-IL" sz="2800" b="0" dirty="0">
              <a:solidFill>
                <a:schemeClr val="accent1">
                  <a:lumMod val="50000"/>
                </a:schemeClr>
              </a:solidFill>
              <a:effectLst/>
              <a:cs typeface="+mn-cs"/>
            </a:endParaRPr>
          </a:p>
        </p:txBody>
      </p:sp>
      <p:sp>
        <p:nvSpPr>
          <p:cNvPr id="3" name="כותרת משנה 2"/>
          <p:cNvSpPr>
            <a:spLocks noGrp="1"/>
          </p:cNvSpPr>
          <p:nvPr>
            <p:ph type="subTitle" idx="1"/>
          </p:nvPr>
        </p:nvSpPr>
        <p:spPr>
          <a:xfrm>
            <a:off x="1285852" y="428604"/>
            <a:ext cx="6400800" cy="1000132"/>
          </a:xfrm>
        </p:spPr>
        <p:txBody>
          <a:bodyPr>
            <a:normAutofit fontScale="92500"/>
          </a:bodyPr>
          <a:lstStyle/>
          <a:p>
            <a:r>
              <a:rPr lang="he-IL" sz="4000" dirty="0" smtClean="0">
                <a:solidFill>
                  <a:srgbClr val="C00000"/>
                </a:solidFill>
                <a:effectLst>
                  <a:outerShdw blurRad="38100" dist="38100" dir="2700000" algn="tl">
                    <a:srgbClr val="000000">
                      <a:alpha val="43137"/>
                    </a:srgbClr>
                  </a:outerShdw>
                </a:effectLst>
                <a:latin typeface="Guttman Calligraphic" pitchFamily="2" charset="-79"/>
                <a:cs typeface="Guttman Calligraphic" pitchFamily="2" charset="-79"/>
              </a:rPr>
              <a:t>כיצד מטפלים באדמת ארץ ישראל?</a:t>
            </a:r>
            <a:endParaRPr lang="he-IL" sz="4000" dirty="0">
              <a:solidFill>
                <a:srgbClr val="C00000"/>
              </a:solidFill>
              <a:effectLst>
                <a:outerShdw blurRad="38100" dist="38100" dir="2700000" algn="tl">
                  <a:srgbClr val="000000">
                    <a:alpha val="43137"/>
                  </a:srgbClr>
                </a:outerShdw>
              </a:effectLst>
              <a:latin typeface="Guttman Calligraphic" pitchFamily="2" charset="-79"/>
              <a:cs typeface="Guttman Calligraphic" pitchFamily="2" charset="-79"/>
            </a:endParaRPr>
          </a:p>
        </p:txBody>
      </p:sp>
    </p:spTree>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user\שולחן העבודה\שהכל נהיה בדברו.jpg"/>
          <p:cNvPicPr>
            <a:picLocks noChangeAspect="1" noChangeArrowheads="1"/>
          </p:cNvPicPr>
          <p:nvPr/>
        </p:nvPicPr>
        <p:blipFill>
          <a:blip r:embed="rId2" cstate="print"/>
          <a:srcRect/>
          <a:stretch>
            <a:fillRect/>
          </a:stretch>
        </p:blipFill>
        <p:spPr bwMode="auto">
          <a:xfrm>
            <a:off x="857224" y="1588"/>
            <a:ext cx="7143800" cy="6856412"/>
          </a:xfrm>
          <a:prstGeom prst="rect">
            <a:avLst/>
          </a:prstGeom>
          <a:noFill/>
        </p:spPr>
      </p:pic>
      <p:sp>
        <p:nvSpPr>
          <p:cNvPr id="3" name="מלבן 2"/>
          <p:cNvSpPr/>
          <p:nvPr/>
        </p:nvSpPr>
        <p:spPr>
          <a:xfrm>
            <a:off x="8001024" y="0"/>
            <a:ext cx="114297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מלבן 3"/>
          <p:cNvSpPr/>
          <p:nvPr/>
        </p:nvSpPr>
        <p:spPr>
          <a:xfrm>
            <a:off x="0" y="0"/>
            <a:ext cx="85722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42910" y="5143512"/>
            <a:ext cx="7772400" cy="1470025"/>
          </a:xfrm>
        </p:spPr>
        <p:txBody>
          <a:bodyPr>
            <a:noAutofit/>
          </a:bodyPr>
          <a:lstStyle/>
          <a:p>
            <a:r>
              <a:rPr lang="he-IL" sz="4000" dirty="0">
                <a:solidFill>
                  <a:srgbClr val="002060"/>
                </a:solidFill>
                <a:latin typeface="Guttman Frank" pitchFamily="2" charset="-79"/>
                <a:cs typeface="Guttman Frank" pitchFamily="2" charset="-79"/>
              </a:rPr>
              <a:t>וּדְבָרִים שְׁאֵין גִּידּוּלֵיהֶן מִן הָאָרֶץ, </a:t>
            </a:r>
            <a:r>
              <a:rPr lang="he-IL" sz="4000" dirty="0" smtClean="0">
                <a:solidFill>
                  <a:srgbClr val="002060"/>
                </a:solidFill>
                <a:latin typeface="Guttman Frank" pitchFamily="2" charset="-79"/>
                <a:cs typeface="Guttman Frank" pitchFamily="2" charset="-79"/>
              </a:rPr>
              <a:t>        כְּגוֹן: בָּשָׂר, וּגְבִינָּה, וְדָגִים, וּבֵיצִים, וּמַיִם, וְחָלָב, וּדְבַשׁ, </a:t>
            </a:r>
            <a:r>
              <a:rPr lang="he-IL" sz="4000" dirty="0">
                <a:solidFill>
                  <a:srgbClr val="002060"/>
                </a:solidFill>
                <a:latin typeface="Guttman Frank" pitchFamily="2" charset="-79"/>
                <a:cs typeface="Guttman Frank" pitchFamily="2" charset="-79"/>
              </a:rPr>
              <a:t>וְכַיּוֹצֶא בָּהֶן, </a:t>
            </a:r>
            <a:r>
              <a:rPr lang="he-IL" sz="4000" dirty="0" smtClean="0">
                <a:solidFill>
                  <a:srgbClr val="002060"/>
                </a:solidFill>
                <a:latin typeface="Guttman Frank" pitchFamily="2" charset="-79"/>
                <a:cs typeface="Guttman Frank" pitchFamily="2" charset="-79"/>
              </a:rPr>
              <a:t>               בַּתְּחִילָּה </a:t>
            </a:r>
            <a:r>
              <a:rPr lang="he-IL" sz="4000" dirty="0">
                <a:solidFill>
                  <a:srgbClr val="002060"/>
                </a:solidFill>
                <a:latin typeface="Guttman Frank" pitchFamily="2" charset="-79"/>
                <a:cs typeface="Guttman Frank" pitchFamily="2" charset="-79"/>
              </a:rPr>
              <a:t>מְבָרֵךְ </a:t>
            </a:r>
            <a:r>
              <a:rPr lang="he-IL" sz="4000" dirty="0" smtClean="0">
                <a:solidFill>
                  <a:srgbClr val="002060"/>
                </a:solidFill>
                <a:latin typeface="Guttman Frank" pitchFamily="2" charset="-79"/>
                <a:cs typeface="Guttman Frank" pitchFamily="2" charset="-79"/>
              </a:rPr>
              <a:t>עליהם: </a:t>
            </a:r>
            <a:r>
              <a:rPr lang="he-IL" sz="4000" dirty="0" err="1">
                <a:solidFill>
                  <a:srgbClr val="002060"/>
                </a:solidFill>
                <a:latin typeface="Guttman Frank" pitchFamily="2" charset="-79"/>
                <a:cs typeface="Guttman Frank" pitchFamily="2" charset="-79"/>
              </a:rPr>
              <a:t>שֶׁהַכֹּל</a:t>
            </a:r>
            <a:r>
              <a:rPr lang="he-IL" sz="4000" dirty="0" smtClean="0">
                <a:solidFill>
                  <a:srgbClr val="002060"/>
                </a:solidFill>
                <a:latin typeface="Guttman Frank" pitchFamily="2" charset="-79"/>
                <a:cs typeface="Guttman Frank" pitchFamily="2" charset="-79"/>
              </a:rPr>
              <a:t>,            </a:t>
            </a:r>
            <a:r>
              <a:rPr lang="he-IL" sz="4000" dirty="0">
                <a:solidFill>
                  <a:srgbClr val="002060"/>
                </a:solidFill>
                <a:latin typeface="Guttman Frank" pitchFamily="2" charset="-79"/>
                <a:cs typeface="Guttman Frank" pitchFamily="2" charset="-79"/>
              </a:rPr>
              <a:t>וּלְבַסּוֹף בּוֹרֵא נְפָשׁוֹת רַבּוֹת.</a:t>
            </a:r>
            <a:r>
              <a:rPr lang="en-US" sz="4000" dirty="0">
                <a:solidFill>
                  <a:srgbClr val="002060"/>
                </a:solidFill>
                <a:cs typeface="Guttman Frank" pitchFamily="2" charset="-79"/>
              </a:rPr>
              <a:t/>
            </a:r>
            <a:br>
              <a:rPr lang="en-US" sz="4000" dirty="0">
                <a:solidFill>
                  <a:srgbClr val="002060"/>
                </a:solidFill>
                <a:cs typeface="Guttman Frank" pitchFamily="2" charset="-79"/>
              </a:rPr>
            </a:br>
            <a:r>
              <a:rPr lang="he-IL" sz="4000" dirty="0">
                <a:solidFill>
                  <a:srgbClr val="FFFF00"/>
                </a:solidFill>
                <a:latin typeface="Guttman Frank" pitchFamily="2" charset="-79"/>
                <a:cs typeface="Guttman Frank" pitchFamily="2" charset="-79"/>
              </a:rPr>
              <a:t>"בָּרוּך אָתָּה ה' אלוֹהינוּ מֶלֶך הָעוֹלָם  </a:t>
            </a:r>
            <a:r>
              <a:rPr lang="he-IL" sz="4000" dirty="0" err="1">
                <a:solidFill>
                  <a:srgbClr val="FFFF00"/>
                </a:solidFill>
                <a:latin typeface="Guttman Frank" pitchFamily="2" charset="-79"/>
                <a:cs typeface="Guttman Frank" pitchFamily="2" charset="-79"/>
              </a:rPr>
              <a:t>שֶׁהַכֹּל</a:t>
            </a:r>
            <a:r>
              <a:rPr lang="he-IL" sz="4000" dirty="0">
                <a:solidFill>
                  <a:srgbClr val="FFFF00"/>
                </a:solidFill>
                <a:latin typeface="Guttman Frank" pitchFamily="2" charset="-79"/>
                <a:cs typeface="Guttman Frank" pitchFamily="2" charset="-79"/>
              </a:rPr>
              <a:t> נהיה בדברו</a:t>
            </a:r>
            <a:r>
              <a:rPr lang="he-IL" sz="4000" b="1" dirty="0">
                <a:solidFill>
                  <a:srgbClr val="FFFF00"/>
                </a:solidFill>
                <a:latin typeface="Guttman Frank" pitchFamily="2" charset="-79"/>
                <a:cs typeface="Guttman Frank" pitchFamily="2" charset="-79"/>
              </a:rPr>
              <a:t>"</a:t>
            </a:r>
            <a:r>
              <a:rPr lang="en-US" sz="4000" dirty="0">
                <a:solidFill>
                  <a:srgbClr val="FFFF00"/>
                </a:solidFill>
                <a:cs typeface="Guttman Frank" pitchFamily="2" charset="-79"/>
              </a:rPr>
              <a:t/>
            </a:r>
            <a:br>
              <a:rPr lang="en-US" sz="4000" dirty="0">
                <a:solidFill>
                  <a:srgbClr val="FFFF00"/>
                </a:solidFill>
                <a:cs typeface="Guttman Frank" pitchFamily="2" charset="-79"/>
              </a:rPr>
            </a:br>
            <a:endParaRPr lang="he-IL" sz="4000" dirty="0">
              <a:solidFill>
                <a:srgbClr val="FFFF00"/>
              </a:solidFill>
              <a:latin typeface="Guttman Frank" pitchFamily="2" charset="-79"/>
              <a:cs typeface="Guttman Frank" pitchFamily="2" charset="-79"/>
            </a:endParaRPr>
          </a:p>
        </p:txBody>
      </p:sp>
      <p:sp>
        <p:nvSpPr>
          <p:cNvPr id="3" name="כותרת משנה 2"/>
          <p:cNvSpPr>
            <a:spLocks noGrp="1"/>
          </p:cNvSpPr>
          <p:nvPr>
            <p:ph type="subTitle" idx="1"/>
          </p:nvPr>
        </p:nvSpPr>
        <p:spPr>
          <a:xfrm>
            <a:off x="1285852" y="857232"/>
            <a:ext cx="6400800" cy="1752600"/>
          </a:xfrm>
        </p:spPr>
        <p:txBody>
          <a:bodyPr>
            <a:normAutofit/>
          </a:bodyPr>
          <a:lstStyle/>
          <a:p>
            <a:r>
              <a:rPr lang="he-IL" sz="4400" b="1" dirty="0" err="1" smtClean="0">
                <a:solidFill>
                  <a:srgbClr val="0070C0"/>
                </a:solidFill>
                <a:latin typeface="Guttman Calligraphic" pitchFamily="2" charset="-79"/>
                <a:cs typeface="Guttman Calligraphic" pitchFamily="2" charset="-79"/>
              </a:rPr>
              <a:t>שֶׁהַכֹּל</a:t>
            </a:r>
            <a:r>
              <a:rPr lang="he-IL" sz="4400" b="1" dirty="0" smtClean="0">
                <a:solidFill>
                  <a:srgbClr val="0070C0"/>
                </a:solidFill>
                <a:latin typeface="Guttman Calligraphic" pitchFamily="2" charset="-79"/>
                <a:cs typeface="Guttman Calligraphic" pitchFamily="2" charset="-79"/>
              </a:rPr>
              <a:t> נהיה בדברו</a:t>
            </a:r>
            <a:endParaRPr lang="he-IL" sz="4400" b="1" dirty="0">
              <a:solidFill>
                <a:srgbClr val="0070C0"/>
              </a:solidFill>
              <a:latin typeface="Guttman Calligraphic" pitchFamily="2" charset="-79"/>
              <a:cs typeface="Guttman Calligraphic" pitchFamily="2" charset="-79"/>
            </a:endParaRPr>
          </a:p>
        </p:txBody>
      </p:sp>
    </p:spTree>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214755"/>
            <a:ext cx="8496944" cy="5238581"/>
          </a:xfrm>
          <a:prstGeom prst="rect">
            <a:avLst/>
          </a:prstGeom>
        </p:spPr>
      </p:pic>
      <p:sp>
        <p:nvSpPr>
          <p:cNvPr id="2" name="כותרת 1"/>
          <p:cNvSpPr>
            <a:spLocks noGrp="1"/>
          </p:cNvSpPr>
          <p:nvPr>
            <p:ph type="ctrTitle"/>
          </p:nvPr>
        </p:nvSpPr>
        <p:spPr>
          <a:xfrm>
            <a:off x="-642974" y="928670"/>
            <a:ext cx="3857652" cy="5429288"/>
          </a:xfrm>
        </p:spPr>
        <p:txBody>
          <a:bodyPr>
            <a:noAutofit/>
          </a:bodyPr>
          <a:lstStyle/>
          <a:p>
            <a:r>
              <a:rPr lang="he-IL" sz="2500" dirty="0" smtClean="0"/>
              <a:t/>
            </a:r>
            <a:br>
              <a:rPr lang="he-IL" sz="2500" dirty="0" smtClean="0"/>
            </a:br>
            <a:r>
              <a:rPr lang="he-IL" sz="2400" dirty="0" smtClean="0"/>
              <a:t/>
            </a:r>
            <a:br>
              <a:rPr lang="he-IL" sz="2400" dirty="0" smtClean="0"/>
            </a:br>
            <a:r>
              <a:rPr lang="he-IL" sz="2400" dirty="0" smtClean="0"/>
              <a:t/>
            </a:r>
            <a:br>
              <a:rPr lang="he-IL" sz="2400" dirty="0" smtClean="0"/>
            </a:br>
            <a:r>
              <a:rPr lang="he-IL" sz="2800" dirty="0" smtClean="0">
                <a:solidFill>
                  <a:schemeClr val="accent1">
                    <a:lumMod val="75000"/>
                  </a:schemeClr>
                </a:solidFill>
                <a:cs typeface="+mn-cs"/>
              </a:rPr>
              <a:t>וכשהלב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מן השירה מתמלא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ומשתוקק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אל ארץ ישראל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אור גדול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אזי נמשך והולך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מקדושתה של הארץ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עליו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ומשירת העשבים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נעשה ניגון </a:t>
            </a:r>
            <a:br>
              <a:rPr lang="he-IL" sz="2800" dirty="0" smtClean="0">
                <a:solidFill>
                  <a:schemeClr val="accent1">
                    <a:lumMod val="75000"/>
                  </a:schemeClr>
                </a:solidFill>
                <a:cs typeface="+mn-cs"/>
              </a:rPr>
            </a:br>
            <a:r>
              <a:rPr lang="he-IL" sz="2800" dirty="0" smtClean="0">
                <a:solidFill>
                  <a:schemeClr val="accent1">
                    <a:lumMod val="75000"/>
                  </a:schemeClr>
                </a:solidFill>
                <a:cs typeface="+mn-cs"/>
              </a:rPr>
              <a:t>של הלב.</a:t>
            </a:r>
            <a:endParaRPr lang="he-IL" sz="2800" dirty="0">
              <a:solidFill>
                <a:schemeClr val="accent1">
                  <a:lumMod val="75000"/>
                </a:schemeClr>
              </a:solidFill>
              <a:cs typeface="+mn-cs"/>
            </a:endParaRPr>
          </a:p>
        </p:txBody>
      </p:sp>
      <p:sp>
        <p:nvSpPr>
          <p:cNvPr id="3" name="כותרת משנה 2"/>
          <p:cNvSpPr>
            <a:spLocks noGrp="1"/>
          </p:cNvSpPr>
          <p:nvPr>
            <p:ph type="subTitle" idx="1"/>
          </p:nvPr>
        </p:nvSpPr>
        <p:spPr>
          <a:xfrm>
            <a:off x="4714876" y="1643050"/>
            <a:ext cx="4043346" cy="5429288"/>
          </a:xfrm>
        </p:spPr>
        <p:txBody>
          <a:bodyPr>
            <a:noAutofit/>
          </a:bodyPr>
          <a:lstStyle/>
          <a:p>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דע לך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שכל רועה ורועה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יש לו ניגון מיוחד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משלו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דע לך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שכל עשב ועשב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יש לו שירה                              מיוחדת משלו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ומשירת העשבים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נעשה ניגון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של רועה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3200" dirty="0" smtClean="0">
                <a:solidFill>
                  <a:schemeClr val="tx1"/>
                </a:solidFill>
                <a:latin typeface="Guttman Calligraphic" pitchFamily="2" charset="-79"/>
                <a:cs typeface="+mj-cs"/>
              </a:rPr>
              <a:t/>
            </a:r>
            <a:br>
              <a:rPr lang="he-IL" sz="3200" dirty="0" smtClean="0">
                <a:solidFill>
                  <a:schemeClr val="tx1"/>
                </a:solidFill>
                <a:latin typeface="Guttman Calligraphic" pitchFamily="2" charset="-79"/>
                <a:cs typeface="+mj-cs"/>
              </a:rPr>
            </a:br>
            <a:endParaRPr lang="he-IL" sz="3200" dirty="0">
              <a:solidFill>
                <a:schemeClr val="tx1"/>
              </a:solidFill>
              <a:latin typeface="Guttman Calligraphic" pitchFamily="2" charset="-79"/>
              <a:cs typeface="+mj-cs"/>
            </a:endParaRPr>
          </a:p>
        </p:txBody>
      </p:sp>
      <p:sp>
        <p:nvSpPr>
          <p:cNvPr id="4" name="מלבן 3"/>
          <p:cNvSpPr/>
          <p:nvPr/>
        </p:nvSpPr>
        <p:spPr>
          <a:xfrm>
            <a:off x="3500430" y="1000108"/>
            <a:ext cx="2428892" cy="5572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כמה יפה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כמה יפה ונאה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כששומעים השירה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שלהם </a:t>
            </a:r>
            <a:b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br>
            <a:r>
              <a:rPr lang="he-IL" sz="2800" b="1" dirty="0" smtClean="0">
                <a:solidFill>
                  <a:schemeClr val="accent1">
                    <a:lumMod val="75000"/>
                  </a:schemeClr>
                </a:solidFill>
                <a:effectLst>
                  <a:outerShdw blurRad="38100" dist="38100" dir="2700000" algn="tl">
                    <a:srgbClr val="000000">
                      <a:alpha val="43137"/>
                    </a:srgbClr>
                  </a:outerShdw>
                </a:effectLst>
                <a:latin typeface="Guttman Calligraphic" pitchFamily="2" charset="-79"/>
              </a:rPr>
              <a:t>טוב מאוד </a:t>
            </a:r>
            <a:r>
              <a:rPr lang="he-IL" sz="2800" b="1" dirty="0" smtClean="0">
                <a:solidFill>
                  <a:schemeClr val="accent1">
                    <a:lumMod val="75000"/>
                  </a:schemeClr>
                </a:solidFill>
                <a:effectLst>
                  <a:outerShdw blurRad="38100" dist="38100" dir="2700000" algn="tl">
                    <a:srgbClr val="000000">
                      <a:alpha val="43137"/>
                    </a:srgbClr>
                  </a:outerShdw>
                </a:effectLst>
              </a:rPr>
              <a:t>להתפלל ביניהם </a:t>
            </a:r>
            <a:br>
              <a:rPr lang="he-IL" sz="2800" b="1" dirty="0" smtClean="0">
                <a:solidFill>
                  <a:schemeClr val="accent1">
                    <a:lumMod val="75000"/>
                  </a:schemeClr>
                </a:solidFill>
                <a:effectLst>
                  <a:outerShdw blurRad="38100" dist="38100" dir="2700000" algn="tl">
                    <a:srgbClr val="000000">
                      <a:alpha val="43137"/>
                    </a:srgbClr>
                  </a:outerShdw>
                </a:effectLst>
              </a:rPr>
            </a:br>
            <a:r>
              <a:rPr lang="he-IL" sz="2800" b="1" dirty="0" smtClean="0">
                <a:solidFill>
                  <a:schemeClr val="accent1">
                    <a:lumMod val="75000"/>
                  </a:schemeClr>
                </a:solidFill>
                <a:effectLst>
                  <a:outerShdw blurRad="38100" dist="38100" dir="2700000" algn="tl">
                    <a:srgbClr val="000000">
                      <a:alpha val="43137"/>
                    </a:srgbClr>
                  </a:outerShdw>
                </a:effectLst>
              </a:rPr>
              <a:t>ובשמחה לעבוד </a:t>
            </a:r>
            <a:br>
              <a:rPr lang="he-IL" sz="2800" b="1" dirty="0" smtClean="0">
                <a:solidFill>
                  <a:schemeClr val="accent1">
                    <a:lumMod val="75000"/>
                  </a:schemeClr>
                </a:solidFill>
                <a:effectLst>
                  <a:outerShdw blurRad="38100" dist="38100" dir="2700000" algn="tl">
                    <a:srgbClr val="000000">
                      <a:alpha val="43137"/>
                    </a:srgbClr>
                  </a:outerShdw>
                </a:effectLst>
              </a:rPr>
            </a:br>
            <a:r>
              <a:rPr lang="he-IL" sz="2800" b="1" dirty="0" smtClean="0">
                <a:solidFill>
                  <a:schemeClr val="accent1">
                    <a:lumMod val="75000"/>
                  </a:schemeClr>
                </a:solidFill>
                <a:effectLst>
                  <a:outerShdw blurRad="38100" dist="38100" dir="2700000" algn="tl">
                    <a:srgbClr val="000000">
                      <a:alpha val="43137"/>
                    </a:srgbClr>
                  </a:outerShdw>
                </a:effectLst>
              </a:rPr>
              <a:t>את השם </a:t>
            </a:r>
            <a:br>
              <a:rPr lang="he-IL" sz="2800" b="1" dirty="0" smtClean="0">
                <a:solidFill>
                  <a:schemeClr val="accent1">
                    <a:lumMod val="75000"/>
                  </a:schemeClr>
                </a:solidFill>
                <a:effectLst>
                  <a:outerShdw blurRad="38100" dist="38100" dir="2700000" algn="tl">
                    <a:srgbClr val="000000">
                      <a:alpha val="43137"/>
                    </a:srgbClr>
                  </a:outerShdw>
                </a:effectLst>
              </a:rPr>
            </a:br>
            <a:r>
              <a:rPr lang="he-IL" sz="2800" b="1" dirty="0" smtClean="0">
                <a:solidFill>
                  <a:schemeClr val="accent1">
                    <a:lumMod val="75000"/>
                  </a:schemeClr>
                </a:solidFill>
                <a:effectLst>
                  <a:outerShdw blurRad="38100" dist="38100" dir="2700000" algn="tl">
                    <a:srgbClr val="000000">
                      <a:alpha val="43137"/>
                    </a:srgbClr>
                  </a:outerShdw>
                </a:effectLst>
              </a:rPr>
              <a:t>ומשירת העשבים </a:t>
            </a:r>
            <a:br>
              <a:rPr lang="he-IL" sz="2800" b="1" dirty="0" smtClean="0">
                <a:solidFill>
                  <a:schemeClr val="accent1">
                    <a:lumMod val="75000"/>
                  </a:schemeClr>
                </a:solidFill>
                <a:effectLst>
                  <a:outerShdw blurRad="38100" dist="38100" dir="2700000" algn="tl">
                    <a:srgbClr val="000000">
                      <a:alpha val="43137"/>
                    </a:srgbClr>
                  </a:outerShdw>
                </a:effectLst>
              </a:rPr>
            </a:br>
            <a:r>
              <a:rPr lang="he-IL" sz="2800" b="1" dirty="0" smtClean="0">
                <a:solidFill>
                  <a:schemeClr val="accent1">
                    <a:lumMod val="75000"/>
                  </a:schemeClr>
                </a:solidFill>
                <a:effectLst>
                  <a:outerShdw blurRad="38100" dist="38100" dir="2700000" algn="tl">
                    <a:srgbClr val="000000">
                      <a:alpha val="43137"/>
                    </a:srgbClr>
                  </a:outerShdw>
                </a:effectLst>
              </a:rPr>
              <a:t>מתמלא הלב </a:t>
            </a:r>
            <a:br>
              <a:rPr lang="he-IL" sz="2800" b="1" dirty="0" smtClean="0">
                <a:solidFill>
                  <a:schemeClr val="accent1">
                    <a:lumMod val="75000"/>
                  </a:schemeClr>
                </a:solidFill>
                <a:effectLst>
                  <a:outerShdw blurRad="38100" dist="38100" dir="2700000" algn="tl">
                    <a:srgbClr val="000000">
                      <a:alpha val="43137"/>
                    </a:srgbClr>
                  </a:outerShdw>
                </a:effectLst>
              </a:rPr>
            </a:br>
            <a:r>
              <a:rPr lang="he-IL" sz="2800" b="1" dirty="0" smtClean="0">
                <a:solidFill>
                  <a:schemeClr val="accent1">
                    <a:lumMod val="75000"/>
                  </a:schemeClr>
                </a:solidFill>
                <a:effectLst>
                  <a:outerShdw blurRad="38100" dist="38100" dir="2700000" algn="tl">
                    <a:srgbClr val="000000">
                      <a:alpha val="43137"/>
                    </a:srgbClr>
                  </a:outerShdw>
                </a:effectLst>
              </a:rPr>
              <a:t>ומשתוקק</a:t>
            </a:r>
            <a:endParaRPr lang="he-IL" sz="2800" b="1" dirty="0">
              <a:solidFill>
                <a:schemeClr val="accent1">
                  <a:lumMod val="75000"/>
                </a:schemeClr>
              </a:solidFill>
              <a:effectLst>
                <a:outerShdw blurRad="38100" dist="38100" dir="2700000" algn="tl">
                  <a:srgbClr val="000000">
                    <a:alpha val="43137"/>
                  </a:srgbClr>
                </a:outerShdw>
              </a:effectLst>
            </a:endParaRPr>
          </a:p>
        </p:txBody>
      </p:sp>
      <p:sp>
        <p:nvSpPr>
          <p:cNvPr id="5" name="מלבן 4"/>
          <p:cNvSpPr/>
          <p:nvPr/>
        </p:nvSpPr>
        <p:spPr>
          <a:xfrm>
            <a:off x="1643042" y="0"/>
            <a:ext cx="5786478" cy="18573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400" b="1" dirty="0" smtClean="0">
                <a:solidFill>
                  <a:schemeClr val="tx2">
                    <a:lumMod val="25000"/>
                  </a:schemeClr>
                </a:solidFill>
              </a:rPr>
              <a:t>דע לך שכל רועה ורועה...</a:t>
            </a:r>
            <a:endParaRPr lang="he-IL" sz="4400" b="1" dirty="0">
              <a:solidFill>
                <a:schemeClr val="tx2">
                  <a:lumMod val="25000"/>
                </a:schemeClr>
              </a:solidFill>
            </a:endParaRPr>
          </a:p>
        </p:txBody>
      </p:sp>
      <p:pic>
        <p:nvPicPr>
          <p:cNvPr id="6" name="שולי_רנד_שירת_העשבים.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29322" y="5962672"/>
            <a:ext cx="609600" cy="609600"/>
          </a:xfrm>
          <a:prstGeom prst="rect">
            <a:avLst/>
          </a:prstGeom>
        </p:spPr>
      </p:pic>
    </p:spTree>
  </p:cSld>
  <p:clrMapOvr>
    <a:masterClrMapping/>
  </p:clrMapOvr>
  <p:transition>
    <p:wip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9789"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42910" y="285728"/>
            <a:ext cx="7772400" cy="1470025"/>
          </a:xfrm>
        </p:spPr>
        <p:txBody>
          <a:bodyPr>
            <a:normAutofit/>
          </a:bodyPr>
          <a:lstStyle/>
          <a:p>
            <a:r>
              <a:rPr lang="he-IL" dirty="0" smtClean="0"/>
              <a:t>כל עשב אומר דבר...</a:t>
            </a:r>
            <a:endParaRPr lang="he-IL" dirty="0"/>
          </a:p>
        </p:txBody>
      </p:sp>
      <p:sp>
        <p:nvSpPr>
          <p:cNvPr id="3" name="כותרת משנה 2"/>
          <p:cNvSpPr>
            <a:spLocks noGrp="1"/>
          </p:cNvSpPr>
          <p:nvPr>
            <p:ph type="subTitle" idx="1"/>
          </p:nvPr>
        </p:nvSpPr>
        <p:spPr>
          <a:xfrm>
            <a:off x="1371600" y="1857364"/>
            <a:ext cx="7272366" cy="4429156"/>
          </a:xfrm>
        </p:spPr>
        <p:txBody>
          <a:bodyPr>
            <a:normAutofit fontScale="70000" lnSpcReduction="20000"/>
          </a:bodyPr>
          <a:lstStyle/>
          <a:p>
            <a:r>
              <a:rPr lang="he-IL" dirty="0" smtClean="0"/>
              <a:t>.</a:t>
            </a:r>
            <a:endParaRPr lang="en-US" dirty="0"/>
          </a:p>
          <a:p>
            <a:r>
              <a:rPr lang="he-IL" sz="4100" dirty="0">
                <a:solidFill>
                  <a:schemeClr val="tx2">
                    <a:lumMod val="25000"/>
                  </a:schemeClr>
                </a:solidFill>
              </a:rPr>
              <a:t>יום אחד לאחר תפילת מנחה, יצא הרב קוק, כדרכו </a:t>
            </a:r>
            <a:r>
              <a:rPr lang="he-IL" sz="4100" dirty="0" smtClean="0">
                <a:solidFill>
                  <a:schemeClr val="tx2">
                    <a:lumMod val="25000"/>
                  </a:schemeClr>
                </a:solidFill>
              </a:rPr>
              <a:t>בקודש, </a:t>
            </a:r>
            <a:r>
              <a:rPr lang="he-IL" sz="4100" dirty="0">
                <a:solidFill>
                  <a:schemeClr val="tx2">
                    <a:lumMod val="25000"/>
                  </a:schemeClr>
                </a:solidFill>
              </a:rPr>
              <a:t>לשוח ולטייל בשדה, </a:t>
            </a:r>
            <a:r>
              <a:rPr lang="he-IL" sz="4100" dirty="0" smtClean="0">
                <a:solidFill>
                  <a:schemeClr val="tx2">
                    <a:lumMod val="25000"/>
                  </a:schemeClr>
                </a:solidFill>
              </a:rPr>
              <a:t>לצמצם </a:t>
            </a:r>
            <a:r>
              <a:rPr lang="he-IL" sz="4100" dirty="0">
                <a:solidFill>
                  <a:schemeClr val="tx2">
                    <a:lumMod val="25000"/>
                  </a:schemeClr>
                </a:solidFill>
              </a:rPr>
              <a:t>מחשבותיו. </a:t>
            </a:r>
            <a:r>
              <a:rPr lang="he-IL" sz="4100" dirty="0" smtClean="0">
                <a:solidFill>
                  <a:schemeClr val="tx2">
                    <a:lumMod val="25000"/>
                  </a:schemeClr>
                </a:solidFill>
              </a:rPr>
              <a:t>        ואני </a:t>
            </a:r>
            <a:r>
              <a:rPr lang="he-IL" sz="4100" dirty="0">
                <a:solidFill>
                  <a:schemeClr val="tx2">
                    <a:lumMod val="25000"/>
                  </a:schemeClr>
                </a:solidFill>
              </a:rPr>
              <a:t>נלוויתי אליו. </a:t>
            </a:r>
            <a:endParaRPr lang="en-US" sz="4100" dirty="0">
              <a:solidFill>
                <a:schemeClr val="tx2">
                  <a:lumMod val="25000"/>
                </a:schemeClr>
              </a:solidFill>
            </a:endParaRPr>
          </a:p>
          <a:p>
            <a:r>
              <a:rPr lang="he-IL" sz="4100" dirty="0">
                <a:solidFill>
                  <a:schemeClr val="tx2">
                    <a:lumMod val="25000"/>
                  </a:schemeClr>
                </a:solidFill>
              </a:rPr>
              <a:t>בדרך, קטפתי איזה עשב או פרח. </a:t>
            </a:r>
            <a:r>
              <a:rPr lang="he-IL" sz="4100" dirty="0" smtClean="0">
                <a:solidFill>
                  <a:schemeClr val="tx2">
                    <a:lumMod val="25000"/>
                  </a:schemeClr>
                </a:solidFill>
              </a:rPr>
              <a:t>                                 ראה </a:t>
            </a:r>
            <a:r>
              <a:rPr lang="he-IL" sz="4100" dirty="0">
                <a:solidFill>
                  <a:schemeClr val="tx2">
                    <a:lumMod val="25000"/>
                  </a:schemeClr>
                </a:solidFill>
              </a:rPr>
              <a:t>זאת הרב קוק והזדעזע, ואמר לי בנחת:                                 </a:t>
            </a:r>
            <a:r>
              <a:rPr lang="he-IL" sz="4100" dirty="0" smtClean="0">
                <a:solidFill>
                  <a:schemeClr val="tx2">
                    <a:lumMod val="25000"/>
                  </a:schemeClr>
                </a:solidFill>
              </a:rPr>
              <a:t>"האמין </a:t>
            </a:r>
            <a:r>
              <a:rPr lang="he-IL" sz="4100" dirty="0">
                <a:solidFill>
                  <a:schemeClr val="tx2">
                    <a:lumMod val="25000"/>
                  </a:schemeClr>
                </a:solidFill>
              </a:rPr>
              <a:t>תאמין לי, שמימיי נזהרתי לבלתי קטוף בלי </a:t>
            </a:r>
            <a:r>
              <a:rPr lang="he-IL" sz="4100" dirty="0" smtClean="0">
                <a:solidFill>
                  <a:schemeClr val="tx2">
                    <a:lumMod val="25000"/>
                  </a:schemeClr>
                </a:solidFill>
              </a:rPr>
              <a:t>תועלת, </a:t>
            </a:r>
            <a:r>
              <a:rPr lang="he-IL" sz="4100" dirty="0">
                <a:solidFill>
                  <a:schemeClr val="tx2">
                    <a:lumMod val="25000"/>
                  </a:schemeClr>
                </a:solidFill>
              </a:rPr>
              <a:t>איזה עשב או פרח, שיכול לגדול או לצמוח, </a:t>
            </a:r>
            <a:r>
              <a:rPr lang="he-IL" sz="4100" dirty="0" smtClean="0">
                <a:solidFill>
                  <a:schemeClr val="tx2">
                    <a:lumMod val="25000"/>
                  </a:schemeClr>
                </a:solidFill>
              </a:rPr>
              <a:t>      כי </a:t>
            </a:r>
            <a:r>
              <a:rPr lang="he-IL" sz="4100" dirty="0">
                <a:solidFill>
                  <a:schemeClr val="tx2">
                    <a:lumMod val="25000"/>
                  </a:schemeClr>
                </a:solidFill>
              </a:rPr>
              <a:t>אין לך עשב מלמטה שאין לו מזל מלמעלה, </a:t>
            </a:r>
            <a:r>
              <a:rPr lang="he-IL" sz="4100" dirty="0" smtClean="0">
                <a:solidFill>
                  <a:schemeClr val="tx2">
                    <a:lumMod val="25000"/>
                  </a:schemeClr>
                </a:solidFill>
              </a:rPr>
              <a:t>         האומר לו: </a:t>
            </a:r>
            <a:r>
              <a:rPr lang="he-IL" sz="4100" dirty="0">
                <a:solidFill>
                  <a:schemeClr val="tx2">
                    <a:lumMod val="25000"/>
                  </a:schemeClr>
                </a:solidFill>
              </a:rPr>
              <a:t>גדל! כל ציץ עשב אומר דבר, </a:t>
            </a:r>
            <a:r>
              <a:rPr lang="he-IL" sz="4100" dirty="0" smtClean="0">
                <a:solidFill>
                  <a:schemeClr val="tx2">
                    <a:lumMod val="25000"/>
                  </a:schemeClr>
                </a:solidFill>
              </a:rPr>
              <a:t>                          כל </a:t>
            </a:r>
            <a:r>
              <a:rPr lang="he-IL" sz="4100" dirty="0">
                <a:solidFill>
                  <a:schemeClr val="tx2">
                    <a:lumMod val="25000"/>
                  </a:schemeClr>
                </a:solidFill>
              </a:rPr>
              <a:t>אבן לוחשת איזה סוד. כל בריה אומרת שירה.  </a:t>
            </a:r>
            <a:endParaRPr lang="en-US" sz="4100" dirty="0">
              <a:solidFill>
                <a:schemeClr val="tx2">
                  <a:lumMod val="25000"/>
                </a:schemeClr>
              </a:solidFill>
            </a:endParaRPr>
          </a:p>
          <a:p>
            <a:endParaRPr lang="he-IL"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933056"/>
            <a:ext cx="1597025"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6624" y="1472807"/>
            <a:ext cx="7485856" cy="5196553"/>
          </a:xfrm>
          <a:prstGeom prst="rect">
            <a:avLst/>
          </a:prstGeom>
        </p:spPr>
      </p:pic>
      <p:sp>
        <p:nvSpPr>
          <p:cNvPr id="3" name="כותרת משנה 2"/>
          <p:cNvSpPr>
            <a:spLocks noGrp="1"/>
          </p:cNvSpPr>
          <p:nvPr>
            <p:ph type="subTitle" idx="1"/>
          </p:nvPr>
        </p:nvSpPr>
        <p:spPr>
          <a:xfrm>
            <a:off x="714348" y="642918"/>
            <a:ext cx="7358082" cy="1214446"/>
          </a:xfrm>
        </p:spPr>
        <p:txBody>
          <a:bodyPr>
            <a:normAutofit/>
          </a:bodyPr>
          <a:lstStyle/>
          <a:p>
            <a:r>
              <a:rPr lang="he-IL" sz="5400" dirty="0" smtClean="0">
                <a:solidFill>
                  <a:srgbClr val="996633"/>
                </a:solidFill>
                <a:effectLst>
                  <a:outerShdw blurRad="38100" dist="38100" dir="2700000" algn="tl">
                    <a:srgbClr val="000000">
                      <a:alpha val="43137"/>
                    </a:srgbClr>
                  </a:outerShdw>
                </a:effectLst>
                <a:latin typeface="Guttman Frank" pitchFamily="2" charset="-79"/>
                <a:cs typeface="Guttman Frank" pitchFamily="2" charset="-79"/>
              </a:rPr>
              <a:t>פה בארץ חמדת אבות</a:t>
            </a:r>
            <a:endParaRPr lang="he-IL" dirty="0">
              <a:solidFill>
                <a:schemeClr val="tx1"/>
              </a:solidFill>
              <a:latin typeface="Guttman Calligraphic" pitchFamily="2" charset="-79"/>
              <a:cs typeface="+mj-cs"/>
            </a:endParaRPr>
          </a:p>
        </p:txBody>
      </p:sp>
      <p:pic>
        <p:nvPicPr>
          <p:cNvPr id="4" name="Picture 2" descr="smilingflower"/>
          <p:cNvPicPr>
            <a:picLocks noChangeAspect="1" noChangeArrowheads="1"/>
          </p:cNvPicPr>
          <p:nvPr/>
        </p:nvPicPr>
        <p:blipFill>
          <a:blip r:embed="rId5" cstate="print"/>
          <a:srcRect/>
          <a:stretch>
            <a:fillRect/>
          </a:stretch>
        </p:blipFill>
        <p:spPr bwMode="auto">
          <a:xfrm>
            <a:off x="971600" y="3933056"/>
            <a:ext cx="1597677" cy="2428868"/>
          </a:xfrm>
          <a:prstGeom prst="rect">
            <a:avLst/>
          </a:prstGeom>
          <a:noFill/>
          <a:ln w="9525">
            <a:noFill/>
            <a:miter lim="800000"/>
            <a:headEnd/>
            <a:tailEnd/>
          </a:ln>
        </p:spPr>
      </p:pic>
      <p:sp>
        <p:nvSpPr>
          <p:cNvPr id="2" name="מלבן 1"/>
          <p:cNvSpPr/>
          <p:nvPr/>
        </p:nvSpPr>
        <p:spPr>
          <a:xfrm>
            <a:off x="5148063" y="1484784"/>
            <a:ext cx="3667653" cy="3108543"/>
          </a:xfrm>
          <a:prstGeom prst="rect">
            <a:avLst/>
          </a:prstGeom>
        </p:spPr>
        <p:txBody>
          <a:bodyPr wrap="square">
            <a:spAutoFit/>
          </a:bodyPr>
          <a:lstStyle/>
          <a:p>
            <a:r>
              <a:rPr lang="he-IL" sz="2800" dirty="0">
                <a:solidFill>
                  <a:srgbClr val="FFFFFF"/>
                </a:solidFill>
              </a:rPr>
              <a:t>פה בארץ חמדת אבות </a:t>
            </a:r>
          </a:p>
          <a:p>
            <a:r>
              <a:rPr lang="he-IL" sz="2800" dirty="0">
                <a:solidFill>
                  <a:srgbClr val="FFFFFF"/>
                </a:solidFill>
              </a:rPr>
              <a:t>תתגשמנה כל התקוות </a:t>
            </a:r>
          </a:p>
          <a:p>
            <a:r>
              <a:rPr lang="he-IL" sz="2800" dirty="0">
                <a:solidFill>
                  <a:srgbClr val="FFFFFF"/>
                </a:solidFill>
              </a:rPr>
              <a:t>פה נחיה ופה ניצור, </a:t>
            </a:r>
          </a:p>
          <a:p>
            <a:r>
              <a:rPr lang="he-IL" sz="2800" dirty="0">
                <a:solidFill>
                  <a:srgbClr val="FFFFFF"/>
                </a:solidFill>
              </a:rPr>
              <a:t>חיי זוהר חיי דרור. </a:t>
            </a:r>
          </a:p>
          <a:p>
            <a:r>
              <a:rPr lang="he-IL" sz="2800" dirty="0">
                <a:solidFill>
                  <a:srgbClr val="FFFFFF"/>
                </a:solidFill>
              </a:rPr>
              <a:t>פה תהא השכינה שורה </a:t>
            </a:r>
          </a:p>
          <a:p>
            <a:r>
              <a:rPr lang="he-IL" sz="2800" dirty="0">
                <a:solidFill>
                  <a:srgbClr val="FFFFFF"/>
                </a:solidFill>
              </a:rPr>
              <a:t>פה תפרח גם שפת התורה</a:t>
            </a:r>
            <a:r>
              <a:rPr lang="he-IL" sz="2800" dirty="0">
                <a:solidFill>
                  <a:srgbClr val="002060"/>
                </a:solidFill>
              </a:rPr>
              <a:t>. </a:t>
            </a:r>
          </a:p>
          <a:p>
            <a:endParaRPr lang="he-IL" sz="2800" dirty="0">
              <a:solidFill>
                <a:srgbClr val="002060"/>
              </a:solidFill>
            </a:endParaRPr>
          </a:p>
        </p:txBody>
      </p:sp>
      <p:sp>
        <p:nvSpPr>
          <p:cNvPr id="5" name="TextBox 4"/>
          <p:cNvSpPr txBox="1"/>
          <p:nvPr/>
        </p:nvSpPr>
        <p:spPr>
          <a:xfrm>
            <a:off x="1910712" y="2132856"/>
            <a:ext cx="3024336" cy="4401205"/>
          </a:xfrm>
          <a:prstGeom prst="rect">
            <a:avLst/>
          </a:prstGeom>
          <a:noFill/>
        </p:spPr>
        <p:txBody>
          <a:bodyPr wrap="square" rtlCol="1">
            <a:spAutoFit/>
          </a:bodyPr>
          <a:lstStyle/>
          <a:p>
            <a:r>
              <a:rPr lang="he-IL" sz="2800" dirty="0">
                <a:solidFill>
                  <a:srgbClr val="002060"/>
                </a:solidFill>
              </a:rPr>
              <a:t>נירו ניר </a:t>
            </a:r>
            <a:r>
              <a:rPr lang="he-IL" sz="2800" dirty="0" err="1">
                <a:solidFill>
                  <a:srgbClr val="002060"/>
                </a:solidFill>
              </a:rPr>
              <a:t>ניר</a:t>
            </a:r>
            <a:r>
              <a:rPr lang="he-IL" sz="2800" dirty="0">
                <a:solidFill>
                  <a:srgbClr val="002060"/>
                </a:solidFill>
              </a:rPr>
              <a:t> </a:t>
            </a:r>
            <a:r>
              <a:rPr lang="he-IL" sz="2800" dirty="0" err="1">
                <a:solidFill>
                  <a:srgbClr val="002060"/>
                </a:solidFill>
              </a:rPr>
              <a:t>ניר</a:t>
            </a:r>
            <a:r>
              <a:rPr lang="he-IL" sz="2800" dirty="0">
                <a:solidFill>
                  <a:srgbClr val="002060"/>
                </a:solidFill>
              </a:rPr>
              <a:t> </a:t>
            </a:r>
          </a:p>
          <a:p>
            <a:r>
              <a:rPr lang="he-IL" sz="2800" dirty="0">
                <a:solidFill>
                  <a:srgbClr val="002060"/>
                </a:solidFill>
              </a:rPr>
              <a:t>שירו שיר </a:t>
            </a:r>
            <a:r>
              <a:rPr lang="he-IL" sz="2800" dirty="0" err="1">
                <a:solidFill>
                  <a:srgbClr val="002060"/>
                </a:solidFill>
              </a:rPr>
              <a:t>שיר</a:t>
            </a:r>
            <a:r>
              <a:rPr lang="he-IL" sz="2800" dirty="0">
                <a:solidFill>
                  <a:srgbClr val="002060"/>
                </a:solidFill>
              </a:rPr>
              <a:t> </a:t>
            </a:r>
            <a:r>
              <a:rPr lang="he-IL" sz="2800" dirty="0" err="1">
                <a:solidFill>
                  <a:srgbClr val="002060"/>
                </a:solidFill>
              </a:rPr>
              <a:t>שיר</a:t>
            </a:r>
            <a:r>
              <a:rPr lang="he-IL" sz="2800" dirty="0">
                <a:solidFill>
                  <a:srgbClr val="002060"/>
                </a:solidFill>
              </a:rPr>
              <a:t> </a:t>
            </a:r>
          </a:p>
          <a:p>
            <a:r>
              <a:rPr lang="he-IL" sz="2800" dirty="0">
                <a:solidFill>
                  <a:srgbClr val="002060"/>
                </a:solidFill>
              </a:rPr>
              <a:t>גילו גיל </a:t>
            </a:r>
            <a:r>
              <a:rPr lang="he-IL" sz="2800" dirty="0" err="1">
                <a:solidFill>
                  <a:srgbClr val="002060"/>
                </a:solidFill>
              </a:rPr>
              <a:t>גיל</a:t>
            </a:r>
            <a:r>
              <a:rPr lang="he-IL" sz="2800" dirty="0">
                <a:solidFill>
                  <a:srgbClr val="002060"/>
                </a:solidFill>
              </a:rPr>
              <a:t> </a:t>
            </a:r>
            <a:r>
              <a:rPr lang="he-IL" sz="2800" dirty="0" err="1">
                <a:solidFill>
                  <a:srgbClr val="002060"/>
                </a:solidFill>
              </a:rPr>
              <a:t>גיל</a:t>
            </a:r>
            <a:r>
              <a:rPr lang="he-IL" sz="2800" dirty="0">
                <a:solidFill>
                  <a:srgbClr val="002060"/>
                </a:solidFill>
              </a:rPr>
              <a:t> </a:t>
            </a:r>
          </a:p>
          <a:p>
            <a:r>
              <a:rPr lang="he-IL" sz="2800" dirty="0">
                <a:solidFill>
                  <a:srgbClr val="002060"/>
                </a:solidFill>
              </a:rPr>
              <a:t>כבר הנצו ניצנים. </a:t>
            </a:r>
          </a:p>
          <a:p>
            <a:endParaRPr lang="he-IL" sz="2800" dirty="0">
              <a:solidFill>
                <a:srgbClr val="002060"/>
              </a:solidFill>
            </a:endParaRPr>
          </a:p>
          <a:p>
            <a:r>
              <a:rPr lang="he-IL" sz="2800" dirty="0">
                <a:solidFill>
                  <a:srgbClr val="FFFFFF"/>
                </a:solidFill>
              </a:rPr>
              <a:t>נירו ניר </a:t>
            </a:r>
            <a:r>
              <a:rPr lang="he-IL" sz="2800" dirty="0" err="1">
                <a:solidFill>
                  <a:srgbClr val="FFFFFF"/>
                </a:solidFill>
              </a:rPr>
              <a:t>ניר</a:t>
            </a:r>
            <a:r>
              <a:rPr lang="he-IL" sz="2800" dirty="0">
                <a:solidFill>
                  <a:srgbClr val="FFFFFF"/>
                </a:solidFill>
              </a:rPr>
              <a:t> </a:t>
            </a:r>
            <a:r>
              <a:rPr lang="he-IL" sz="2800" dirty="0" err="1">
                <a:solidFill>
                  <a:srgbClr val="FFFFFF"/>
                </a:solidFill>
              </a:rPr>
              <a:t>ניר</a:t>
            </a:r>
            <a:r>
              <a:rPr lang="he-IL" sz="2800" dirty="0">
                <a:solidFill>
                  <a:srgbClr val="FFFFFF"/>
                </a:solidFill>
              </a:rPr>
              <a:t> </a:t>
            </a:r>
          </a:p>
          <a:p>
            <a:r>
              <a:rPr lang="he-IL" sz="2800" dirty="0">
                <a:solidFill>
                  <a:srgbClr val="FFFFFF"/>
                </a:solidFill>
              </a:rPr>
              <a:t>שירו שיר </a:t>
            </a:r>
            <a:r>
              <a:rPr lang="he-IL" sz="2800" dirty="0" err="1">
                <a:solidFill>
                  <a:srgbClr val="FFFFFF"/>
                </a:solidFill>
              </a:rPr>
              <a:t>שיר</a:t>
            </a:r>
            <a:r>
              <a:rPr lang="he-IL" sz="2800" dirty="0">
                <a:solidFill>
                  <a:srgbClr val="FFFFFF"/>
                </a:solidFill>
              </a:rPr>
              <a:t> </a:t>
            </a:r>
            <a:r>
              <a:rPr lang="he-IL" sz="2800" dirty="0" err="1">
                <a:solidFill>
                  <a:srgbClr val="FFFFFF"/>
                </a:solidFill>
              </a:rPr>
              <a:t>שיר</a:t>
            </a:r>
            <a:r>
              <a:rPr lang="he-IL" sz="2800" dirty="0">
                <a:solidFill>
                  <a:srgbClr val="FFFFFF"/>
                </a:solidFill>
              </a:rPr>
              <a:t> </a:t>
            </a:r>
          </a:p>
          <a:p>
            <a:r>
              <a:rPr lang="he-IL" sz="2800" dirty="0">
                <a:solidFill>
                  <a:srgbClr val="FFFFFF"/>
                </a:solidFill>
              </a:rPr>
              <a:t>גילו גיל </a:t>
            </a:r>
            <a:r>
              <a:rPr lang="he-IL" sz="2800" dirty="0" err="1">
                <a:solidFill>
                  <a:srgbClr val="FFFFFF"/>
                </a:solidFill>
              </a:rPr>
              <a:t>גיל</a:t>
            </a:r>
            <a:r>
              <a:rPr lang="he-IL" sz="2800" dirty="0">
                <a:solidFill>
                  <a:srgbClr val="FFFFFF"/>
                </a:solidFill>
              </a:rPr>
              <a:t> </a:t>
            </a:r>
            <a:r>
              <a:rPr lang="he-IL" sz="2800" dirty="0" err="1">
                <a:solidFill>
                  <a:srgbClr val="FFFFFF"/>
                </a:solidFill>
              </a:rPr>
              <a:t>גיל</a:t>
            </a:r>
            <a:r>
              <a:rPr lang="he-IL" sz="2800" dirty="0">
                <a:solidFill>
                  <a:srgbClr val="FFFFFF"/>
                </a:solidFill>
              </a:rPr>
              <a:t> </a:t>
            </a:r>
          </a:p>
          <a:p>
            <a:r>
              <a:rPr lang="he-IL" sz="2800" dirty="0">
                <a:solidFill>
                  <a:srgbClr val="FFFFFF"/>
                </a:solidFill>
              </a:rPr>
              <a:t>עוד יבואו </a:t>
            </a:r>
            <a:r>
              <a:rPr lang="he-IL" sz="2800" dirty="0" err="1">
                <a:solidFill>
                  <a:srgbClr val="FFFFFF"/>
                </a:solidFill>
              </a:rPr>
              <a:t>זרעונים</a:t>
            </a:r>
            <a:r>
              <a:rPr lang="he-IL" sz="2800" dirty="0">
                <a:solidFill>
                  <a:srgbClr val="FFFFFF"/>
                </a:solidFill>
              </a:rPr>
              <a:t>.</a:t>
            </a:r>
          </a:p>
          <a:p>
            <a:endParaRPr lang="he-IL" sz="2800" dirty="0"/>
          </a:p>
        </p:txBody>
      </p:sp>
      <p:pic>
        <p:nvPicPr>
          <p:cNvPr id="6" name="שיר_עד_-_פה_בארץ_חמדת_אבות_-_ישראל_דושמןחנינא_קרצבסקי_-_Po_beEretz_Hemdat_Avo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76256" y="4842690"/>
            <a:ext cx="609600" cy="609600"/>
          </a:xfrm>
          <a:prstGeom prst="rect">
            <a:avLst/>
          </a:prstGeom>
        </p:spPr>
      </p:pic>
    </p:spTree>
  </p:cSld>
  <p:clrMapOvr>
    <a:masterClrMapping/>
  </p:clrMapOvr>
  <p:transition>
    <p:wip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007"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זרימה">
  <a:themeElements>
    <a:clrScheme name="התאמה אישית 2">
      <a:dk1>
        <a:sysClr val="windowText" lastClr="000000"/>
      </a:dk1>
      <a:lt1>
        <a:srgbClr val="7F7F7F"/>
      </a:lt1>
      <a:dk2>
        <a:srgbClr val="666666"/>
      </a:dk2>
      <a:lt2>
        <a:srgbClr val="D2D2D2"/>
      </a:lt2>
      <a:accent1>
        <a:srgbClr val="00449E"/>
      </a:accent1>
      <a:accent2>
        <a:srgbClr val="FF0000"/>
      </a:accent2>
      <a:accent3>
        <a:srgbClr val="00194F"/>
      </a:accent3>
      <a:accent4>
        <a:srgbClr val="00B050"/>
      </a:accent4>
      <a:accent5>
        <a:srgbClr val="005BD3"/>
      </a:accent5>
      <a:accent6>
        <a:srgbClr val="00349E"/>
      </a:accent6>
      <a:hlink>
        <a:srgbClr val="17BBFD"/>
      </a:hlink>
      <a:folHlink>
        <a:srgbClr val="00194F"/>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402</TotalTime>
  <Words>635</Words>
  <Application>Microsoft Office PowerPoint</Application>
  <PresentationFormat>‫הצגה על המסך (4:3)</PresentationFormat>
  <Paragraphs>63</Paragraphs>
  <Slides>24</Slides>
  <Notes>0</Notes>
  <HiddenSlides>0</HiddenSlides>
  <MMClips>6</MMClips>
  <ScaleCrop>false</ScaleCrop>
  <HeadingPairs>
    <vt:vector size="4" baseType="variant">
      <vt:variant>
        <vt:lpstr>ערכת נושא</vt:lpstr>
      </vt:variant>
      <vt:variant>
        <vt:i4>1</vt:i4>
      </vt:variant>
      <vt:variant>
        <vt:lpstr>כותרות שקופיות</vt:lpstr>
      </vt:variant>
      <vt:variant>
        <vt:i4>24</vt:i4>
      </vt:variant>
    </vt:vector>
  </HeadingPairs>
  <TitlesOfParts>
    <vt:vector size="25" baseType="lpstr">
      <vt:lpstr>זרימה</vt:lpstr>
      <vt:lpstr>לסדר ט"ו בשבט</vt:lpstr>
      <vt:lpstr>מצגת של PowerPoint</vt:lpstr>
      <vt:lpstr>מצגת של PowerPoint</vt:lpstr>
      <vt:lpstr>מצגת של PowerPoint</vt:lpstr>
      <vt:lpstr>חֲמִשָּׁה מִינִין הֶן: הַחִטִּים, וְהַשְּׂעוֹרִים, וְהַכֻּסְּמִין, וְשִׁבֹּלֶת שׁוּעָל, וְהַשִּׁיפוֹן:  קֶמַח שֶׁלְּ אֶחָד מֵחֲמֵשֶׁת הַמִּינִים שֶׁבִּשְּׁלוֹ בַּסִיר, אוֹ אַפָה מִינֵי מְתִיקָה אוֹ מְלוּחִים הַנִכְּסַסִים, וְכֵן כָּל תַּבְשִׁיל שֶׁעֵרַב בּוֹ אֶחָד מֵחֲמֵשֶׁת הַמִּינִים: בַּתְּחִילָּה, מְבָרֵךְ עָלָיו בּוֹרֵא מִינֵי מְזוֹנוֹת. "בָּרוּך אָתָּה ה' אלוֹהינוּ מֶלֶך הָעוֹלָם  בוֹרֵא מִינֵי מְזוֹנוֹת" </vt:lpstr>
      <vt:lpstr>  </vt:lpstr>
      <vt:lpstr> של ארץ ישראל... חמוצים"" </vt:lpstr>
      <vt:lpstr>מצגת של PowerPoint</vt:lpstr>
      <vt:lpstr>הַסּוֹחֵט פֵּרוֹת וְהוֹצִיא מֵהֶן מַשְׁקִין, מְבָרֵךְ עֲלֵיהֶן בַּתְּחִילָּה, שֶׁהַכֹּל; וּלְבַסּוֹף, בּוֹרֵא נְפָשׁוֹת רַבּוֹת:     חוּץ מִן הָעֲנָבִים,                                   שֶׁעַל הַיַּיִן הוּא מְבָרֵךְ בַּתְּחִילָּה: בּוֹרֵא פְּרִי הַגֶּפֶן;             וּלְבַסּוֹף, בְּרָכָה אַחַת מֵעֵין שָׁלוֹשׁ. "בָּרוּך אָתָּה ה' אלוֹהינוּ מֶלֶך הָעוֹלָם                            בוֹרֵא פְּרִי הָגָפֶן" </vt:lpstr>
      <vt:lpstr>מצגת של PowerPoint</vt:lpstr>
      <vt:lpstr> </vt:lpstr>
      <vt:lpstr>מצגת של PowerPoint</vt:lpstr>
      <vt:lpstr>מצגת של PowerPoint</vt:lpstr>
      <vt:lpstr>אני הוא עץ מאוד זקן, ושבע ימים,  ראיתי כבר רוחות עזות ורעמים,  אתה עלה קטן מתנועע,  בטוח בעצמו, הכל יודע,  קח איתך צידה לדרך, את נסיוני,  אל תזלזל, אולי זה כל מה שיש לי,  כי יש ימים יפים, הכל פורח,,,  ויש שעות קשות, הכל בורח,,,   תחזיק חזק, עלה קטן שלי,,,  כי לא תמיד, הכל בחוץ בהיר,,,  ורוח סער וסופה קרה,  תזכור ותתחזק אני איתך!  תחזיק חזק עלה קטן שלי,,,   </vt:lpstr>
      <vt:lpstr>על מה מברכים?</vt:lpstr>
      <vt:lpstr>מצגת של PowerPoint</vt:lpstr>
      <vt:lpstr>וְכָל פֵּירוֹת הָאָרֶץ וְהַיְּרָקוֹת,         מְבָרְכִין עֲלֵיהֶן בַּתְּחִילָּה,          בּוֹרֵא פְּרִי הָאֲדָמָה;                 וּלְבַסּוֹף, בּוֹרֵא נְפָשׁוֹת רַבּוֹת.  "בָּרוּך אָתָּה ה' אלוֹהינוּ מֶלֶך         הָעוֹלָם בּוֹרֵא פְּרִי הָאֲדָמָה" </vt:lpstr>
      <vt:lpstr>מצגת של PowerPoint</vt:lpstr>
      <vt:lpstr> פעם, בחגיגת מטעים ביישוב מגדיאל שבשרון,                          כיבדו את הרב קוק בנטיעה ראשונה של עץ במטע.                  כשקם והלך הרב לנטוע, התרגש מאוד, מעיניו זלגו דמעות,                         ופניו האירו כלפיד אש.                                         כשהגישו לרב קוק את המעדר, סירב לקחתו, והתכופף ובידיו טיפל ברגבי האדמה, כשכולו נתון בהתרגשות וברעדת קודש. אחד המקורבים לרב, הרשה לעצמו לשאול את הרב                                  מדוע הוא מתרגש כל כך?                                          והרב השיב ואמר: "נטיעת עץ פרי בארץ ישראל, אין זו סתם פעולה חקלאית רגילה, זוהי דביקות במידותיו של הקדוש ברוך הוא, שאף הוא התעסק במטע הארץ תחילה".</vt:lpstr>
      <vt:lpstr>מצגת של PowerPoint</vt:lpstr>
      <vt:lpstr>וּדְבָרִים שְׁאֵין גִּידּוּלֵיהֶן מִן הָאָרֶץ,         כְּגוֹן: בָּשָׂר, וּגְבִינָּה, וְדָגִים, וּבֵיצִים, וּמַיִם, וְחָלָב, וּדְבַשׁ, וְכַיּוֹצֶא בָּהֶן,                בַּתְּחִילָּה מְבָרֵךְ עליהם: שֶׁהַכֹּל,            וּלְבַסּוֹף בּוֹרֵא נְפָשׁוֹת רַבּוֹת. "בָּרוּך אָתָּה ה' אלוֹהינוּ מֶלֶך הָעוֹלָם  שֶׁהַכֹּל נהיה בדברו" </vt:lpstr>
      <vt:lpstr>   וכשהלב  מן השירה מתמלא  ומשתוקק  אל ארץ ישראל  אור גדול  אזי נמשך והולך  מקדושתה של הארץ  עליו  ומשירת העשבים  נעשה ניגון  של הלב.</vt:lpstr>
      <vt:lpstr>כל עשב אומר דבר...</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סדר ט"ו בשבט: ,נוֹהֲגִין לְהַרְבּוֹת באכילת פירות האילן בליל וביום ט"ו בשבט, ומשתדלים שיהיו מהפירות שנשתבחה בהם ארץ ישראל. בבית ספר הרב קוק</dc:title>
  <dc:creator>user</dc:creator>
  <cp:lastModifiedBy>hemdat</cp:lastModifiedBy>
  <cp:revision>45</cp:revision>
  <dcterms:created xsi:type="dcterms:W3CDTF">2011-01-16T21:32:58Z</dcterms:created>
  <dcterms:modified xsi:type="dcterms:W3CDTF">2016-01-24T19:11:30Z</dcterms:modified>
</cp:coreProperties>
</file>