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" name="Google Shape;2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ad95d40edd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gad95d40ed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ada647324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gada647324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ad95d40ed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ad95d40ed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ad95d40edd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ad95d40edd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ad95d40edd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ad95d40edd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ad95d40edd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ad95d40edd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ada647324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ada647324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ad95d40edd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ad95d40edd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ad95d40edd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ad95d40edd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d95d40edd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ad95d40edd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ad95d40edd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ad95d40edd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ad95d40edd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ad95d40edd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adc840fa0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adc840fa0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d95d40edd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ad95d40edd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dc840fa0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dc840fa0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2381" y="4800600"/>
            <a:ext cx="9141600" cy="3429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 txBox="1"/>
          <p:nvPr>
            <p:ph type="ctrTitle"/>
          </p:nvPr>
        </p:nvSpPr>
        <p:spPr>
          <a:xfrm>
            <a:off x="822960" y="569214"/>
            <a:ext cx="7543800" cy="2674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6000"/>
              <a:buFont typeface="Calibri"/>
              <a:buNone/>
              <a:defRPr sz="6000">
                <a:solidFill>
                  <a:srgbClr val="FEFEF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  <a:defRPr sz="18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EFEFE"/>
              </a:buClr>
              <a:buSzPts val="1500"/>
              <a:buNone/>
              <a:defRPr sz="15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EFEFE"/>
              </a:buClr>
              <a:buSzPts val="1500"/>
              <a:buNone/>
              <a:defRPr sz="15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500"/>
              <a:buNone/>
              <a:defRPr sz="1500"/>
            </a:lvl9pPr>
          </a:lstStyle>
          <a:p/>
        </p:txBody>
      </p:sp>
      <p:cxnSp>
        <p:nvCxnSpPr>
          <p:cNvPr id="17" name="Google Shape;17;p2"/>
          <p:cNvCxnSpPr/>
          <p:nvPr/>
        </p:nvCxnSpPr>
        <p:spPr>
          <a:xfrm>
            <a:off x="905744" y="3356056"/>
            <a:ext cx="7406700" cy="0"/>
          </a:xfrm>
          <a:prstGeom prst="straightConnector1">
            <a:avLst/>
          </a:prstGeom>
          <a:noFill/>
          <a:ln cap="flat" cmpd="sng" w="12700">
            <a:solidFill>
              <a:srgbClr val="FEFEF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163819" y="4835128"/>
            <a:ext cx="1938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822959" y="4835128"/>
            <a:ext cx="5113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245187" y="4835128"/>
            <a:ext cx="585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2381" y="4800600"/>
            <a:ext cx="9141600" cy="3429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822960" y="214952"/>
            <a:ext cx="7543800" cy="1088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Calibri"/>
              <a:buNone/>
              <a:defRPr b="0" i="0" sz="36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822960" y="1581151"/>
            <a:ext cx="7543800" cy="28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Autofit/>
          </a:bodyPr>
          <a:lstStyle>
            <a:lvl1pPr indent="-323850" lvl="0" marL="4572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alibri"/>
              <a:buChar char=" "/>
              <a:defRPr b="0" i="0" sz="15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EFEFE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EFEFE"/>
              </a:buClr>
              <a:buSzPts val="1100"/>
              <a:buFont typeface="Calibri"/>
              <a:buChar char="◦"/>
              <a:defRPr b="0" i="0" sz="11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EFEFE"/>
              </a:buClr>
              <a:buSzPts val="1100"/>
              <a:buFont typeface="Calibri"/>
              <a:buChar char="◦"/>
              <a:defRPr b="0" i="0" sz="11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EFEFE"/>
              </a:buClr>
              <a:buSzPts val="1100"/>
              <a:buFont typeface="Calibri"/>
              <a:buChar char="◦"/>
              <a:defRPr b="0" i="0" sz="11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Char char="◦"/>
              <a:defRPr b="0" i="0" sz="11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Char char="◦"/>
              <a:defRPr b="0" i="0" sz="11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Char char="◦"/>
              <a:defRPr b="0" i="0" sz="11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marR="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100"/>
              <a:buFont typeface="Calibri"/>
              <a:buChar char="◦"/>
              <a:defRPr b="0" i="0" sz="11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6163819" y="4835128"/>
            <a:ext cx="1938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1" type="ftr"/>
          </p:nvPr>
        </p:nvSpPr>
        <p:spPr>
          <a:xfrm>
            <a:off x="822959" y="4835128"/>
            <a:ext cx="5113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8245187" y="4835128"/>
            <a:ext cx="585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  <p:cxnSp>
        <p:nvCxnSpPr>
          <p:cNvPr id="12" name="Google Shape;12;p1"/>
          <p:cNvCxnSpPr/>
          <p:nvPr/>
        </p:nvCxnSpPr>
        <p:spPr>
          <a:xfrm>
            <a:off x="895149" y="1423035"/>
            <a:ext cx="7475100" cy="0"/>
          </a:xfrm>
          <a:prstGeom prst="straightConnector1">
            <a:avLst/>
          </a:prstGeom>
          <a:noFill/>
          <a:ln cap="flat" cmpd="sng" w="12700">
            <a:solidFill>
              <a:srgbClr val="FEFEFE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ordwall.net/resource/7808612" TargetMode="External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>
            <p:ph type="ctrTitle"/>
          </p:nvPr>
        </p:nvSpPr>
        <p:spPr>
          <a:xfrm>
            <a:off x="822960" y="569214"/>
            <a:ext cx="7543800" cy="26745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3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pic>
        <p:nvPicPr>
          <p:cNvPr id="27" name="Google Shape;2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469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/>
          <p:nvPr/>
        </p:nvSpPr>
        <p:spPr>
          <a:xfrm>
            <a:off x="0" y="569225"/>
            <a:ext cx="5602800" cy="16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6900">
                <a:latin typeface="Calibri"/>
                <a:ea typeface="Calibri"/>
                <a:cs typeface="Calibri"/>
                <a:sym typeface="Calibri"/>
              </a:rPr>
              <a:t>מְשִׂימוֹת בַּשָּׂפָה בְּנוֹשֵׂא חַג חֲנֻכָּה</a:t>
            </a:r>
            <a:endParaRPr b="1" sz="6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4100">
                <a:latin typeface="Calibri"/>
                <a:ea typeface="Calibri"/>
                <a:cs typeface="Calibri"/>
                <a:sym typeface="Calibri"/>
              </a:rPr>
              <a:t>כיתה ב'</a:t>
            </a:r>
            <a:endParaRPr b="1" sz="69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" name="Google Shape;29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4"/>
          <p:cNvSpPr txBox="1"/>
          <p:nvPr/>
        </p:nvSpPr>
        <p:spPr>
          <a:xfrm>
            <a:off x="272450" y="192925"/>
            <a:ext cx="8649000" cy="44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w" sz="29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מְשִׂימוֹת בַּשָּׂפָה </a:t>
            </a:r>
            <a:endParaRPr b="1" sz="29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9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לִפְנֵיכֶם.ן מְשִׂימוֹת בַּשָּׂפָה בְּנוֹשֵׂא חַג חֲנֻכָּה.</a:t>
            </a:r>
            <a:endParaRPr sz="29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9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9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בָּחֲרוּ בְּכָל פַּעַם מְשִׂימָה אַחֶרֶת (לֹא צְרִיכִים לְבַצֵּעַ אֶת הַמְּשִׂימוֹת לְפִי הַסֵּדֶר) וְעָנוּ עַל הַהוֹרָאוֹת.</a:t>
            </a:r>
            <a:endParaRPr sz="29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9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9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     בְּהַצְלָחָה וַעֲבוֹדָה נְעִימָה!</a:t>
            </a:r>
            <a:endParaRPr sz="29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  <a:p>
            <a:pPr indent="0" lvl="0" marL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9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  <a:p>
            <a:pPr indent="0" lvl="0" marL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9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id="36" name="Google Shape;3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 txBox="1"/>
          <p:nvPr>
            <p:ph type="ctrTitle"/>
          </p:nvPr>
        </p:nvSpPr>
        <p:spPr>
          <a:xfrm>
            <a:off x="168400" y="811325"/>
            <a:ext cx="8802000" cy="3704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5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5"/>
          <p:cNvSpPr txBox="1"/>
          <p:nvPr/>
        </p:nvSpPr>
        <p:spPr>
          <a:xfrm>
            <a:off x="612325" y="160825"/>
            <a:ext cx="82968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6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מְשִׂימָה מִסְפָּר 1: סִדּוּר מִלִּים לְפִי אָלֶף בֵּית</a:t>
            </a:r>
            <a:endParaRPr b="1" sz="26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44" name="Google Shape;44;p5"/>
          <p:cNvSpPr txBox="1"/>
          <p:nvPr/>
        </p:nvSpPr>
        <p:spPr>
          <a:xfrm>
            <a:off x="127750" y="910925"/>
            <a:ext cx="8883300" cy="29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w" sz="2600">
                <a:latin typeface="Calibri"/>
                <a:ea typeface="Calibri"/>
                <a:cs typeface="Calibri"/>
                <a:sym typeface="Calibri"/>
              </a:rPr>
              <a:t>הוֹרָאוֹת הַמְּשִׂימָה</a:t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Calibri"/>
              <a:buAutoNum type="arabicPeriod"/>
            </a:pPr>
            <a:r>
              <a:rPr lang="iw" sz="2600">
                <a:latin typeface="Calibri"/>
                <a:ea typeface="Calibri"/>
                <a:cs typeface="Calibri"/>
                <a:sym typeface="Calibri"/>
              </a:rPr>
              <a:t>הָכִינוּ רְשִׁימַת מִלִּים הַקְּשׁוּרוֹת לְחַג חֲנֻכָּה עַל סְמַךְ יֶדַע קוֹדֵם.</a:t>
            </a:r>
            <a:endParaRPr sz="2600"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Calibri"/>
              <a:buAutoNum type="arabicPeriod"/>
            </a:pPr>
            <a:r>
              <a:rPr lang="iw" sz="2600">
                <a:latin typeface="Calibri"/>
                <a:ea typeface="Calibri"/>
                <a:cs typeface="Calibri"/>
                <a:sym typeface="Calibri"/>
              </a:rPr>
              <a:t>הִתְבּוֹנְנוּ בַּתְּמוּנוֹת הַקְּשׁוּרוֹת לְחַג חֲנֻכָּה  וְהוֹסִיפוּ עוֹד מִלִּים לָרְשִׁימָה.</a:t>
            </a:r>
            <a:endParaRPr sz="2600"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Calibri"/>
              <a:buAutoNum type="arabicPeriod"/>
            </a:pPr>
            <a:r>
              <a:rPr lang="iw" sz="2600">
                <a:latin typeface="Calibri"/>
                <a:ea typeface="Calibri"/>
                <a:cs typeface="Calibri"/>
                <a:sym typeface="Calibri"/>
              </a:rPr>
              <a:t>סַדְּרוּ אֶת רְשִׁימַת הַמִּלִּים לְפִי סֵדֶר אָלֶף בֵּית חִיצוֹנִי וּפְנִימִי.</a:t>
            </a:r>
            <a:endParaRPr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/>
          <p:nvPr>
            <p:ph type="ctrTitle"/>
          </p:nvPr>
        </p:nvSpPr>
        <p:spPr>
          <a:xfrm>
            <a:off x="822960" y="569214"/>
            <a:ext cx="7543800" cy="26745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pic>
        <p:nvPicPr>
          <p:cNvPr id="52" name="Google Shape;5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4850" y="142875"/>
            <a:ext cx="6817176" cy="454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/>
          <p:nvPr>
            <p:ph type="ctrTitle"/>
          </p:nvPr>
        </p:nvSpPr>
        <p:spPr>
          <a:xfrm>
            <a:off x="822960" y="569214"/>
            <a:ext cx="7543800" cy="26745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7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pic>
        <p:nvPicPr>
          <p:cNvPr id="60" name="Google Shape;60;p7"/>
          <p:cNvPicPr preferRelativeResize="0"/>
          <p:nvPr/>
        </p:nvPicPr>
        <p:blipFill rotWithShape="1">
          <a:blip r:embed="rId3">
            <a:alphaModFix/>
          </a:blip>
          <a:srcRect b="10706" l="0" r="0" t="0"/>
          <a:stretch/>
        </p:blipFill>
        <p:spPr>
          <a:xfrm>
            <a:off x="1824237" y="244925"/>
            <a:ext cx="5495525" cy="433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/>
          <p:nvPr>
            <p:ph type="ctrTitle"/>
          </p:nvPr>
        </p:nvSpPr>
        <p:spPr>
          <a:xfrm>
            <a:off x="822960" y="569214"/>
            <a:ext cx="7543800" cy="26745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8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3025" y="107174"/>
            <a:ext cx="6788025" cy="453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 txBox="1"/>
          <p:nvPr>
            <p:ph type="ctrTitle"/>
          </p:nvPr>
        </p:nvSpPr>
        <p:spPr>
          <a:xfrm>
            <a:off x="822960" y="569214"/>
            <a:ext cx="7543800" cy="26745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9"/>
          <p:cNvPicPr preferRelativeResize="0"/>
          <p:nvPr/>
        </p:nvPicPr>
        <p:blipFill rotWithShape="1">
          <a:blip r:embed="rId3">
            <a:alphaModFix/>
          </a:blip>
          <a:srcRect b="15180" l="0" r="0" t="-2677"/>
          <a:stretch/>
        </p:blipFill>
        <p:spPr>
          <a:xfrm>
            <a:off x="1099800" y="107150"/>
            <a:ext cx="6994299" cy="450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 txBox="1"/>
          <p:nvPr>
            <p:ph type="ctrTitle"/>
          </p:nvPr>
        </p:nvSpPr>
        <p:spPr>
          <a:xfrm>
            <a:off x="168400" y="811325"/>
            <a:ext cx="8802000" cy="3704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0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0"/>
          <p:cNvSpPr txBox="1"/>
          <p:nvPr/>
        </p:nvSpPr>
        <p:spPr>
          <a:xfrm>
            <a:off x="612325" y="160825"/>
            <a:ext cx="82968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4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מְשִׂימָה מִסְפָּר 2: חִפּוּשׂ מִלִּים בַּמִּלּוֹן </a:t>
            </a:r>
            <a:endParaRPr b="1" sz="24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85" name="Google Shape;85;p10"/>
          <p:cNvSpPr txBox="1"/>
          <p:nvPr/>
        </p:nvSpPr>
        <p:spPr>
          <a:xfrm>
            <a:off x="127750" y="910925"/>
            <a:ext cx="8883300" cy="29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w" sz="2300">
                <a:latin typeface="Calibri"/>
                <a:ea typeface="Calibri"/>
                <a:cs typeface="Calibri"/>
                <a:sym typeface="Calibri"/>
              </a:rPr>
              <a:t>הוֹרָאוֹת הַמְּשִׂימָה</a:t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eriod"/>
            </a:pPr>
            <a:r>
              <a:rPr lang="iw" sz="2400">
                <a:latin typeface="Calibri"/>
                <a:ea typeface="Calibri"/>
                <a:cs typeface="Calibri"/>
                <a:sym typeface="Calibri"/>
              </a:rPr>
              <a:t>לִפְנֵיכֶם מִלִּים הַקְּשׁוּרוֹת לְחַג חֲנֻכָּה:</a:t>
            </a:r>
            <a:r>
              <a:rPr b="1" lang="iw" sz="2400">
                <a:latin typeface="Calibri"/>
                <a:ea typeface="Calibri"/>
                <a:cs typeface="Calibri"/>
                <a:sym typeface="Calibri"/>
              </a:rPr>
              <a:t> עֲלָטָה, זִיו, נֹגַהּ, אֲפֵלָה.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eriod"/>
            </a:pPr>
            <a:r>
              <a:rPr lang="iw" sz="2400">
                <a:latin typeface="Calibri"/>
                <a:ea typeface="Calibri"/>
                <a:cs typeface="Calibri"/>
                <a:sym typeface="Calibri"/>
              </a:rPr>
              <a:t>שׂוֹחֲחוּ בֵּינֵיכֶם וְשַׁעֲרוּ מָה הַפֵּרוּשׁ שֶׁל כָּל אַחַת מֵהַמִּלִּים וְכִתְבוּ אֶת דַּעְתְּכֶם בְּמַחְבֶּרֶת עִבְרִית.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eriod"/>
            </a:pPr>
            <a:r>
              <a:rPr lang="iw" sz="2400">
                <a:latin typeface="Calibri"/>
                <a:ea typeface="Calibri"/>
                <a:cs typeface="Calibri"/>
                <a:sym typeface="Calibri"/>
              </a:rPr>
              <a:t>חַפְּשׂוּ אֶת פֵּרוּשׁ הַמִּלִּים בַּמִּלּוֹן וְכִתְבוּ אוֹתָם בְּמַחְבֶּרֶת עִבְרִית.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Font typeface="Calibri"/>
              <a:buAutoNum type="arabicPeriod"/>
            </a:pPr>
            <a:r>
              <a:rPr lang="iw" sz="2400">
                <a:latin typeface="Calibri"/>
                <a:ea typeface="Calibri"/>
                <a:cs typeface="Calibri"/>
                <a:sym typeface="Calibri"/>
              </a:rPr>
              <a:t>חֲבֵרו ארבעה משפטים. כָּל מִשְׁפָּט צָרִיךְ לְהַרְכִּיב בְּתוֹכוֹ מִלָּה אַחַת מִתּוֹךְ הָרְשִׁימָה</a:t>
            </a: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/>
          <p:nvPr>
            <p:ph type="ctrTitle"/>
          </p:nvPr>
        </p:nvSpPr>
        <p:spPr>
          <a:xfrm>
            <a:off x="168400" y="811325"/>
            <a:ext cx="8802000" cy="3704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 txBox="1"/>
          <p:nvPr/>
        </p:nvSpPr>
        <p:spPr>
          <a:xfrm>
            <a:off x="612325" y="160825"/>
            <a:ext cx="82968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4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מְשִׂימָה מִסְפָּר 3: תֵּאוּרִים </a:t>
            </a:r>
            <a:endParaRPr b="1" sz="24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94" name="Google Shape;94;p11"/>
          <p:cNvSpPr txBox="1"/>
          <p:nvPr/>
        </p:nvSpPr>
        <p:spPr>
          <a:xfrm>
            <a:off x="155300" y="727225"/>
            <a:ext cx="8883300" cy="29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w" sz="2300">
                <a:latin typeface="Calibri"/>
                <a:ea typeface="Calibri"/>
                <a:cs typeface="Calibri"/>
                <a:sym typeface="Calibri"/>
              </a:rPr>
              <a:t>הוֹרָאוֹת הַמְּשִׂימָה</a:t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eriod"/>
            </a:pPr>
            <a:r>
              <a:rPr lang="iw" sz="2400">
                <a:latin typeface="Calibri"/>
                <a:ea typeface="Calibri"/>
                <a:cs typeface="Calibri"/>
                <a:sym typeface="Calibri"/>
              </a:rPr>
              <a:t>חָבְרוּ חִידוֹת בְּנוֹשֵׂא חַג חֲנֻכָּה תּוֹךְ שִׁלּוּב שֶׁל מִלּוֹת תֵּאוּר.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eriod"/>
            </a:pPr>
            <a:r>
              <a:rPr lang="iw" sz="2400">
                <a:latin typeface="Calibri"/>
                <a:ea typeface="Calibri"/>
                <a:cs typeface="Calibri"/>
                <a:sym typeface="Calibri"/>
              </a:rPr>
              <a:t>תִּתְלוּ אֶת הַחִידָה הַכְּתוּבָה עַל "לוּחַ חִידוֹת לִכְבוֹד חַג הַחֲנֻכָּה"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דֻּגְמָה לַחִידָה:</a:t>
            </a:r>
            <a:endParaRPr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4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אֲנִי עֲגֻלָּה, רַכָּה וּבְכָל שָׁנָה אֲנִי מַפְתִּיעָה אֶת הָאֲנָשִׁים בְּכָךְ שֶׁיֵּשׁ אוֹתִי בְּמִגְוַן טְעָמִים. </a:t>
            </a:r>
            <a:endParaRPr sz="24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4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מִי אֲנִי?_________               חִבְּרוּ אֶת הַחִידָה:_____________</a:t>
            </a:r>
            <a:endParaRPr sz="24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/>
          <p:nvPr>
            <p:ph type="ctrTitle"/>
          </p:nvPr>
        </p:nvSpPr>
        <p:spPr>
          <a:xfrm>
            <a:off x="168400" y="811325"/>
            <a:ext cx="8802000" cy="3704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2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2"/>
          <p:cNvSpPr txBox="1"/>
          <p:nvPr/>
        </p:nvSpPr>
        <p:spPr>
          <a:xfrm>
            <a:off x="581700" y="244925"/>
            <a:ext cx="83886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4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מְשִׂימָה מִסְפָּר 4: כְּתִיבַת שְׁאֵלוֹת </a:t>
            </a:r>
            <a:endParaRPr b="1" sz="24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03" name="Google Shape;103;p12"/>
          <p:cNvSpPr txBox="1"/>
          <p:nvPr/>
        </p:nvSpPr>
        <p:spPr>
          <a:xfrm>
            <a:off x="127750" y="715775"/>
            <a:ext cx="8883300" cy="3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w" sz="2300">
                <a:latin typeface="Calibri"/>
                <a:ea typeface="Calibri"/>
                <a:cs typeface="Calibri"/>
                <a:sym typeface="Calibri"/>
              </a:rPr>
              <a:t>הוֹרָאוֹת הַמְּשִׂימָה</a:t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Font typeface="Calibri"/>
              <a:buAutoNum type="arabicPeriod"/>
            </a:pP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הֵכִינוּ רְשִׁימַת מִלִּים שֶׁל מִלּוֹת שְׁאֵלָה וְכָתְבוּ אוֹתָהּ בְּמַחְבֶּרֶת עִבְרִית.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Font typeface="Calibri"/>
              <a:buAutoNum type="arabicPeriod"/>
            </a:pP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לִפְנֵיכֶם מִשְׁפָּטִים שֶׁהֵם תְּשׁוּבוֹת לַשְּׁאֵלוֹת.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עֲלֵיכֶם לַחֲבֵר שְׁאֵלָה אַחַת שֶׁתַּעֲנֶה עַל הֶחָלָק הַמֻּדְגָּשׁ בַּתְּשׁוּבָה.</a:t>
            </a:r>
            <a:br>
              <a:rPr lang="iw" sz="2300">
                <a:latin typeface="Calibri"/>
                <a:ea typeface="Calibri"/>
                <a:cs typeface="Calibri"/>
                <a:sym typeface="Calibri"/>
              </a:rPr>
            </a:br>
            <a:r>
              <a:rPr lang="iw" sz="2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דוגמה:</a:t>
            </a:r>
            <a:endParaRPr sz="23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מִשְׁפַּט תְּשׁוּבָה: </a:t>
            </a: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בְּחַג חֲנֻכָּה נוֹהֲגִים לְסוֹבֵב </a:t>
            </a:r>
            <a:r>
              <a:rPr lang="iw" sz="23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סְבִיבוֹנִים</a:t>
            </a: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שְׁאֵלָה: </a:t>
            </a: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 מָה נוֹהֲגִים לְסוֹבֵב בְּחַג חֲנֻכָּה?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iw" sz="2300">
                <a:latin typeface="Calibri"/>
                <a:ea typeface="Calibri"/>
                <a:cs typeface="Calibri"/>
                <a:sym typeface="Calibri"/>
              </a:rPr>
            </a:b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/>
          <p:nvPr>
            <p:ph type="ctrTitle"/>
          </p:nvPr>
        </p:nvSpPr>
        <p:spPr>
          <a:xfrm>
            <a:off x="168400" y="811325"/>
            <a:ext cx="8802000" cy="3704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>
            <a:off x="581700" y="244925"/>
            <a:ext cx="82968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4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מְשִׂימָה מִסְפָּר 4: כְּתִיבַת שְׁאֵלוֹת </a:t>
            </a:r>
            <a:endParaRPr b="1" sz="24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130350" y="956850"/>
            <a:ext cx="8883300" cy="3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Font typeface="Calibri"/>
              <a:buAutoNum type="arabicPeriod"/>
            </a:pP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מִשְׁפַּט תְּשׁוּבָה:</a:t>
            </a: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בְּחַג חֲנֻכָּה מַדְלִיקִים </a:t>
            </a:r>
            <a:r>
              <a:rPr lang="iw" sz="23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44</a:t>
            </a: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 נֵרוֹת.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שְׁאֵלָה: </a:t>
            </a:r>
            <a:endParaRPr sz="23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AutoNum type="arabicPeriod"/>
            </a:pP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מִשְׁפַּט תְּשׁוּבָה:</a:t>
            </a: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נֵרוֹת חַג חֲנֻכָּה מַדְלִיקִים עִם </a:t>
            </a:r>
            <a:r>
              <a:rPr lang="iw" sz="23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הַשַּׁמָּשׁ. </a:t>
            </a:r>
            <a:endParaRPr sz="2300"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שְׁאֵלָה: </a:t>
            </a:r>
            <a:endParaRPr sz="2300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iw" sz="2300">
                <a:latin typeface="Calibri"/>
                <a:ea typeface="Calibri"/>
                <a:cs typeface="Calibri"/>
                <a:sym typeface="Calibri"/>
              </a:rPr>
            </a:b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/>
          <p:nvPr>
            <p:ph type="ctrTitle"/>
          </p:nvPr>
        </p:nvSpPr>
        <p:spPr>
          <a:xfrm>
            <a:off x="168400" y="811325"/>
            <a:ext cx="8802000" cy="3704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4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4"/>
          <p:cNvSpPr txBox="1"/>
          <p:nvPr/>
        </p:nvSpPr>
        <p:spPr>
          <a:xfrm>
            <a:off x="581700" y="244925"/>
            <a:ext cx="82968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4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מְשִׂימָה מִסְפָּר 4: כְּתִיבַת שְׁאֵלוֹת </a:t>
            </a:r>
            <a:endParaRPr b="1" sz="24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21" name="Google Shape;121;p14"/>
          <p:cNvSpPr txBox="1"/>
          <p:nvPr/>
        </p:nvSpPr>
        <p:spPr>
          <a:xfrm>
            <a:off x="130350" y="956850"/>
            <a:ext cx="8883300" cy="3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Font typeface="Calibri"/>
              <a:buAutoNum type="arabicPeriod" startAt="3"/>
            </a:pP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מִשְׁפַּט תְּשׁוּבָה:</a:t>
            </a: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w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חַג חֲנֻכָּה חָל בְּ- </a:t>
            </a:r>
            <a:r>
              <a:rPr lang="iw" sz="23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כה' בְּכִסְלֵו</a:t>
            </a:r>
            <a:r>
              <a:rPr lang="iw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300"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שְׁאֵלָה: </a:t>
            </a: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300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Font typeface="Calibri"/>
              <a:buAutoNum type="arabicPeriod" startAt="3"/>
            </a:pP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מִשְׁפַּט תְּשׁוּבָה:</a:t>
            </a: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הַשָּׁמֵן לְהַדְלָקַת הַנֵּרוֹת מוּפָק</a:t>
            </a:r>
            <a:r>
              <a:rPr lang="iw" sz="23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מֵעֵץ הַזַּיִת.</a:t>
            </a:r>
            <a:endParaRPr sz="2300"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שְׁאֵלָה: </a:t>
            </a:r>
            <a:endParaRPr sz="2300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iw" sz="2300">
                <a:latin typeface="Calibri"/>
                <a:ea typeface="Calibri"/>
                <a:cs typeface="Calibri"/>
                <a:sym typeface="Calibri"/>
              </a:rPr>
            </a:b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5"/>
          <p:cNvSpPr txBox="1"/>
          <p:nvPr>
            <p:ph type="ctrTitle"/>
          </p:nvPr>
        </p:nvSpPr>
        <p:spPr>
          <a:xfrm>
            <a:off x="168400" y="811325"/>
            <a:ext cx="8802000" cy="3704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5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5"/>
          <p:cNvSpPr txBox="1"/>
          <p:nvPr/>
        </p:nvSpPr>
        <p:spPr>
          <a:xfrm>
            <a:off x="581700" y="244925"/>
            <a:ext cx="82968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4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מְשִׂימָה מִסְפָּר 5: שָׁרָשִׁים וּמִשְׁפְּחוֹת מִלִּים</a:t>
            </a:r>
            <a:r>
              <a:rPr b="1" lang="iw" sz="24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 </a:t>
            </a:r>
            <a:endParaRPr b="1" sz="24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30" name="Google Shape;130;p15"/>
          <p:cNvSpPr txBox="1"/>
          <p:nvPr/>
        </p:nvSpPr>
        <p:spPr>
          <a:xfrm>
            <a:off x="0" y="715775"/>
            <a:ext cx="8883300" cy="3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הוֹרָאוֹת הַמְּשִׂימָה</a:t>
            </a:r>
            <a:endParaRPr b="1"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AutoNum type="arabicPeriod"/>
            </a:pPr>
            <a:r>
              <a:rPr lang="iw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לִפְנֵיכֶם שָׁרָשִׁים הַקְּשׁוּרִים לְחַג חֲנֻכָּה.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AutoNum type="arabicPeriod"/>
            </a:pPr>
            <a:r>
              <a:rPr lang="iw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כָּתְבוּ לְכָל שֹׁרֶשׁ לְפָחוֹת </a:t>
            </a:r>
            <a:r>
              <a:rPr lang="iw" sz="23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iw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מִלִּים שׁוֹנוֹת.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AutoNum type="arabicPeriod"/>
            </a:pPr>
            <a:r>
              <a:rPr lang="iw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כִּתְבוּ סִפּוּר קָצָר וְשַׁלְּבוּ בְּתוֹכוֹ מִלִּים אֲשֶׁר כְּתַבְתֶּם בִּסְעִיף 2. 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AutoNum type="arabicPeriod"/>
            </a:pPr>
            <a:r>
              <a:rPr lang="iw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הַדְגִּישׁוּ בִּמְדַגֵּשׁ אֶת הַמִּלִּים שֶׁשִּׁלַּבְתֶּם.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iw" sz="2300">
                <a:latin typeface="Calibri"/>
                <a:ea typeface="Calibri"/>
                <a:cs typeface="Calibri"/>
                <a:sym typeface="Calibri"/>
              </a:rPr>
            </a:b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7179475" y="3719875"/>
            <a:ext cx="1545900" cy="73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700">
                <a:latin typeface="Calibri"/>
                <a:ea typeface="Calibri"/>
                <a:cs typeface="Calibri"/>
                <a:sym typeface="Calibri"/>
              </a:rPr>
              <a:t>ד-ל-ק</a:t>
            </a:r>
            <a:endParaRPr b="1" sz="2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4003538" y="3719875"/>
            <a:ext cx="1392900" cy="73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700">
                <a:latin typeface="Calibri"/>
                <a:ea typeface="Calibri"/>
                <a:cs typeface="Calibri"/>
                <a:sym typeface="Calibri"/>
              </a:rPr>
              <a:t>א-כ-ל</a:t>
            </a:r>
            <a:endParaRPr b="1" sz="2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5605863" y="3719875"/>
            <a:ext cx="1392900" cy="73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700">
                <a:latin typeface="Calibri"/>
                <a:ea typeface="Calibri"/>
                <a:cs typeface="Calibri"/>
                <a:sym typeface="Calibri"/>
              </a:rPr>
              <a:t>ס-ב-ב</a:t>
            </a:r>
            <a:endParaRPr b="1" sz="2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/>
        </p:nvSpPr>
        <p:spPr>
          <a:xfrm>
            <a:off x="2406013" y="3719875"/>
            <a:ext cx="1392900" cy="73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700">
                <a:latin typeface="Calibri"/>
                <a:ea typeface="Calibri"/>
                <a:cs typeface="Calibri"/>
                <a:sym typeface="Calibri"/>
              </a:rPr>
              <a:t>ב-ע-ר</a:t>
            </a:r>
            <a:endParaRPr b="1" sz="2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5"/>
          <p:cNvSpPr txBox="1"/>
          <p:nvPr/>
        </p:nvSpPr>
        <p:spPr>
          <a:xfrm>
            <a:off x="808500" y="3719875"/>
            <a:ext cx="1392900" cy="73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700">
                <a:latin typeface="Calibri"/>
                <a:ea typeface="Calibri"/>
                <a:cs typeface="Calibri"/>
                <a:sym typeface="Calibri"/>
              </a:rPr>
              <a:t>ג-ר-ש</a:t>
            </a:r>
            <a:endParaRPr b="1" sz="2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25" y="4498598"/>
            <a:ext cx="704024" cy="270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"/>
          <p:cNvSpPr txBox="1"/>
          <p:nvPr>
            <p:ph type="ctrTitle"/>
          </p:nvPr>
        </p:nvSpPr>
        <p:spPr>
          <a:xfrm>
            <a:off x="168400" y="811325"/>
            <a:ext cx="8802000" cy="3704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6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586500" y="244925"/>
            <a:ext cx="82968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4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מְשִׂימָה מִסְפָּר 6: כְּתִיבַת מַחֲזֶה/ שִׁיר </a:t>
            </a:r>
            <a:endParaRPr b="1" sz="24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44" name="Google Shape;144;p16"/>
          <p:cNvSpPr txBox="1"/>
          <p:nvPr/>
        </p:nvSpPr>
        <p:spPr>
          <a:xfrm>
            <a:off x="0" y="715775"/>
            <a:ext cx="8883300" cy="3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300">
                <a:latin typeface="Calibri"/>
                <a:ea typeface="Calibri"/>
                <a:cs typeface="Calibri"/>
                <a:sym typeface="Calibri"/>
              </a:rPr>
              <a:t>הוֹרָאוֹת הַמְּשִׂימָה</a:t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Font typeface="Calibri"/>
              <a:buAutoNum type="arabicPeriod"/>
            </a:pP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חָבְרוּ מֵחָזֶה קָצָר אוֹ שִׁיר בְּנוֹשֵׂא חַג הַחֲנֻכָּה.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i="1" lang="iw" sz="2200">
                <a:latin typeface="Calibri"/>
                <a:ea typeface="Calibri"/>
                <a:cs typeface="Calibri"/>
                <a:sym typeface="Calibri"/>
              </a:rPr>
              <a:t>  -מָה יִהְיֶה נוֹשֵׂא הַמַּחֲזֶה/ שִׁיר?</a:t>
            </a:r>
            <a:endParaRPr i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iw" sz="2200">
                <a:latin typeface="Calibri"/>
                <a:ea typeface="Calibri"/>
                <a:cs typeface="Calibri"/>
                <a:sym typeface="Calibri"/>
              </a:rPr>
              <a:t>        -מִי הֵן הַדְּמֻיּוֹת?</a:t>
            </a:r>
            <a:endParaRPr i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iw" sz="2200">
                <a:latin typeface="Calibri"/>
                <a:ea typeface="Calibri"/>
                <a:cs typeface="Calibri"/>
                <a:sym typeface="Calibri"/>
              </a:rPr>
              <a:t>        -אֵיזוֹ בְּעָיָה יֵשׁ לָהֶן וְכֵיצַד הֵן פָּתְרוּ אוֹתָהּ?</a:t>
            </a:r>
            <a:endParaRPr i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iw" sz="2200">
                <a:latin typeface="Calibri"/>
                <a:ea typeface="Calibri"/>
                <a:cs typeface="Calibri"/>
                <a:sym typeface="Calibri"/>
              </a:rPr>
              <a:t>        -חָבְרוּ מִלִּים חֲדָשׁוֹת לְשִׁיר מֻכָּר אוֹ הִמְצִיאוּ לַחַן חָדָשׁ.</a:t>
            </a:r>
            <a:endParaRPr i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Font typeface="Calibri"/>
              <a:buAutoNum type="arabicPeriod"/>
            </a:pP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תַּחְשְׁבוּ עַל דֶּרֶךְ יְצִירָתִית לְהַצִּיג אוֹתוֹ.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iw" sz="2300">
                <a:latin typeface="Calibri"/>
                <a:ea typeface="Calibri"/>
                <a:cs typeface="Calibri"/>
                <a:sym typeface="Calibri"/>
              </a:rPr>
            </a:br>
            <a:r>
              <a:rPr lang="iw" sz="23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 txBox="1"/>
          <p:nvPr>
            <p:ph type="ctrTitle"/>
          </p:nvPr>
        </p:nvSpPr>
        <p:spPr>
          <a:xfrm>
            <a:off x="822960" y="569214"/>
            <a:ext cx="7543800" cy="26745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7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7075" y="802900"/>
            <a:ext cx="5126425" cy="353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>
            <p:ph type="ctrTitle"/>
          </p:nvPr>
        </p:nvSpPr>
        <p:spPr>
          <a:xfrm>
            <a:off x="168400" y="811325"/>
            <a:ext cx="8802000" cy="3704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8"/>
          <p:cNvSpPr txBox="1"/>
          <p:nvPr>
            <p:ph idx="1" type="subTitle"/>
          </p:nvPr>
        </p:nvSpPr>
        <p:spPr>
          <a:xfrm>
            <a:off x="825038" y="3483864"/>
            <a:ext cx="75438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8"/>
          <p:cNvSpPr txBox="1"/>
          <p:nvPr/>
        </p:nvSpPr>
        <p:spPr>
          <a:xfrm>
            <a:off x="581700" y="244925"/>
            <a:ext cx="82968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2400">
                <a:solidFill>
                  <a:srgbClr val="FF9900"/>
                </a:solidFill>
                <a:latin typeface="Gisha"/>
                <a:ea typeface="Gisha"/>
                <a:cs typeface="Gisha"/>
                <a:sym typeface="Gisha"/>
              </a:rPr>
              <a:t>שִׂיחַ רֶפְלֶקְטִיבִי בַּקְּבוּצָה:</a:t>
            </a:r>
            <a:endParaRPr b="1" sz="2400">
              <a:solidFill>
                <a:srgbClr val="FF990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id="161" name="Google Shape;161;p1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37488" l="14064" r="34035" t="32750"/>
          <a:stretch/>
        </p:blipFill>
        <p:spPr>
          <a:xfrm>
            <a:off x="535751" y="1218749"/>
            <a:ext cx="8388696" cy="270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1025" y="4341275"/>
            <a:ext cx="1113814" cy="4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etrospectVTI">
  <a:themeElements>
    <a:clrScheme name="">
      <a:dk1>
        <a:srgbClr val="000000"/>
      </a:dk1>
      <a:lt1>
        <a:srgbClr val="FFFFFF"/>
      </a:lt1>
      <a:dk2>
        <a:srgbClr val="412F24"/>
      </a:dk2>
      <a:lt2>
        <a:srgbClr val="E6E2E8"/>
      </a:lt2>
      <a:accent1>
        <a:srgbClr val="59B420"/>
      </a:accent1>
      <a:accent2>
        <a:srgbClr val="8EAD13"/>
      </a:accent2>
      <a:accent3>
        <a:srgbClr val="BF9D22"/>
      </a:accent3>
      <a:accent4>
        <a:srgbClr val="D55C17"/>
      </a:accent4>
      <a:accent5>
        <a:srgbClr val="E72933"/>
      </a:accent5>
      <a:accent6>
        <a:srgbClr val="D51770"/>
      </a:accent6>
      <a:hlink>
        <a:srgbClr val="C45D50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