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2" r:id="rId44"/>
    <p:sldId id="305" r:id="rId45"/>
    <p:sldId id="306" r:id="rId46"/>
    <p:sldId id="307" r:id="rId47"/>
    <p:sldId id="308" r:id="rId48"/>
  </p:sldIdLst>
  <p:sldSz cx="9144000" cy="6858000" type="screen4x3"/>
  <p:notesSz cx="6858000" cy="9144000"/>
  <p:defaultTextStyle>
    <a:defPPr lvl="0">
      <a:defRPr lang="he-IL"/>
    </a:defPPr>
    <a:lvl1pPr lvl="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lvl="1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lvl="2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lvl="3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lvl="4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lvl="5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lvl="6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lvl="7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lvl="8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35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348563-58DB-4A11-8993-645B0A32C28B}" type="datetimeFigureOut">
              <a:rPr lang="en-US" smtClean="0"/>
              <a:pPr/>
              <a:t>11/28/2021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8589C-605F-4F3A-85B1-BFB56F03D3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657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98589C-605F-4F3A-85B1-BFB56F03D327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CA36DCE-6174-45F2-8F21-9046988B3878}" type="datetimeFigureOut">
              <a:rPr lang="he-IL" smtClean="0"/>
              <a:pPr>
                <a:defRPr/>
              </a:pPr>
              <a:t>כ"ד/כסלו/תשפ"ב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F6896E3-C0C2-41F1-A31D-9BB744774259}" type="slidenum">
              <a:rPr lang="he-IL" smtClean="0"/>
              <a:pPr>
                <a:defRPr/>
              </a:pPr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gurevitch\Documents\&#1489;&#1497;&#1514;%20&#1495;&#1489;&#1491;%201\&#1502;&#1506;&#1493;&#1494;%20&#1510;&#1493;&#1512;.mp3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slide" Target="slide4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60584" y="1010549"/>
            <a:ext cx="7429551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7780" cmpd="sng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50000" endA="300" endPos="50000" dist="29997" dir="5400000" sy="-100000" algn="bl" rotWithShape="0"/>
                </a:effectLst>
                <a:cs typeface="Haim new" pitchFamily="2" charset="-79"/>
              </a:rPr>
              <a:t>חנוכה</a:t>
            </a:r>
          </a:p>
          <a:p>
            <a:pPr algn="ctr"/>
            <a:r>
              <a:rPr lang="he-IL" sz="9600" b="1" dirty="0">
                <a:ln w="17780" cmpd="sng">
                  <a:solidFill>
                    <a:srgbClr val="FFC000"/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  <a:reflection blurRad="6350" stA="50000" endA="300" endPos="50000" dist="29997" dir="5400000" sy="-100000" algn="bl" rotWithShape="0"/>
                </a:effectLst>
                <a:cs typeface="Haim new" pitchFamily="2" charset="-79"/>
              </a:rPr>
              <a:t>מי יודע?</a:t>
            </a:r>
            <a:endParaRPr lang="en-US" sz="9600" b="1" dirty="0">
              <a:ln w="17780" cmpd="sng">
                <a:solidFill>
                  <a:srgbClr val="FFC000"/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  <a:reflection blurRad="6350" stA="50000" endA="300" endPos="50000" dist="29997" dir="5400000" sy="-100000" algn="bl" rotWithShape="0"/>
              </a:effectLst>
              <a:cs typeface="Haim new" pitchFamily="2" charset="-79"/>
            </a:endParaRPr>
          </a:p>
        </p:txBody>
      </p:sp>
      <p:pic>
        <p:nvPicPr>
          <p:cNvPr id="26" name="מעוז צור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0116616" y="306896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5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מי היה המנהיג של היוונים?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" action="ppaction://hlinkshowjump?jump=nextslide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</a:t>
            </a:r>
            <a:r>
              <a:rPr lang="he-IL" sz="4800" b="1" dirty="0" err="1">
                <a:cs typeface="David Transparent" pitchFamily="2" charset="-79"/>
              </a:rPr>
              <a:t>אנטיוכוס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57153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ב. אלכסנדר מוקדון</a:t>
            </a:r>
            <a:endParaRPr lang="en-US" sz="40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50009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ד. אחשוורוש</a:t>
            </a:r>
            <a:endParaRPr lang="en-US" sz="44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64343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ג. פרעה</a:t>
            </a:r>
            <a:endParaRPr lang="en-US" sz="40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8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307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מי התחיל את מרד המכבים ביוונים?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שמעון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57153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ב. יוחנן כהן גדול</a:t>
            </a:r>
            <a:endParaRPr lang="en-US" sz="40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" action="ppaction://hlinkshowjump?jump=nextslide"/>
          </p:cNvPr>
          <p:cNvSpPr/>
          <p:nvPr/>
        </p:nvSpPr>
        <p:spPr>
          <a:xfrm>
            <a:off x="-50009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ד. מתתיהו</a:t>
            </a:r>
            <a:endParaRPr lang="en-US" sz="44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643438" y="3786190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ג. יעקב אבינו</a:t>
            </a:r>
            <a:endParaRPr lang="en-US" sz="40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8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באיזה תאריך עברי חל חנוכה?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כ' כסלו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57153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ב. כ"ד כסלו</a:t>
            </a:r>
            <a:endParaRPr lang="en-US" sz="40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50009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ד. ר"ח כסלו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" action="ppaction://hlinkshowjump?jump=nextslide"/>
          </p:cNvPr>
          <p:cNvSpPr/>
          <p:nvPr/>
        </p:nvSpPr>
        <p:spPr>
          <a:xfrm>
            <a:off x="464343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ג. כ"ה כסלו</a:t>
            </a:r>
            <a:endParaRPr lang="en-US" sz="40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2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כמה ברכות מברכים על הדלקת נרות חנוכה?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pic>
        <p:nvPicPr>
          <p:cNvPr id="6155" name="Picture 6" descr="E:\גיבוים\גבוי 4 שבט\אינימציות\סמיילי\emot19.gif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71414"/>
            <a:ext cx="1357322" cy="1028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127" name="Picture 7" descr="E:\גיבוים\גבוי 4 שבט\אינימציות\סמיילי\102228_th.gif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571604" y="88323"/>
            <a:ext cx="1285884" cy="103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6" action="ppaction://hlinksldjump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2 ברכות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6" action="ppaction://hlinksldjump"/>
          </p:cNvPr>
          <p:cNvSpPr/>
          <p:nvPr/>
        </p:nvSpPr>
        <p:spPr>
          <a:xfrm>
            <a:off x="-57153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ב. </a:t>
            </a:r>
            <a:r>
              <a:rPr lang="he-IL" sz="3200" b="1" dirty="0">
                <a:cs typeface="David Transparent" pitchFamily="2" charset="-79"/>
              </a:rPr>
              <a:t>בלילה הראשון -2</a:t>
            </a:r>
          </a:p>
          <a:p>
            <a:pPr algn="ctr"/>
            <a:r>
              <a:rPr lang="he-IL" sz="3200" b="1" dirty="0">
                <a:cs typeface="David Transparent" pitchFamily="2" charset="-79"/>
              </a:rPr>
              <a:t>בשאר הלילות - 1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6" action="ppaction://hlinksldjump"/>
          </p:cNvPr>
          <p:cNvSpPr/>
          <p:nvPr/>
        </p:nvSpPr>
        <p:spPr>
          <a:xfrm>
            <a:off x="-50009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ד. 3 ברכות</a:t>
            </a:r>
            <a:endParaRPr lang="en-US" sz="44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" action="ppaction://hlinkshowjump?jump=nextslide"/>
          </p:cNvPr>
          <p:cNvSpPr/>
          <p:nvPr/>
        </p:nvSpPr>
        <p:spPr>
          <a:xfrm>
            <a:off x="464343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ג. </a:t>
            </a:r>
            <a:r>
              <a:rPr lang="he-IL" sz="3200" b="1" dirty="0">
                <a:cs typeface="David Transparent" pitchFamily="2" charset="-79"/>
              </a:rPr>
              <a:t>בלילה הראשון -3 </a:t>
            </a:r>
          </a:p>
          <a:p>
            <a:pPr algn="ctr"/>
            <a:r>
              <a:rPr lang="he-IL" sz="3200" b="1" dirty="0">
                <a:cs typeface="David Transparent" pitchFamily="2" charset="-79"/>
              </a:rPr>
              <a:t>בשאר הלילות - 2</a:t>
            </a:r>
            <a:endParaRPr lang="en-US" sz="32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8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איזה גזרות גזרו היוונים?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</a:t>
            </a:r>
            <a:r>
              <a:rPr lang="he-IL" sz="3600" b="1" dirty="0">
                <a:cs typeface="David Transparent" pitchFamily="2" charset="-79"/>
              </a:rPr>
              <a:t>לא לעשות ברית מילה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57153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ב</a:t>
            </a:r>
            <a:r>
              <a:rPr lang="he-IL" sz="4000" b="1" dirty="0">
                <a:cs typeface="David Transparent" pitchFamily="2" charset="-79"/>
              </a:rPr>
              <a:t>. לא לשמור שבת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50009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ד. </a:t>
            </a:r>
            <a:r>
              <a:rPr lang="he-IL" sz="4000" b="1" dirty="0">
                <a:cs typeface="David Transparent" pitchFamily="2" charset="-79"/>
              </a:rPr>
              <a:t>לא ללמוד תורה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" action="ppaction://hlinkshowjump?jump=nextslide"/>
          </p:cNvPr>
          <p:cNvSpPr/>
          <p:nvPr/>
        </p:nvSpPr>
        <p:spPr>
          <a:xfrm>
            <a:off x="464343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ג. </a:t>
            </a:r>
            <a:r>
              <a:rPr lang="he-IL" sz="4000" b="1" dirty="0">
                <a:cs typeface="David Transparent" pitchFamily="2" charset="-79"/>
              </a:rPr>
              <a:t>כל התשובות נכונות</a:t>
            </a:r>
            <a:endParaRPr lang="en-US" sz="40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8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620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לפני כמה שנים אירע נס חנוכה?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</a:t>
            </a:r>
            <a:r>
              <a:rPr lang="he-IL" sz="4000" b="1" dirty="0">
                <a:cs typeface="David Transparent" pitchFamily="2" charset="-79"/>
              </a:rPr>
              <a:t>לפני 3124 שנה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57153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ב. </a:t>
            </a:r>
            <a:r>
              <a:rPr lang="he-IL" sz="4000" b="1" dirty="0">
                <a:cs typeface="David Transparent" pitchFamily="2" charset="-79"/>
              </a:rPr>
              <a:t>לפני 3542 שנה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" action="ppaction://hlinkshowjump?jump=nextslide"/>
          </p:cNvPr>
          <p:cNvSpPr/>
          <p:nvPr/>
        </p:nvSpPr>
        <p:spPr>
          <a:xfrm>
            <a:off x="-50009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ד. לפני 2181 שנה</a:t>
            </a:r>
            <a:endParaRPr lang="en-US" sz="40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643438" y="3929066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ג. לפני 2840 שנה</a:t>
            </a:r>
            <a:endParaRPr lang="en-US" sz="40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6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188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לזכר איזה נס אנו חוגגים את חנוכה?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500562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</a:t>
            </a:r>
            <a:r>
              <a:rPr lang="he-IL" sz="4000" b="1" dirty="0">
                <a:cs typeface="David Transparent" pitchFamily="2" charset="-79"/>
              </a:rPr>
              <a:t>נס פך השמן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57153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ב. </a:t>
            </a:r>
            <a:r>
              <a:rPr lang="he-IL" sz="3200" b="1" dirty="0">
                <a:cs typeface="David Transparent" pitchFamily="2" charset="-79"/>
              </a:rPr>
              <a:t>ניצחון המכבים על היוונים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571536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ד. </a:t>
            </a:r>
            <a:r>
              <a:rPr lang="he-IL" sz="3600" b="1" dirty="0">
                <a:cs typeface="David Transparent" pitchFamily="2" charset="-79"/>
              </a:rPr>
              <a:t>ניצחון </a:t>
            </a:r>
            <a:r>
              <a:rPr lang="he-IL" sz="3600" b="1" dirty="0" err="1">
                <a:cs typeface="David Transparent" pitchFamily="2" charset="-79"/>
              </a:rPr>
              <a:t>אנטיוכוס</a:t>
            </a:r>
            <a:r>
              <a:rPr lang="he-IL" sz="3600" b="1" dirty="0">
                <a:cs typeface="David Transparent" pitchFamily="2" charset="-79"/>
              </a:rPr>
              <a:t> </a:t>
            </a:r>
          </a:p>
          <a:p>
            <a:pPr algn="ctr"/>
            <a:r>
              <a:rPr lang="he-IL" sz="3600" b="1" dirty="0">
                <a:cs typeface="David Transparent" pitchFamily="2" charset="-79"/>
              </a:rPr>
              <a:t>על מתתיהו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" action="ppaction://hlinkshowjump?jump=nextslide"/>
          </p:cNvPr>
          <p:cNvSpPr/>
          <p:nvPr/>
        </p:nvSpPr>
        <p:spPr>
          <a:xfrm>
            <a:off x="464343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ג. </a:t>
            </a:r>
            <a:r>
              <a:rPr lang="he-IL" sz="3600" b="1" dirty="0">
                <a:cs typeface="David Transparent" pitchFamily="2" charset="-79"/>
              </a:rPr>
              <a:t>תשובות א </a:t>
            </a:r>
            <a:r>
              <a:rPr lang="he-IL" sz="3600" b="1" dirty="0" err="1">
                <a:cs typeface="David Transparent" pitchFamily="2" charset="-79"/>
              </a:rPr>
              <a:t>וב</a:t>
            </a:r>
            <a:r>
              <a:rPr lang="he-IL" sz="3600" b="1" dirty="0">
                <a:cs typeface="David Transparent" pitchFamily="2" charset="-79"/>
              </a:rPr>
              <a:t>' נכונות</a:t>
            </a:r>
            <a:endParaRPr lang="en-US" sz="36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2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858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 err="1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אנטיוכוס</a:t>
            </a: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 היה מלך....?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572000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מצרים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57153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ב. רומי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571536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ד. פרס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" action="ppaction://hlinkshowjump?jump=nextslide"/>
          </p:cNvPr>
          <p:cNvSpPr/>
          <p:nvPr/>
        </p:nvSpPr>
        <p:spPr>
          <a:xfrm>
            <a:off x="464343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ג. יוון</a:t>
            </a:r>
            <a:endParaRPr lang="en-US" sz="48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5598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מדוע אוכלים בחנוכה סופגניות ולביבות?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71487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א. </a:t>
            </a:r>
            <a:r>
              <a:rPr lang="he-IL" sz="2800" b="1" dirty="0">
                <a:cs typeface="David Transparent" pitchFamily="2" charset="-79"/>
              </a:rPr>
              <a:t>כי זה החג שהכי כיף לאכול בו מאכלים משמינים</a:t>
            </a:r>
            <a:endParaRPr lang="en-US" sz="40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57153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ב. </a:t>
            </a:r>
            <a:r>
              <a:rPr lang="he-IL" sz="3600" b="1" dirty="0">
                <a:cs typeface="David Transparent" pitchFamily="2" charset="-79"/>
              </a:rPr>
              <a:t>כי אלו המאכלים שאכלו המכבים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571536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ד. </a:t>
            </a:r>
            <a:r>
              <a:rPr lang="he-IL" sz="3200" b="1" dirty="0">
                <a:cs typeface="David Transparent" pitchFamily="2" charset="-79"/>
              </a:rPr>
              <a:t>כי יש חופשה וזמן </a:t>
            </a:r>
          </a:p>
          <a:p>
            <a:pPr algn="ctr"/>
            <a:r>
              <a:rPr lang="he-IL" sz="3200" b="1" dirty="0">
                <a:cs typeface="David Transparent" pitchFamily="2" charset="-79"/>
              </a:rPr>
              <a:t>להכין מאכלים מטוגנים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" action="ppaction://hlinkshowjump?jump=nextslide"/>
          </p:cNvPr>
          <p:cNvSpPr/>
          <p:nvPr/>
        </p:nvSpPr>
        <p:spPr>
          <a:xfrm>
            <a:off x="4714876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ג. </a:t>
            </a:r>
            <a:r>
              <a:rPr lang="he-IL" sz="3200" b="1" dirty="0">
                <a:cs typeface="David Transparent" pitchFamily="2" charset="-79"/>
              </a:rPr>
              <a:t>כי הן מטוגנות בשמן  לזכר נס פך השמן</a:t>
            </a:r>
            <a:endParaRPr lang="en-US" sz="44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2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2368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מלחמת </a:t>
            </a:r>
            <a:r>
              <a:rPr lang="he-IL" sz="4000" b="1" dirty="0" err="1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אנטיוכוס</a:t>
            </a: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 ביהודים </a:t>
            </a:r>
            <a:r>
              <a:rPr lang="he-IL" sz="4000" b="1" dirty="0" err="1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היתה</a:t>
            </a: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 בזמן..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572000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</a:t>
            </a:r>
            <a:r>
              <a:rPr lang="he-IL" sz="3600" b="1" dirty="0">
                <a:cs typeface="David Transparent" pitchFamily="2" charset="-79"/>
              </a:rPr>
              <a:t>בית המקדש הראשון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" action="ppaction://hlinkshowjump?jump=nextslide"/>
          </p:cNvPr>
          <p:cNvSpPr/>
          <p:nvPr/>
        </p:nvSpPr>
        <p:spPr>
          <a:xfrm>
            <a:off x="-357222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ב. </a:t>
            </a:r>
            <a:r>
              <a:rPr lang="he-IL" sz="3600" b="1" dirty="0">
                <a:cs typeface="David Transparent" pitchFamily="2" charset="-79"/>
              </a:rPr>
              <a:t>בית המקדש השני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357222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ד. </a:t>
            </a:r>
            <a:r>
              <a:rPr lang="he-IL" sz="3600" b="1" dirty="0">
                <a:cs typeface="David Transparent" pitchFamily="2" charset="-79"/>
              </a:rPr>
              <a:t>כשבני ישראל </a:t>
            </a:r>
          </a:p>
          <a:p>
            <a:pPr algn="ctr"/>
            <a:r>
              <a:rPr lang="he-IL" sz="3600" b="1" dirty="0">
                <a:cs typeface="David Transparent" pitchFamily="2" charset="-79"/>
              </a:rPr>
              <a:t>היו בגלות בבל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572000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ג. </a:t>
            </a:r>
            <a:r>
              <a:rPr lang="he-IL" sz="3600" b="1" dirty="0">
                <a:cs typeface="David Transparent" pitchFamily="2" charset="-79"/>
              </a:rPr>
              <a:t>בין בית ראשון לבית שני</a:t>
            </a:r>
            <a:endParaRPr lang="en-US" sz="36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4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2406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באיזה משחק משחקים בחג החנוכה?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רעשן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" action="ppaction://hlinkshowjump?jump=nextslide"/>
          </p:cNvPr>
          <p:cNvSpPr/>
          <p:nvPr/>
        </p:nvSpPr>
        <p:spPr>
          <a:xfrm>
            <a:off x="-357222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ב. סביבון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357222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ד. מטבעות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572000" y="379268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ג. שחמט</a:t>
            </a:r>
            <a:endParaRPr lang="en-US" sz="48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4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849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מה עשו היוונים כדי לפגוע ביהדות?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" action="ppaction://hlinkshowjump?jump=nextslide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א. </a:t>
            </a:r>
            <a:r>
              <a:rPr lang="he-IL" sz="4000" b="1" dirty="0">
                <a:cs typeface="David Transparent" pitchFamily="2" charset="-79"/>
              </a:rPr>
              <a:t>כל התשובות נכונות</a:t>
            </a:r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500098" y="2143116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he-IL" sz="4800" b="1" dirty="0">
              <a:cs typeface="David Transparent" pitchFamily="2" charset="-79"/>
            </a:endParaRPr>
          </a:p>
          <a:p>
            <a:r>
              <a:rPr lang="he-IL" sz="4000" b="1" dirty="0">
                <a:cs typeface="David Transparent" pitchFamily="2" charset="-79"/>
              </a:rPr>
              <a:t>ב</a:t>
            </a:r>
            <a:r>
              <a:rPr lang="he-IL" sz="2400" b="1" dirty="0">
                <a:cs typeface="David Transparent" pitchFamily="2" charset="-79"/>
              </a:rPr>
              <a:t>. </a:t>
            </a:r>
            <a:r>
              <a:rPr lang="he-IL" sz="2800" b="1" dirty="0">
                <a:cs typeface="David Transparent" pitchFamily="2" charset="-79"/>
              </a:rPr>
              <a:t>הכניסו פסלים </a:t>
            </a:r>
            <a:r>
              <a:rPr lang="he-IL" sz="2800" b="1" dirty="0" err="1">
                <a:cs typeface="David Transparent" pitchFamily="2" charset="-79"/>
              </a:rPr>
              <a:t>לביהמ"ק</a:t>
            </a:r>
            <a:endParaRPr lang="he-IL" sz="2800" b="1" dirty="0">
              <a:cs typeface="David Transparent" pitchFamily="2" charset="-79"/>
            </a:endParaRPr>
          </a:p>
          <a:p>
            <a:r>
              <a:rPr lang="he-IL" sz="2800" b="1" dirty="0">
                <a:cs typeface="David Transparent" pitchFamily="2" charset="-79"/>
              </a:rPr>
              <a:t>המקום הכי קדוש ליהודים. </a:t>
            </a:r>
            <a:endParaRPr lang="en-US" sz="4800" b="1" dirty="0">
              <a:cs typeface="David Transparent" pitchFamily="2" charset="-79"/>
            </a:endParaRPr>
          </a:p>
          <a:p>
            <a:pPr algn="ctr"/>
            <a:endParaRPr lang="en-US" sz="48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428660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ד. </a:t>
            </a:r>
            <a:r>
              <a:rPr lang="he-IL" sz="2800" b="1" dirty="0">
                <a:cs typeface="David Transparent" pitchFamily="2" charset="-79"/>
              </a:rPr>
              <a:t>הרגו כל מי ששמר שבת</a:t>
            </a:r>
            <a:endParaRPr lang="en-US" sz="44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64343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800" b="1" dirty="0">
                <a:cs typeface="David Transparent" pitchFamily="2" charset="-79"/>
              </a:rPr>
              <a:t>ג. </a:t>
            </a:r>
            <a:r>
              <a:rPr lang="he-IL" sz="3600" b="1" dirty="0">
                <a:cs typeface="David Transparent" pitchFamily="2" charset="-79"/>
              </a:rPr>
              <a:t>הרסו את ספרי התורה</a:t>
            </a:r>
            <a:endParaRPr lang="en-US" sz="48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2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9861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מי אמר את המשפט "מי כמוך באלים ה'"?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א. יונתן המכבי</a:t>
            </a:r>
          </a:p>
          <a:p>
            <a:pPr algn="ctr"/>
            <a:r>
              <a:rPr lang="he-IL" sz="3600" b="1" dirty="0">
                <a:cs typeface="David Transparent" pitchFamily="2" charset="-79"/>
              </a:rPr>
              <a:t>בנו של מתתיהו</a:t>
            </a: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428660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ב. יוחנן הכהן</a:t>
            </a:r>
            <a:endParaRPr lang="en-US" sz="40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428660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ד. אברהם אבינו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" action="ppaction://hlinkshowjump?jump=nextslide"/>
          </p:cNvPr>
          <p:cNvSpPr/>
          <p:nvPr/>
        </p:nvSpPr>
        <p:spPr>
          <a:xfrm>
            <a:off x="464343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ג. יהודה המכבי </a:t>
            </a:r>
          </a:p>
          <a:p>
            <a:pPr algn="ctr"/>
            <a:r>
              <a:rPr lang="he-IL" sz="3600" b="1" dirty="0">
                <a:cs typeface="David Transparent" pitchFamily="2" charset="-79"/>
              </a:rPr>
              <a:t>בנו של מתתיהו</a:t>
            </a:r>
            <a:endParaRPr lang="en-US" sz="36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60"/>
                            </p:stCondLst>
                            <p:childTnLst>
                              <p:par>
                                <p:cTn id="21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5715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מהם ראשי התיבות "מכבי"?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א. מי כמוך בוחן הלב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50009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ב. </a:t>
            </a:r>
            <a:r>
              <a:rPr lang="he-IL" sz="3200" b="1" dirty="0">
                <a:cs typeface="David Transparent" pitchFamily="2" charset="-79"/>
              </a:rPr>
              <a:t>מה כמה ברוך י-ה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" action="ppaction://hlinkshowjump?jump=nextslide"/>
          </p:cNvPr>
          <p:cNvSpPr/>
          <p:nvPr/>
        </p:nvSpPr>
        <p:spPr>
          <a:xfrm>
            <a:off x="-50009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ד. מי כמוך באלים ה'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64343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ג. כל יהודי מלכות במלואה</a:t>
            </a:r>
            <a:endParaRPr lang="en-US" sz="36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4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4215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היכן גרו המכבים?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643438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א. ירושלים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428660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000" b="1" dirty="0">
                <a:cs typeface="David Transparent" pitchFamily="2" charset="-79"/>
              </a:rPr>
              <a:t>ב. בית שמש</a:t>
            </a:r>
            <a:endParaRPr lang="en-US" sz="40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" action="ppaction://hlinkshowjump?jump=nextslide"/>
          </p:cNvPr>
          <p:cNvSpPr/>
          <p:nvPr/>
        </p:nvSpPr>
        <p:spPr>
          <a:xfrm>
            <a:off x="-428660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ד. מודיעין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643438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ג. אזור יהודה ושומרון</a:t>
            </a:r>
            <a:endParaRPr lang="en-US" sz="36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605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כמה בנים היו למתתיהו?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71487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cs typeface="David Transparent" pitchFamily="2" charset="-79"/>
              </a:rPr>
              <a:t>א. לא היו לו ילדים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" action="ppaction://hlinkshowjump?jump=nextslide"/>
          </p:cNvPr>
          <p:cNvSpPr/>
          <p:nvPr/>
        </p:nvSpPr>
        <p:spPr>
          <a:xfrm>
            <a:off x="-357222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cs typeface="David Transparent" pitchFamily="2" charset="-79"/>
              </a:rPr>
              <a:t>ב. 5 בנים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357222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ד. אף תשובה לא נכונה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714876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ג. 4 בנים</a:t>
            </a:r>
            <a:endParaRPr lang="en-US" sz="36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6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088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כמה ימים חוגגים את חנוכה?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714876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cs typeface="David Transparent" pitchFamily="2" charset="-79"/>
              </a:rPr>
              <a:t>א. יום אחד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" action="ppaction://hlinkshowjump?jump=nextslide"/>
          </p:cNvPr>
          <p:cNvSpPr/>
          <p:nvPr/>
        </p:nvSpPr>
        <p:spPr>
          <a:xfrm>
            <a:off x="-357222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cs typeface="David Transparent" pitchFamily="2" charset="-79"/>
              </a:rPr>
              <a:t>ב. שמונה ימים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357222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ד. שבוע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714876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ג. </a:t>
            </a:r>
            <a:r>
              <a:rPr lang="he-IL" sz="2800" b="1" dirty="0">
                <a:cs typeface="David Transparent" pitchFamily="2" charset="-79"/>
              </a:rPr>
              <a:t>תלוי מתי יוצאים לחופש</a:t>
            </a:r>
            <a:endParaRPr lang="en-US" sz="36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8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491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5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כמה נרות מדליקים בכל החנוכה </a:t>
            </a:r>
            <a:r>
              <a:rPr lang="he-IL" sz="28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(ללא השמש)?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" action="ppaction://hlinkshowjump?jump=nextslide"/>
          </p:cNvPr>
          <p:cNvSpPr/>
          <p:nvPr/>
        </p:nvSpPr>
        <p:spPr>
          <a:xfrm>
            <a:off x="4572000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cs typeface="David Transparent" pitchFamily="2" charset="-79"/>
              </a:rPr>
              <a:t>א. 36 נרות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357222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cs typeface="David Transparent" pitchFamily="2" charset="-79"/>
              </a:rPr>
              <a:t>ב. 28 נרות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357222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ד. 64 נרות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572000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ג. 8 נרות</a:t>
            </a:r>
            <a:endParaRPr lang="en-US" sz="36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6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421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מהו השמן המהודר להדליק בו נר חנוכה?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572000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א. שמן קנולה</a:t>
            </a:r>
            <a:endParaRPr lang="en-US" sz="44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" action="ppaction://hlinkshowjump?jump=nextslide"/>
          </p:cNvPr>
          <p:cNvSpPr/>
          <p:nvPr/>
        </p:nvSpPr>
        <p:spPr>
          <a:xfrm>
            <a:off x="-428660" y="2285992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ב. שמן זית</a:t>
            </a:r>
            <a:endParaRPr lang="en-US" sz="44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428660" y="3929066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ד. שמן אגוזים</a:t>
            </a:r>
            <a:endParaRPr lang="en-US" sz="44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572000" y="3929066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ג. שמן דקלים</a:t>
            </a:r>
            <a:endParaRPr lang="en-US" sz="44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0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7470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כמה נרות היו במנורה בבית המקדש?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" action="ppaction://hlinkshowjump?jump=nextslide"/>
          </p:cNvPr>
          <p:cNvSpPr/>
          <p:nvPr/>
        </p:nvSpPr>
        <p:spPr>
          <a:xfrm>
            <a:off x="4500562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א. 7 נרות</a:t>
            </a:r>
            <a:endParaRPr lang="en-US" sz="44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428660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ב. 5 נרות</a:t>
            </a:r>
            <a:endParaRPr lang="en-US" sz="44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428660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ד. 8 נרות ושמש</a:t>
            </a:r>
            <a:endParaRPr lang="en-US" sz="44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rId4" action="ppaction://hlinksldjump"/>
          </p:cNvPr>
          <p:cNvSpPr/>
          <p:nvPr/>
        </p:nvSpPr>
        <p:spPr>
          <a:xfrm>
            <a:off x="4500562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4400" b="1" dirty="0">
                <a:cs typeface="David Transparent" pitchFamily="2" charset="-79"/>
              </a:rPr>
              <a:t>ג. 8 נרות</a:t>
            </a:r>
            <a:endParaRPr lang="en-US" sz="44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8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7277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מדוע קוראים לחנוכה- חנוכה?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4" action="ppaction://hlinksldjump"/>
          </p:cNvPr>
          <p:cNvSpPr/>
          <p:nvPr/>
        </p:nvSpPr>
        <p:spPr>
          <a:xfrm>
            <a:off x="4572000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cs typeface="David Transparent" pitchFamily="2" charset="-79"/>
              </a:rPr>
              <a:t>א. כי כך כתוב בתנ"ך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4" action="ppaction://hlinksldjump"/>
          </p:cNvPr>
          <p:cNvSpPr/>
          <p:nvPr/>
        </p:nvSpPr>
        <p:spPr>
          <a:xfrm>
            <a:off x="-357222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cs typeface="David Transparent" pitchFamily="2" charset="-79"/>
              </a:rPr>
              <a:t>ב. מלשון חיוך ושמחה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4" action="ppaction://hlinksldjump"/>
          </p:cNvPr>
          <p:cNvSpPr/>
          <p:nvPr/>
        </p:nvSpPr>
        <p:spPr>
          <a:xfrm>
            <a:off x="-357222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ד. כל התשובות נכונות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" action="ppaction://hlinkshowjump?jump=nextslide"/>
          </p:cNvPr>
          <p:cNvSpPr/>
          <p:nvPr/>
        </p:nvSpPr>
        <p:spPr>
          <a:xfrm>
            <a:off x="4572000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ג. חנו – כ"ה, כי בכ"ה כסלו חנו מהמלחמה</a:t>
            </a:r>
            <a:endParaRPr lang="en-US" sz="36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6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Action Button: Custom 10">
            <a:hlinkClick r:id="" action="ppaction://hlinkshowjump?jump=nextslide" highlightClick="1"/>
          </p:cNvPr>
          <p:cNvSpPr/>
          <p:nvPr/>
        </p:nvSpPr>
        <p:spPr>
          <a:xfrm>
            <a:off x="285720" y="5500702"/>
            <a:ext cx="2643206" cy="1143008"/>
          </a:xfrm>
          <a:prstGeom prst="actionButtonBlank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solidFill>
                  <a:srgbClr val="FF0000"/>
                </a:solidFill>
                <a:latin typeface="David" pitchFamily="34" charset="-79"/>
                <a:cs typeface="David" pitchFamily="34" charset="-79"/>
              </a:rPr>
              <a:t>לשאלה הבאה...</a:t>
            </a:r>
            <a:endParaRPr lang="en-US" sz="3200" b="1" dirty="0">
              <a:solidFill>
                <a:srgbClr val="FF0000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14" name="Rectangle 12"/>
          <p:cNvSpPr/>
          <p:nvPr/>
        </p:nvSpPr>
        <p:spPr>
          <a:xfrm>
            <a:off x="2656702" y="214290"/>
            <a:ext cx="30107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9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  <a:endParaRPr lang="en-US" sz="96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5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5214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0" y="1071546"/>
            <a:ext cx="87868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701675" algn="l"/>
              </a:tabLst>
            </a:pPr>
            <a:r>
              <a:rPr lang="he-IL" sz="4000" b="1" dirty="0">
                <a:solidFill>
                  <a:srgbClr val="FF0000"/>
                </a:solidFill>
                <a:ea typeface="Times New Roman" pitchFamily="18" charset="0"/>
                <a:cs typeface="David Transparent" pitchFamily="2" charset="-79"/>
              </a:rPr>
              <a:t>איך יהודית קשורה לחג החנוכה?</a:t>
            </a:r>
            <a:endParaRPr lang="en-US" sz="4000" b="1" dirty="0">
              <a:solidFill>
                <a:srgbClr val="FF0000"/>
              </a:solidFill>
              <a:ea typeface="Times New Roman" pitchFamily="18" charset="0"/>
              <a:cs typeface="David Transparent" pitchFamily="2" charset="-79"/>
            </a:endParaRPr>
          </a:p>
        </p:txBody>
      </p:sp>
      <p:pic>
        <p:nvPicPr>
          <p:cNvPr id="6155" name="Picture 6" descr="E:\גיבוים\גבוי 4 שבט\אינימציות\סמיילי\emot19.gif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14282" y="71414"/>
            <a:ext cx="1357322" cy="1028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אליפסה 25"/>
          <p:cNvSpPr/>
          <p:nvPr/>
        </p:nvSpPr>
        <p:spPr>
          <a:xfrm>
            <a:off x="214282" y="2643182"/>
            <a:ext cx="312541" cy="357190"/>
          </a:xfrm>
          <a:prstGeom prst="ellipse">
            <a:avLst/>
          </a:prstGeom>
          <a:noFill/>
          <a:ln>
            <a:solidFill>
              <a:schemeClr val="tx1">
                <a:alpha val="44000"/>
              </a:schemeClr>
            </a:solidFill>
          </a:ln>
          <a:effectLst>
            <a:softEdge rad="63500"/>
          </a:effectLst>
          <a:scene3d>
            <a:camera prst="perspectiveRelaxed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5127" name="Picture 7" descr="E:\גיבוים\גבוי 4 שבט\אינימציות\סמיילי\102228_th.gif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571604" y="33818"/>
            <a:ext cx="1285884" cy="103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מלבן 23"/>
          <p:cNvSpPr/>
          <p:nvPr/>
        </p:nvSpPr>
        <p:spPr>
          <a:xfrm rot="10800000" flipH="1">
            <a:off x="-1428792" y="5589072"/>
            <a:ext cx="10640524" cy="40786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24" name="מלבן 23"/>
          <p:cNvSpPr/>
          <p:nvPr/>
        </p:nvSpPr>
        <p:spPr>
          <a:xfrm rot="10800000" flipH="1">
            <a:off x="-642974" y="5609712"/>
            <a:ext cx="10144196" cy="391056"/>
          </a:xfrm>
          <a:prstGeom prst="rect">
            <a:avLst/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</a:gsLst>
            <a:lin ang="10800000" scaled="0"/>
          </a:gra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/>
          </a:p>
        </p:txBody>
      </p:sp>
      <p:sp>
        <p:nvSpPr>
          <p:cNvPr id="34" name="Rounded Rectangle 33">
            <a:hlinkClick r:id="rId6" action="ppaction://hlinksldjump"/>
          </p:cNvPr>
          <p:cNvSpPr/>
          <p:nvPr/>
        </p:nvSpPr>
        <p:spPr>
          <a:xfrm>
            <a:off x="4572000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cs typeface="David Transparent" pitchFamily="2" charset="-79"/>
              </a:rPr>
              <a:t>א. שיחקה בסביבונים עם הילדים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2" name="Rounded Rectangle 11">
            <a:hlinkClick r:id="rId6" action="ppaction://hlinksldjump"/>
          </p:cNvPr>
          <p:cNvSpPr/>
          <p:nvPr/>
        </p:nvSpPr>
        <p:spPr>
          <a:xfrm>
            <a:off x="-285784" y="2214554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200" b="1" dirty="0">
                <a:cs typeface="David Transparent" pitchFamily="2" charset="-79"/>
              </a:rPr>
              <a:t>ב. מצאה את פך השמן</a:t>
            </a:r>
            <a:endParaRPr lang="en-US" sz="3200" b="1" dirty="0">
              <a:cs typeface="David Transparent" pitchFamily="2" charset="-79"/>
            </a:endParaRPr>
          </a:p>
        </p:txBody>
      </p:sp>
      <p:sp>
        <p:nvSpPr>
          <p:cNvPr id="13" name="Rounded Rectangle 12">
            <a:hlinkClick r:id="rId6" action="ppaction://hlinksldjump"/>
          </p:cNvPr>
          <p:cNvSpPr/>
          <p:nvPr/>
        </p:nvSpPr>
        <p:spPr>
          <a:xfrm>
            <a:off x="-285784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ד. כל התשובות נכונות </a:t>
            </a:r>
            <a:endParaRPr lang="en-US" sz="3600" b="1" dirty="0">
              <a:cs typeface="David Transparent" pitchFamily="2" charset="-79"/>
            </a:endParaRPr>
          </a:p>
        </p:txBody>
      </p:sp>
      <p:sp>
        <p:nvSpPr>
          <p:cNvPr id="14" name="Rounded Rectangle 13">
            <a:hlinkClick r:id="" action="ppaction://hlinkshowjump?jump=nextslide"/>
          </p:cNvPr>
          <p:cNvSpPr/>
          <p:nvPr/>
        </p:nvSpPr>
        <p:spPr>
          <a:xfrm>
            <a:off x="4500594" y="3857628"/>
            <a:ext cx="4857784" cy="1143008"/>
          </a:xfrm>
          <a:prstGeom prst="roundRect">
            <a:avLst>
              <a:gd name="adj" fmla="val 50000"/>
            </a:avLst>
          </a:prstGeom>
          <a:gradFill>
            <a:gsLst>
              <a:gs pos="2000">
                <a:schemeClr val="tx1"/>
              </a:gs>
              <a:gs pos="43000">
                <a:schemeClr val="accent2">
                  <a:shade val="51000"/>
                  <a:satMod val="13000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3600" b="1" dirty="0">
                <a:cs typeface="David Transparent" pitchFamily="2" charset="-79"/>
              </a:rPr>
              <a:t>ג. </a:t>
            </a:r>
            <a:r>
              <a:rPr lang="he-IL" sz="2800" b="1" dirty="0">
                <a:cs typeface="David Transparent" pitchFamily="2" charset="-79"/>
              </a:rPr>
              <a:t>הרגה בגבורה את מפקד הצבא של היוונים</a:t>
            </a:r>
            <a:endParaRPr lang="en-US" sz="3600" b="1" dirty="0">
              <a:cs typeface="David Transparen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2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94000"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מנגינה מהירה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C:\Users\gurevitch\AppData\Local\Microsoft\Windows\Temporary Internet Files\Content.IE5\MF4J4L10\MM900172485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556792"/>
            <a:ext cx="5400600" cy="5004226"/>
          </a:xfrm>
          <a:prstGeom prst="rect">
            <a:avLst/>
          </a:prstGeom>
          <a:noFill/>
        </p:spPr>
      </p:pic>
      <p:sp>
        <p:nvSpPr>
          <p:cNvPr id="12" name="Rectangle 12"/>
          <p:cNvSpPr/>
          <p:nvPr/>
        </p:nvSpPr>
        <p:spPr>
          <a:xfrm>
            <a:off x="0" y="908720"/>
            <a:ext cx="8941870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88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מצוין!</a:t>
            </a:r>
          </a:p>
          <a:p>
            <a:pPr algn="ctr"/>
            <a:r>
              <a:rPr lang="he-IL" sz="88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סיימתם את החידון,</a:t>
            </a:r>
          </a:p>
          <a:p>
            <a:pPr algn="ctr"/>
            <a:r>
              <a:rPr lang="he-IL" sz="88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מוכנים לחנוכה </a:t>
            </a:r>
            <a:r>
              <a:rPr lang="he-IL" sz="88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sym typeface="Wingdings" panose="05000000000000000000" pitchFamily="2" charset="2"/>
              </a:rPr>
              <a:t></a:t>
            </a:r>
            <a:endParaRPr lang="en-US" sz="88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C:\Users\gurevitch\AppData\Local\Microsoft\Windows\Temporary Internet Files\Content.IE5\9D4CTCPI\MM900283680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645024"/>
            <a:ext cx="2261364" cy="2491333"/>
          </a:xfrm>
          <a:prstGeom prst="rect">
            <a:avLst/>
          </a:prstGeom>
          <a:noFill/>
        </p:spPr>
      </p:pic>
      <p:pic>
        <p:nvPicPr>
          <p:cNvPr id="4101" name="Picture 5" descr="C:\Users\gurevitch\AppData\Local\Microsoft\Windows\Temporary Internet Files\Content.IE5\J56FQ3Z4\MM900336617[1]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717032"/>
            <a:ext cx="2376264" cy="2669960"/>
          </a:xfrm>
          <a:prstGeom prst="rect">
            <a:avLst/>
          </a:prstGeom>
          <a:noFill/>
        </p:spPr>
      </p:pic>
      <p:sp>
        <p:nvSpPr>
          <p:cNvPr id="10" name="מלבן 9"/>
          <p:cNvSpPr/>
          <p:nvPr/>
        </p:nvSpPr>
        <p:spPr>
          <a:xfrm>
            <a:off x="664206" y="1340768"/>
            <a:ext cx="7665880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e-IL" sz="125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N Begilophim" pitchFamily="2" charset="-79"/>
                <a:cs typeface="IW_Shalom" pitchFamily="2" charset="-79"/>
              </a:rPr>
              <a:t>חנוכה שמח!</a:t>
            </a:r>
          </a:p>
        </p:txBody>
      </p:sp>
    </p:spTree>
    <p:extLst>
      <p:ext uri="{BB962C8B-B14F-4D97-AF65-F5344CB8AC3E}">
        <p14:creationId xmlns:p14="http://schemas.microsoft.com/office/powerpoint/2010/main" val="19778430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E:\גיבוים\גבוי 4 שבט\אינימציות\סמיילי\102107_th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2285992"/>
            <a:ext cx="3780526" cy="37805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angle 7"/>
          <p:cNvSpPr/>
          <p:nvPr/>
        </p:nvSpPr>
        <p:spPr>
          <a:xfrm>
            <a:off x="418908" y="214290"/>
            <a:ext cx="748634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טעות, </a:t>
            </a:r>
          </a:p>
          <a:p>
            <a:pPr algn="ctr"/>
            <a:r>
              <a:rPr lang="he-IL" sz="54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לא נורא, נסו בפעם הבאה!</a:t>
            </a:r>
            <a:endParaRPr lang="en-US" sz="54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Action Button: Return 3">
            <a:hlinkClick r:id="" action="ppaction://hlinkshowjump?jump=lastslideviewed" highlightClick="1"/>
          </p:cNvPr>
          <p:cNvSpPr/>
          <p:nvPr/>
        </p:nvSpPr>
        <p:spPr>
          <a:xfrm>
            <a:off x="7143768" y="5786454"/>
            <a:ext cx="1643074" cy="785818"/>
          </a:xfrm>
          <a:prstGeom prst="actionButtonReturn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Office PowerPoint</Application>
  <PresentationFormat>‫הצגה על המסך (4:3)</PresentationFormat>
  <Paragraphs>191</Paragraphs>
  <Slides>47</Slides>
  <Notes>22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47</vt:i4>
      </vt:variant>
    </vt:vector>
  </HeadingPairs>
  <TitlesOfParts>
    <vt:vector size="52" baseType="lpstr">
      <vt:lpstr>Arial</vt:lpstr>
      <vt:lpstr>BN Begilophim</vt:lpstr>
      <vt:lpstr>Calibri</vt:lpstr>
      <vt:lpstr>David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cp:lastModifiedBy>USER</cp:lastModifiedBy>
  <cp:revision>1</cp:revision>
  <dcterms:modified xsi:type="dcterms:W3CDTF">2021-11-28T09:13:27Z</dcterms:modified>
</cp:coreProperties>
</file>