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66" r:id="rId3"/>
    <p:sldId id="257" r:id="rId4"/>
    <p:sldId id="258" r:id="rId5"/>
    <p:sldId id="259" r:id="rId6"/>
    <p:sldId id="260" r:id="rId7"/>
    <p:sldId id="261" r:id="rId8"/>
    <p:sldId id="262" r:id="rId9"/>
    <p:sldId id="263" r:id="rId10"/>
    <p:sldId id="264" r:id="rId11"/>
    <p:sldId id="265" r:id="rId12"/>
    <p:sldId id="267" r:id="rId13"/>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5000" autoAdjust="0"/>
    <p:restoredTop sz="94660"/>
  </p:normalViewPr>
  <p:slideViewPr>
    <p:cSldViewPr snapToGrid="0">
      <p:cViewPr>
        <p:scale>
          <a:sx n="75" d="100"/>
          <a:sy n="75" d="100"/>
        </p:scale>
        <p:origin x="540"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tableStyles" Target="tableStyles.xml" /><Relationship Id="rId2" Type="http://schemas.openxmlformats.org/officeDocument/2006/relationships/slide" Target="slides/slide1.xml" /><Relationship Id="rId16" Type="http://schemas.openxmlformats.org/officeDocument/2006/relationships/theme" Target="theme/them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viewProps" Target="viewProps.xml" /><Relationship Id="rId10" Type="http://schemas.openxmlformats.org/officeDocument/2006/relationships/slide" Target="slides/slide9.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presProps" Target="presProps.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B515280-D400-4C0F-B323-96FAD69EFA6A}"/>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440D018B-7D9B-47A8-8068-FEBB2727B1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70ACCE1A-033A-43A1-A9B8-924992D2601D}"/>
              </a:ext>
            </a:extLst>
          </p:cNvPr>
          <p:cNvSpPr>
            <a:spLocks noGrp="1"/>
          </p:cNvSpPr>
          <p:nvPr>
            <p:ph type="dt" sz="half" idx="10"/>
          </p:nvPr>
        </p:nvSpPr>
        <p:spPr/>
        <p:txBody>
          <a:bodyPr/>
          <a:lstStyle/>
          <a:p>
            <a:fld id="{C7FEB52B-F4BB-46BA-8291-41B4C23E0E9C}" type="datetimeFigureOut">
              <a:rPr lang="he-IL" smtClean="0"/>
              <a:t>י"ב/כסלו/תשפ"ב</a:t>
            </a:fld>
            <a:endParaRPr lang="he-IL"/>
          </a:p>
        </p:txBody>
      </p:sp>
      <p:sp>
        <p:nvSpPr>
          <p:cNvPr id="5" name="מציין מיקום של כותרת תחתונה 4">
            <a:extLst>
              <a:ext uri="{FF2B5EF4-FFF2-40B4-BE49-F238E27FC236}">
                <a16:creationId xmlns:a16="http://schemas.microsoft.com/office/drawing/2014/main" id="{1FCF5EC8-A2F9-4326-AA59-CAED194D7649}"/>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C134DA72-5C3E-46B4-A32A-CAFD9E76C953}"/>
              </a:ext>
            </a:extLst>
          </p:cNvPr>
          <p:cNvSpPr>
            <a:spLocks noGrp="1"/>
          </p:cNvSpPr>
          <p:nvPr>
            <p:ph type="sldNum" sz="quarter" idx="12"/>
          </p:nvPr>
        </p:nvSpPr>
        <p:spPr/>
        <p:txBody>
          <a:bodyPr/>
          <a:lstStyle/>
          <a:p>
            <a:fld id="{7831692B-98EA-4068-BBD0-A34CC601BFBC}" type="slidenum">
              <a:rPr lang="he-IL" smtClean="0"/>
              <a:t>‹#›</a:t>
            </a:fld>
            <a:endParaRPr lang="he-IL"/>
          </a:p>
        </p:txBody>
      </p:sp>
    </p:spTree>
    <p:extLst>
      <p:ext uri="{BB962C8B-B14F-4D97-AF65-F5344CB8AC3E}">
        <p14:creationId xmlns:p14="http://schemas.microsoft.com/office/powerpoint/2010/main" val="40223988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FEA0893-7A4D-4C64-AD7C-5CAFE47BEF83}"/>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83D57B19-8FBB-46C4-8B64-436C4475E475}"/>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39C29EBB-8BA9-499B-ACED-4E553303908F}"/>
              </a:ext>
            </a:extLst>
          </p:cNvPr>
          <p:cNvSpPr>
            <a:spLocks noGrp="1"/>
          </p:cNvSpPr>
          <p:nvPr>
            <p:ph type="dt" sz="half" idx="10"/>
          </p:nvPr>
        </p:nvSpPr>
        <p:spPr/>
        <p:txBody>
          <a:bodyPr/>
          <a:lstStyle/>
          <a:p>
            <a:fld id="{C7FEB52B-F4BB-46BA-8291-41B4C23E0E9C}" type="datetimeFigureOut">
              <a:rPr lang="he-IL" smtClean="0"/>
              <a:t>י"ב/כסלו/תשפ"ב</a:t>
            </a:fld>
            <a:endParaRPr lang="he-IL"/>
          </a:p>
        </p:txBody>
      </p:sp>
      <p:sp>
        <p:nvSpPr>
          <p:cNvPr id="5" name="מציין מיקום של כותרת תחתונה 4">
            <a:extLst>
              <a:ext uri="{FF2B5EF4-FFF2-40B4-BE49-F238E27FC236}">
                <a16:creationId xmlns:a16="http://schemas.microsoft.com/office/drawing/2014/main" id="{CC24539F-5540-4A5F-A807-60BBEAD14904}"/>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4F28579B-BF13-4D05-B5B4-017239D194FA}"/>
              </a:ext>
            </a:extLst>
          </p:cNvPr>
          <p:cNvSpPr>
            <a:spLocks noGrp="1"/>
          </p:cNvSpPr>
          <p:nvPr>
            <p:ph type="sldNum" sz="quarter" idx="12"/>
          </p:nvPr>
        </p:nvSpPr>
        <p:spPr/>
        <p:txBody>
          <a:bodyPr/>
          <a:lstStyle/>
          <a:p>
            <a:fld id="{7831692B-98EA-4068-BBD0-A34CC601BFBC}" type="slidenum">
              <a:rPr lang="he-IL" smtClean="0"/>
              <a:t>‹#›</a:t>
            </a:fld>
            <a:endParaRPr lang="he-IL"/>
          </a:p>
        </p:txBody>
      </p:sp>
    </p:spTree>
    <p:extLst>
      <p:ext uri="{BB962C8B-B14F-4D97-AF65-F5344CB8AC3E}">
        <p14:creationId xmlns:p14="http://schemas.microsoft.com/office/powerpoint/2010/main" val="4113165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0CE3995-8FCB-47CF-9591-4ABD45F45633}"/>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D0544F44-6E0D-446C-B70E-FB63B5763D6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463D2A89-F3A2-4C47-BE78-514F43F43ED4}"/>
              </a:ext>
            </a:extLst>
          </p:cNvPr>
          <p:cNvSpPr>
            <a:spLocks noGrp="1"/>
          </p:cNvSpPr>
          <p:nvPr>
            <p:ph type="dt" sz="half" idx="10"/>
          </p:nvPr>
        </p:nvSpPr>
        <p:spPr/>
        <p:txBody>
          <a:bodyPr/>
          <a:lstStyle/>
          <a:p>
            <a:fld id="{C7FEB52B-F4BB-46BA-8291-41B4C23E0E9C}" type="datetimeFigureOut">
              <a:rPr lang="he-IL" smtClean="0"/>
              <a:t>י"ב/כסלו/תשפ"ב</a:t>
            </a:fld>
            <a:endParaRPr lang="he-IL"/>
          </a:p>
        </p:txBody>
      </p:sp>
      <p:sp>
        <p:nvSpPr>
          <p:cNvPr id="5" name="מציין מיקום של כותרת תחתונה 4">
            <a:extLst>
              <a:ext uri="{FF2B5EF4-FFF2-40B4-BE49-F238E27FC236}">
                <a16:creationId xmlns:a16="http://schemas.microsoft.com/office/drawing/2014/main" id="{D6A12D96-BFA9-4DFF-B422-64D1D64E85B8}"/>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FE9DE832-B002-4FF3-AFF8-68B04768217D}"/>
              </a:ext>
            </a:extLst>
          </p:cNvPr>
          <p:cNvSpPr>
            <a:spLocks noGrp="1"/>
          </p:cNvSpPr>
          <p:nvPr>
            <p:ph type="sldNum" sz="quarter" idx="12"/>
          </p:nvPr>
        </p:nvSpPr>
        <p:spPr/>
        <p:txBody>
          <a:bodyPr/>
          <a:lstStyle/>
          <a:p>
            <a:fld id="{7831692B-98EA-4068-BBD0-A34CC601BFBC}" type="slidenum">
              <a:rPr lang="he-IL" smtClean="0"/>
              <a:t>‹#›</a:t>
            </a:fld>
            <a:endParaRPr lang="he-IL"/>
          </a:p>
        </p:txBody>
      </p:sp>
    </p:spTree>
    <p:extLst>
      <p:ext uri="{BB962C8B-B14F-4D97-AF65-F5344CB8AC3E}">
        <p14:creationId xmlns:p14="http://schemas.microsoft.com/office/powerpoint/2010/main" val="18742510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B823A2C-73D5-4A92-A6C8-FD8B97331C57}"/>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0364D3D3-F150-41A4-9619-4EA610903CAC}"/>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CE079D91-2F56-45D7-BA98-B993904A44C4}"/>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3E902E21-2258-400B-968C-D53486759F0F}"/>
              </a:ext>
            </a:extLst>
          </p:cNvPr>
          <p:cNvSpPr>
            <a:spLocks noGrp="1"/>
          </p:cNvSpPr>
          <p:nvPr>
            <p:ph type="dt" sz="half" idx="10"/>
          </p:nvPr>
        </p:nvSpPr>
        <p:spPr/>
        <p:txBody>
          <a:bodyPr/>
          <a:lstStyle/>
          <a:p>
            <a:fld id="{C7FEB52B-F4BB-46BA-8291-41B4C23E0E9C}" type="datetimeFigureOut">
              <a:rPr lang="he-IL" smtClean="0"/>
              <a:t>י"ב/כסלו/תשפ"ב</a:t>
            </a:fld>
            <a:endParaRPr lang="he-IL"/>
          </a:p>
        </p:txBody>
      </p:sp>
      <p:sp>
        <p:nvSpPr>
          <p:cNvPr id="6" name="מציין מיקום של כותרת תחתונה 5">
            <a:extLst>
              <a:ext uri="{FF2B5EF4-FFF2-40B4-BE49-F238E27FC236}">
                <a16:creationId xmlns:a16="http://schemas.microsoft.com/office/drawing/2014/main" id="{C5646A25-8141-4889-BF5C-D9B51D93A172}"/>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1975B5BD-B7DB-411E-AC4A-7A6B22BC7F96}"/>
              </a:ext>
            </a:extLst>
          </p:cNvPr>
          <p:cNvSpPr>
            <a:spLocks noGrp="1"/>
          </p:cNvSpPr>
          <p:nvPr>
            <p:ph type="sldNum" sz="quarter" idx="12"/>
          </p:nvPr>
        </p:nvSpPr>
        <p:spPr/>
        <p:txBody>
          <a:bodyPr/>
          <a:lstStyle/>
          <a:p>
            <a:fld id="{7831692B-98EA-4068-BBD0-A34CC601BFBC}" type="slidenum">
              <a:rPr lang="he-IL" smtClean="0"/>
              <a:t>‹#›</a:t>
            </a:fld>
            <a:endParaRPr lang="he-IL"/>
          </a:p>
        </p:txBody>
      </p:sp>
    </p:spTree>
    <p:extLst>
      <p:ext uri="{BB962C8B-B14F-4D97-AF65-F5344CB8AC3E}">
        <p14:creationId xmlns:p14="http://schemas.microsoft.com/office/powerpoint/2010/main" val="27760708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26744B0-7451-4C9E-9F13-53CA7292260F}"/>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CC7406DC-6A34-4798-9392-23D37B680ED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8AAC2E9B-CDF7-4B8C-A7FE-86C899E8003E}"/>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AEFA5EB5-0327-4612-8726-0D6687B6C2A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6855E7AA-6E8B-4D70-AC1D-E03EAADA08F7}"/>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45B9DA7A-C470-43F8-9623-0169A0B46952}"/>
              </a:ext>
            </a:extLst>
          </p:cNvPr>
          <p:cNvSpPr>
            <a:spLocks noGrp="1"/>
          </p:cNvSpPr>
          <p:nvPr>
            <p:ph type="dt" sz="half" idx="10"/>
          </p:nvPr>
        </p:nvSpPr>
        <p:spPr/>
        <p:txBody>
          <a:bodyPr/>
          <a:lstStyle/>
          <a:p>
            <a:fld id="{C7FEB52B-F4BB-46BA-8291-41B4C23E0E9C}" type="datetimeFigureOut">
              <a:rPr lang="he-IL" smtClean="0"/>
              <a:t>י"ב/כסלו/תשפ"ב</a:t>
            </a:fld>
            <a:endParaRPr lang="he-IL"/>
          </a:p>
        </p:txBody>
      </p:sp>
      <p:sp>
        <p:nvSpPr>
          <p:cNvPr id="8" name="מציין מיקום של כותרת תחתונה 7">
            <a:extLst>
              <a:ext uri="{FF2B5EF4-FFF2-40B4-BE49-F238E27FC236}">
                <a16:creationId xmlns:a16="http://schemas.microsoft.com/office/drawing/2014/main" id="{F9D862B0-C4FA-4578-91B2-034A9345E8AB}"/>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0CFC6BD4-7856-4169-BF06-FEAB314D8B69}"/>
              </a:ext>
            </a:extLst>
          </p:cNvPr>
          <p:cNvSpPr>
            <a:spLocks noGrp="1"/>
          </p:cNvSpPr>
          <p:nvPr>
            <p:ph type="sldNum" sz="quarter" idx="12"/>
          </p:nvPr>
        </p:nvSpPr>
        <p:spPr/>
        <p:txBody>
          <a:bodyPr/>
          <a:lstStyle/>
          <a:p>
            <a:fld id="{7831692B-98EA-4068-BBD0-A34CC601BFBC}" type="slidenum">
              <a:rPr lang="he-IL" smtClean="0"/>
              <a:t>‹#›</a:t>
            </a:fld>
            <a:endParaRPr lang="he-IL"/>
          </a:p>
        </p:txBody>
      </p:sp>
    </p:spTree>
    <p:extLst>
      <p:ext uri="{BB962C8B-B14F-4D97-AF65-F5344CB8AC3E}">
        <p14:creationId xmlns:p14="http://schemas.microsoft.com/office/powerpoint/2010/main" val="22393773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5487A41-6F35-4777-A02F-042F0B82E324}"/>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856F9D9F-409C-4EEE-88E0-FC0948E4C1C5}"/>
              </a:ext>
            </a:extLst>
          </p:cNvPr>
          <p:cNvSpPr>
            <a:spLocks noGrp="1"/>
          </p:cNvSpPr>
          <p:nvPr>
            <p:ph type="dt" sz="half" idx="10"/>
          </p:nvPr>
        </p:nvSpPr>
        <p:spPr/>
        <p:txBody>
          <a:bodyPr/>
          <a:lstStyle/>
          <a:p>
            <a:fld id="{C7FEB52B-F4BB-46BA-8291-41B4C23E0E9C}" type="datetimeFigureOut">
              <a:rPr lang="he-IL" smtClean="0"/>
              <a:t>י"ב/כסלו/תשפ"ב</a:t>
            </a:fld>
            <a:endParaRPr lang="he-IL"/>
          </a:p>
        </p:txBody>
      </p:sp>
      <p:sp>
        <p:nvSpPr>
          <p:cNvPr id="4" name="מציין מיקום של כותרת תחתונה 3">
            <a:extLst>
              <a:ext uri="{FF2B5EF4-FFF2-40B4-BE49-F238E27FC236}">
                <a16:creationId xmlns:a16="http://schemas.microsoft.com/office/drawing/2014/main" id="{C0F4C373-A240-4749-8EAA-9A88342D4ECE}"/>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3C0F8494-10F5-47EE-8FA4-314990D9FAFE}"/>
              </a:ext>
            </a:extLst>
          </p:cNvPr>
          <p:cNvSpPr>
            <a:spLocks noGrp="1"/>
          </p:cNvSpPr>
          <p:nvPr>
            <p:ph type="sldNum" sz="quarter" idx="12"/>
          </p:nvPr>
        </p:nvSpPr>
        <p:spPr/>
        <p:txBody>
          <a:bodyPr/>
          <a:lstStyle/>
          <a:p>
            <a:fld id="{7831692B-98EA-4068-BBD0-A34CC601BFBC}" type="slidenum">
              <a:rPr lang="he-IL" smtClean="0"/>
              <a:t>‹#›</a:t>
            </a:fld>
            <a:endParaRPr lang="he-IL"/>
          </a:p>
        </p:txBody>
      </p:sp>
    </p:spTree>
    <p:extLst>
      <p:ext uri="{BB962C8B-B14F-4D97-AF65-F5344CB8AC3E}">
        <p14:creationId xmlns:p14="http://schemas.microsoft.com/office/powerpoint/2010/main" val="9501849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6061BDDC-05FE-4EDD-BDC9-B208099AA5EC}"/>
              </a:ext>
            </a:extLst>
          </p:cNvPr>
          <p:cNvSpPr>
            <a:spLocks noGrp="1"/>
          </p:cNvSpPr>
          <p:nvPr>
            <p:ph type="dt" sz="half" idx="10"/>
          </p:nvPr>
        </p:nvSpPr>
        <p:spPr/>
        <p:txBody>
          <a:bodyPr/>
          <a:lstStyle/>
          <a:p>
            <a:fld id="{C7FEB52B-F4BB-46BA-8291-41B4C23E0E9C}" type="datetimeFigureOut">
              <a:rPr lang="he-IL" smtClean="0"/>
              <a:t>י"ב/כסלו/תשפ"ב</a:t>
            </a:fld>
            <a:endParaRPr lang="he-IL"/>
          </a:p>
        </p:txBody>
      </p:sp>
      <p:sp>
        <p:nvSpPr>
          <p:cNvPr id="3" name="מציין מיקום של כותרת תחתונה 2">
            <a:extLst>
              <a:ext uri="{FF2B5EF4-FFF2-40B4-BE49-F238E27FC236}">
                <a16:creationId xmlns:a16="http://schemas.microsoft.com/office/drawing/2014/main" id="{4410930D-1A57-4FCE-A412-A75563E88749}"/>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B5ACD6E4-C22B-4852-8EC4-C3CB46765246}"/>
              </a:ext>
            </a:extLst>
          </p:cNvPr>
          <p:cNvSpPr>
            <a:spLocks noGrp="1"/>
          </p:cNvSpPr>
          <p:nvPr>
            <p:ph type="sldNum" sz="quarter" idx="12"/>
          </p:nvPr>
        </p:nvSpPr>
        <p:spPr/>
        <p:txBody>
          <a:bodyPr/>
          <a:lstStyle/>
          <a:p>
            <a:fld id="{7831692B-98EA-4068-BBD0-A34CC601BFBC}" type="slidenum">
              <a:rPr lang="he-IL" smtClean="0"/>
              <a:t>‹#›</a:t>
            </a:fld>
            <a:endParaRPr lang="he-IL"/>
          </a:p>
        </p:txBody>
      </p:sp>
    </p:spTree>
    <p:extLst>
      <p:ext uri="{BB962C8B-B14F-4D97-AF65-F5344CB8AC3E}">
        <p14:creationId xmlns:p14="http://schemas.microsoft.com/office/powerpoint/2010/main" val="20060880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4D042D3-82B5-4C5A-9298-0168C7CF83D4}"/>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1367CF7D-8772-4597-8607-1EB8B36AED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02D6540B-E6EB-414D-B947-9D3475DFEF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5E5F05EF-DF8E-410E-BECB-0B2C3C28BDC1}"/>
              </a:ext>
            </a:extLst>
          </p:cNvPr>
          <p:cNvSpPr>
            <a:spLocks noGrp="1"/>
          </p:cNvSpPr>
          <p:nvPr>
            <p:ph type="dt" sz="half" idx="10"/>
          </p:nvPr>
        </p:nvSpPr>
        <p:spPr/>
        <p:txBody>
          <a:bodyPr/>
          <a:lstStyle/>
          <a:p>
            <a:fld id="{C7FEB52B-F4BB-46BA-8291-41B4C23E0E9C}" type="datetimeFigureOut">
              <a:rPr lang="he-IL" smtClean="0"/>
              <a:t>י"ב/כסלו/תשפ"ב</a:t>
            </a:fld>
            <a:endParaRPr lang="he-IL"/>
          </a:p>
        </p:txBody>
      </p:sp>
      <p:sp>
        <p:nvSpPr>
          <p:cNvPr id="6" name="מציין מיקום של כותרת תחתונה 5">
            <a:extLst>
              <a:ext uri="{FF2B5EF4-FFF2-40B4-BE49-F238E27FC236}">
                <a16:creationId xmlns:a16="http://schemas.microsoft.com/office/drawing/2014/main" id="{785312FC-C958-4D28-92B9-21E5F66F8586}"/>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7C324684-E8FC-4A97-A32F-DF456A9F17B8}"/>
              </a:ext>
            </a:extLst>
          </p:cNvPr>
          <p:cNvSpPr>
            <a:spLocks noGrp="1"/>
          </p:cNvSpPr>
          <p:nvPr>
            <p:ph type="sldNum" sz="quarter" idx="12"/>
          </p:nvPr>
        </p:nvSpPr>
        <p:spPr/>
        <p:txBody>
          <a:bodyPr/>
          <a:lstStyle/>
          <a:p>
            <a:fld id="{7831692B-98EA-4068-BBD0-A34CC601BFBC}" type="slidenum">
              <a:rPr lang="he-IL" smtClean="0"/>
              <a:t>‹#›</a:t>
            </a:fld>
            <a:endParaRPr lang="he-IL"/>
          </a:p>
        </p:txBody>
      </p:sp>
    </p:spTree>
    <p:extLst>
      <p:ext uri="{BB962C8B-B14F-4D97-AF65-F5344CB8AC3E}">
        <p14:creationId xmlns:p14="http://schemas.microsoft.com/office/powerpoint/2010/main" val="17250339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30B0E58-27B5-4CC4-839E-27FDD80B2D28}"/>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7257D785-EFCD-4981-9B0C-35CCA3C2331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C74E5351-56D4-448C-9282-A82E7E15764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45E3FBE1-4109-4648-A74D-6D78D92416EF}"/>
              </a:ext>
            </a:extLst>
          </p:cNvPr>
          <p:cNvSpPr>
            <a:spLocks noGrp="1"/>
          </p:cNvSpPr>
          <p:nvPr>
            <p:ph type="dt" sz="half" idx="10"/>
          </p:nvPr>
        </p:nvSpPr>
        <p:spPr/>
        <p:txBody>
          <a:bodyPr/>
          <a:lstStyle/>
          <a:p>
            <a:fld id="{C7FEB52B-F4BB-46BA-8291-41B4C23E0E9C}" type="datetimeFigureOut">
              <a:rPr lang="he-IL" smtClean="0"/>
              <a:t>י"ב/כסלו/תשפ"ב</a:t>
            </a:fld>
            <a:endParaRPr lang="he-IL"/>
          </a:p>
        </p:txBody>
      </p:sp>
      <p:sp>
        <p:nvSpPr>
          <p:cNvPr id="6" name="מציין מיקום של כותרת תחתונה 5">
            <a:extLst>
              <a:ext uri="{FF2B5EF4-FFF2-40B4-BE49-F238E27FC236}">
                <a16:creationId xmlns:a16="http://schemas.microsoft.com/office/drawing/2014/main" id="{8DA6EE40-D577-4331-9EC8-C60D4EE974F1}"/>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90470BB8-BA6F-493B-8265-15785B8AD09B}"/>
              </a:ext>
            </a:extLst>
          </p:cNvPr>
          <p:cNvSpPr>
            <a:spLocks noGrp="1"/>
          </p:cNvSpPr>
          <p:nvPr>
            <p:ph type="sldNum" sz="quarter" idx="12"/>
          </p:nvPr>
        </p:nvSpPr>
        <p:spPr/>
        <p:txBody>
          <a:bodyPr/>
          <a:lstStyle/>
          <a:p>
            <a:fld id="{7831692B-98EA-4068-BBD0-A34CC601BFBC}" type="slidenum">
              <a:rPr lang="he-IL" smtClean="0"/>
              <a:t>‹#›</a:t>
            </a:fld>
            <a:endParaRPr lang="he-IL"/>
          </a:p>
        </p:txBody>
      </p:sp>
    </p:spTree>
    <p:extLst>
      <p:ext uri="{BB962C8B-B14F-4D97-AF65-F5344CB8AC3E}">
        <p14:creationId xmlns:p14="http://schemas.microsoft.com/office/powerpoint/2010/main" val="6870073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C1C5BF2-E449-4ADB-90B3-692E61144D36}"/>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BA67B63E-D821-47CC-A77E-50D76BA49F64}"/>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045D9CAC-EF65-4558-A58C-4C130467CADE}"/>
              </a:ext>
            </a:extLst>
          </p:cNvPr>
          <p:cNvSpPr>
            <a:spLocks noGrp="1"/>
          </p:cNvSpPr>
          <p:nvPr>
            <p:ph type="dt" sz="half" idx="10"/>
          </p:nvPr>
        </p:nvSpPr>
        <p:spPr/>
        <p:txBody>
          <a:bodyPr/>
          <a:lstStyle/>
          <a:p>
            <a:fld id="{C7FEB52B-F4BB-46BA-8291-41B4C23E0E9C}" type="datetimeFigureOut">
              <a:rPr lang="he-IL" smtClean="0"/>
              <a:t>י"ב/כסלו/תשפ"ב</a:t>
            </a:fld>
            <a:endParaRPr lang="he-IL"/>
          </a:p>
        </p:txBody>
      </p:sp>
      <p:sp>
        <p:nvSpPr>
          <p:cNvPr id="5" name="מציין מיקום של כותרת תחתונה 4">
            <a:extLst>
              <a:ext uri="{FF2B5EF4-FFF2-40B4-BE49-F238E27FC236}">
                <a16:creationId xmlns:a16="http://schemas.microsoft.com/office/drawing/2014/main" id="{28D30D8E-A3C4-42E9-A71E-84369688D217}"/>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92F7C156-8DF9-429B-B387-AD11E1F638A2}"/>
              </a:ext>
            </a:extLst>
          </p:cNvPr>
          <p:cNvSpPr>
            <a:spLocks noGrp="1"/>
          </p:cNvSpPr>
          <p:nvPr>
            <p:ph type="sldNum" sz="quarter" idx="12"/>
          </p:nvPr>
        </p:nvSpPr>
        <p:spPr/>
        <p:txBody>
          <a:bodyPr/>
          <a:lstStyle/>
          <a:p>
            <a:fld id="{7831692B-98EA-4068-BBD0-A34CC601BFBC}" type="slidenum">
              <a:rPr lang="he-IL" smtClean="0"/>
              <a:t>‹#›</a:t>
            </a:fld>
            <a:endParaRPr lang="he-IL"/>
          </a:p>
        </p:txBody>
      </p:sp>
    </p:spTree>
    <p:extLst>
      <p:ext uri="{BB962C8B-B14F-4D97-AF65-F5344CB8AC3E}">
        <p14:creationId xmlns:p14="http://schemas.microsoft.com/office/powerpoint/2010/main" val="3951747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2B5B2272-C9EF-42AE-9467-65232DA69325}"/>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778CFF83-464B-488D-A478-445A6F266A2C}"/>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8E59A9CC-F2D7-486C-BBCC-A977912FAC2C}"/>
              </a:ext>
            </a:extLst>
          </p:cNvPr>
          <p:cNvSpPr>
            <a:spLocks noGrp="1"/>
          </p:cNvSpPr>
          <p:nvPr>
            <p:ph type="dt" sz="half" idx="10"/>
          </p:nvPr>
        </p:nvSpPr>
        <p:spPr/>
        <p:txBody>
          <a:bodyPr/>
          <a:lstStyle/>
          <a:p>
            <a:fld id="{C7FEB52B-F4BB-46BA-8291-41B4C23E0E9C}" type="datetimeFigureOut">
              <a:rPr lang="he-IL" smtClean="0"/>
              <a:t>י"ב/כסלו/תשפ"ב</a:t>
            </a:fld>
            <a:endParaRPr lang="he-IL"/>
          </a:p>
        </p:txBody>
      </p:sp>
      <p:sp>
        <p:nvSpPr>
          <p:cNvPr id="5" name="מציין מיקום של כותרת תחתונה 4">
            <a:extLst>
              <a:ext uri="{FF2B5EF4-FFF2-40B4-BE49-F238E27FC236}">
                <a16:creationId xmlns:a16="http://schemas.microsoft.com/office/drawing/2014/main" id="{2850A6CA-F380-4372-A292-D4D2AC605BE0}"/>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3AF203A5-4F7F-42B8-9626-FF71D5B833C2}"/>
              </a:ext>
            </a:extLst>
          </p:cNvPr>
          <p:cNvSpPr>
            <a:spLocks noGrp="1"/>
          </p:cNvSpPr>
          <p:nvPr>
            <p:ph type="sldNum" sz="quarter" idx="12"/>
          </p:nvPr>
        </p:nvSpPr>
        <p:spPr/>
        <p:txBody>
          <a:bodyPr/>
          <a:lstStyle/>
          <a:p>
            <a:fld id="{7831692B-98EA-4068-BBD0-A34CC601BFBC}" type="slidenum">
              <a:rPr lang="he-IL" smtClean="0"/>
              <a:t>‹#›</a:t>
            </a:fld>
            <a:endParaRPr lang="he-IL"/>
          </a:p>
        </p:txBody>
      </p:sp>
    </p:spTree>
    <p:extLst>
      <p:ext uri="{BB962C8B-B14F-4D97-AF65-F5344CB8AC3E}">
        <p14:creationId xmlns:p14="http://schemas.microsoft.com/office/powerpoint/2010/main" val="25506290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BFE10570-CAF2-433C-A040-598351EA6096}"/>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8828E407-7D6F-4B3F-B7DA-7B0AD602942E}"/>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3D052C86-1C05-4D15-B298-9EB75DF24D87}"/>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C7FEB52B-F4BB-46BA-8291-41B4C23E0E9C}" type="datetimeFigureOut">
              <a:rPr lang="he-IL" smtClean="0"/>
              <a:t>י"ב/כסלו/תשפ"ב</a:t>
            </a:fld>
            <a:endParaRPr lang="he-IL"/>
          </a:p>
        </p:txBody>
      </p:sp>
      <p:sp>
        <p:nvSpPr>
          <p:cNvPr id="5" name="מציין מיקום של כותרת תחתונה 4">
            <a:extLst>
              <a:ext uri="{FF2B5EF4-FFF2-40B4-BE49-F238E27FC236}">
                <a16:creationId xmlns:a16="http://schemas.microsoft.com/office/drawing/2014/main" id="{4B001977-8CF5-43D2-A5FA-6996A0F26E2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47B990B6-0DBC-4151-94F1-7F153511B6DF}"/>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7831692B-98EA-4068-BBD0-A34CC601BFBC}" type="slidenum">
              <a:rPr lang="he-IL" smtClean="0"/>
              <a:t>‹#›</a:t>
            </a:fld>
            <a:endParaRPr lang="he-IL"/>
          </a:p>
        </p:txBody>
      </p:sp>
    </p:spTree>
    <p:extLst>
      <p:ext uri="{BB962C8B-B14F-4D97-AF65-F5344CB8AC3E}">
        <p14:creationId xmlns:p14="http://schemas.microsoft.com/office/powerpoint/2010/main" val="35756717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3" Type="http://schemas.openxmlformats.org/officeDocument/2006/relationships/image" Target="../media/image2.png" /><Relationship Id="rId2" Type="http://schemas.openxmlformats.org/officeDocument/2006/relationships/image" Target="../media/image1.png" /><Relationship Id="rId1" Type="http://schemas.openxmlformats.org/officeDocument/2006/relationships/slideLayout" Target="../slideLayouts/slideLayout6.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AB7FDB9-E8E2-4D0E-9311-E4F75C0E8BF8}"/>
              </a:ext>
            </a:extLst>
          </p:cNvPr>
          <p:cNvSpPr>
            <a:spLocks noGrp="1"/>
          </p:cNvSpPr>
          <p:nvPr>
            <p:ph type="ctrTitle"/>
          </p:nvPr>
        </p:nvSpPr>
        <p:spPr/>
        <p:txBody>
          <a:bodyPr>
            <a:normAutofit fontScale="90000"/>
          </a:bodyPr>
          <a:lstStyle/>
          <a:p>
            <a:r>
              <a:rPr lang="he-IL" dirty="0" err="1"/>
              <a:t>החנוכיה</a:t>
            </a:r>
            <a:r>
              <a:rPr lang="he-IL" dirty="0"/>
              <a:t> שלא דלקה- סיפור עם ממרוקו </a:t>
            </a:r>
            <a:br>
              <a:rPr lang="he-IL" dirty="0"/>
            </a:br>
            <a:endParaRPr lang="he-IL" dirty="0"/>
          </a:p>
        </p:txBody>
      </p:sp>
      <p:sp>
        <p:nvSpPr>
          <p:cNvPr id="3" name="כותרת משנה 2">
            <a:extLst>
              <a:ext uri="{FF2B5EF4-FFF2-40B4-BE49-F238E27FC236}">
                <a16:creationId xmlns:a16="http://schemas.microsoft.com/office/drawing/2014/main" id="{7915CAF0-AF4F-4F46-8193-985B0C520459}"/>
              </a:ext>
            </a:extLst>
          </p:cNvPr>
          <p:cNvSpPr>
            <a:spLocks noGrp="1"/>
          </p:cNvSpPr>
          <p:nvPr>
            <p:ph type="subTitle" idx="1"/>
          </p:nvPr>
        </p:nvSpPr>
        <p:spPr/>
        <p:txBody>
          <a:bodyPr/>
          <a:lstStyle/>
          <a:p>
            <a:r>
              <a:rPr lang="he-IL" dirty="0"/>
              <a:t>מפגש הדרכה בחינוך הלשוני</a:t>
            </a:r>
          </a:p>
          <a:p>
            <a:r>
              <a:rPr lang="he-IL" dirty="0"/>
              <a:t>על קצה הלשון ו'</a:t>
            </a:r>
          </a:p>
          <a:p>
            <a:r>
              <a:rPr lang="he-IL" dirty="0" err="1"/>
              <a:t>תהלוך</a:t>
            </a:r>
            <a:r>
              <a:rPr lang="he-IL" dirty="0"/>
              <a:t> בטקסט</a:t>
            </a:r>
          </a:p>
        </p:txBody>
      </p:sp>
    </p:spTree>
    <p:extLst>
      <p:ext uri="{BB962C8B-B14F-4D97-AF65-F5344CB8AC3E}">
        <p14:creationId xmlns:p14="http://schemas.microsoft.com/office/powerpoint/2010/main" val="24298400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FFC381D-ACC6-4810-84AE-1E94DC683133}"/>
              </a:ext>
            </a:extLst>
          </p:cNvPr>
          <p:cNvSpPr>
            <a:spLocks noGrp="1"/>
          </p:cNvSpPr>
          <p:nvPr>
            <p:ph type="title"/>
          </p:nvPr>
        </p:nvSpPr>
        <p:spPr/>
        <p:txBody>
          <a:bodyPr/>
          <a:lstStyle/>
          <a:p>
            <a:r>
              <a:rPr lang="he-IL" dirty="0" err="1">
                <a:cs typeface="+mn-cs"/>
              </a:rPr>
              <a:t>החנוכיה</a:t>
            </a:r>
            <a:r>
              <a:rPr lang="he-IL" dirty="0">
                <a:cs typeface="+mn-cs"/>
              </a:rPr>
              <a:t> שלא דלקה/ סיפור עם</a:t>
            </a:r>
          </a:p>
        </p:txBody>
      </p:sp>
      <p:sp>
        <p:nvSpPr>
          <p:cNvPr id="3" name="מלבן: פינות מעוגלות 2">
            <a:extLst>
              <a:ext uri="{FF2B5EF4-FFF2-40B4-BE49-F238E27FC236}">
                <a16:creationId xmlns:a16="http://schemas.microsoft.com/office/drawing/2014/main" id="{96BFFE8C-7F34-4290-9780-C04590C42DFB}"/>
              </a:ext>
            </a:extLst>
          </p:cNvPr>
          <p:cNvSpPr/>
          <p:nvPr/>
        </p:nvSpPr>
        <p:spPr>
          <a:xfrm>
            <a:off x="6652591" y="2445025"/>
            <a:ext cx="4108174" cy="11264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400" dirty="0"/>
              <a:t>העלאת השערות בעקבות הכותרת והאיור</a:t>
            </a:r>
          </a:p>
        </p:txBody>
      </p:sp>
      <p:pic>
        <p:nvPicPr>
          <p:cNvPr id="4" name="תמונה 3">
            <a:extLst>
              <a:ext uri="{FF2B5EF4-FFF2-40B4-BE49-F238E27FC236}">
                <a16:creationId xmlns:a16="http://schemas.microsoft.com/office/drawing/2014/main" id="{78604D1E-77F9-42EB-A4F6-786D6A1B7C2A}"/>
              </a:ext>
            </a:extLst>
          </p:cNvPr>
          <p:cNvPicPr>
            <a:picLocks noChangeAspect="1"/>
          </p:cNvPicPr>
          <p:nvPr/>
        </p:nvPicPr>
        <p:blipFill rotWithShape="1">
          <a:blip r:embed="rId2"/>
          <a:srcRect l="31305" t="31102" r="55543" b="52465"/>
          <a:stretch/>
        </p:blipFill>
        <p:spPr>
          <a:xfrm>
            <a:off x="2252870" y="3922643"/>
            <a:ext cx="3511826" cy="2466986"/>
          </a:xfrm>
          <a:prstGeom prst="rect">
            <a:avLst/>
          </a:prstGeom>
        </p:spPr>
      </p:pic>
      <p:pic>
        <p:nvPicPr>
          <p:cNvPr id="5" name="תמונה 4">
            <a:extLst>
              <a:ext uri="{FF2B5EF4-FFF2-40B4-BE49-F238E27FC236}">
                <a16:creationId xmlns:a16="http://schemas.microsoft.com/office/drawing/2014/main" id="{A90F4F62-8648-4009-9504-47D1F04CB3E5}"/>
              </a:ext>
            </a:extLst>
          </p:cNvPr>
          <p:cNvPicPr>
            <a:picLocks noChangeAspect="1"/>
          </p:cNvPicPr>
          <p:nvPr/>
        </p:nvPicPr>
        <p:blipFill rotWithShape="1">
          <a:blip r:embed="rId3"/>
          <a:srcRect l="25000" t="42508" r="53696" b="38154"/>
          <a:stretch/>
        </p:blipFill>
        <p:spPr>
          <a:xfrm>
            <a:off x="662608" y="1119462"/>
            <a:ext cx="4064591" cy="2074312"/>
          </a:xfrm>
          <a:prstGeom prst="rect">
            <a:avLst/>
          </a:prstGeom>
        </p:spPr>
      </p:pic>
    </p:spTree>
    <p:extLst>
      <p:ext uri="{BB962C8B-B14F-4D97-AF65-F5344CB8AC3E}">
        <p14:creationId xmlns:p14="http://schemas.microsoft.com/office/powerpoint/2010/main" val="8837178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תיבת טקסט 2">
            <a:extLst>
              <a:ext uri="{FF2B5EF4-FFF2-40B4-BE49-F238E27FC236}">
                <a16:creationId xmlns:a16="http://schemas.microsoft.com/office/drawing/2014/main" id="{83CD0F91-BF11-4EE7-9A39-E3CA89DCCBCF}"/>
              </a:ext>
            </a:extLst>
          </p:cNvPr>
          <p:cNvSpPr txBox="1"/>
          <p:nvPr/>
        </p:nvSpPr>
        <p:spPr>
          <a:xfrm>
            <a:off x="2570922" y="837425"/>
            <a:ext cx="8733181" cy="5056577"/>
          </a:xfrm>
          <a:prstGeom prst="rect">
            <a:avLst/>
          </a:prstGeom>
          <a:noFill/>
        </p:spPr>
        <p:txBody>
          <a:bodyPr wrap="square">
            <a:spAutoFit/>
          </a:bodyPr>
          <a:lstStyle/>
          <a:p>
            <a:pPr algn="r" rtl="1">
              <a:lnSpc>
                <a:spcPct val="150000"/>
              </a:lnSpc>
            </a:pPr>
            <a:r>
              <a:rPr lang="he-IL" sz="2800" b="0" kern="1400" dirty="0">
                <a:solidFill>
                  <a:srgbClr val="800080"/>
                </a:solidFill>
                <a:effectLst/>
                <a:latin typeface="Arial" panose="020B0604020202020204" pitchFamily="34" charset="0"/>
                <a:ea typeface="Times New Roman" panose="02020603050405020304" pitchFamily="18" charset="0"/>
                <a:cs typeface="Arial" panose="020B0604020202020204" pitchFamily="34" charset="0"/>
              </a:rPr>
              <a:t>בימי רבי אברהם אבן עזרא (</a:t>
            </a:r>
            <a:r>
              <a:rPr lang="he-IL" sz="2800" b="0" kern="1400" dirty="0" err="1">
                <a:solidFill>
                  <a:srgbClr val="800080"/>
                </a:solidFill>
                <a:effectLst/>
                <a:latin typeface="Arial" panose="020B0604020202020204" pitchFamily="34" charset="0"/>
                <a:ea typeface="Times New Roman" panose="02020603050405020304" pitchFamily="18" charset="0"/>
                <a:cs typeface="Arial" panose="020B0604020202020204" pitchFamily="34" charset="0"/>
              </a:rPr>
              <a:t>ראב"ע</a:t>
            </a:r>
            <a:r>
              <a:rPr lang="he-IL" sz="2800" b="0" kern="1400" dirty="0">
                <a:solidFill>
                  <a:srgbClr val="800080"/>
                </a:solidFill>
                <a:effectLst/>
                <a:latin typeface="Arial" panose="020B0604020202020204" pitchFamily="34" charset="0"/>
                <a:ea typeface="Times New Roman" panose="02020603050405020304" pitchFamily="18" charset="0"/>
                <a:cs typeface="Arial" panose="020B0604020202020204" pitchFamily="34" charset="0"/>
              </a:rPr>
              <a:t>) חי </a:t>
            </a:r>
            <a:r>
              <a:rPr lang="he-IL" sz="2800" b="0" kern="1400" dirty="0" err="1">
                <a:solidFill>
                  <a:srgbClr val="800080"/>
                </a:solidFill>
                <a:effectLst/>
                <a:latin typeface="Arial" panose="020B0604020202020204" pitchFamily="34" charset="0"/>
                <a:ea typeface="Times New Roman" panose="02020603050405020304" pitchFamily="18" charset="0"/>
                <a:cs typeface="Arial" panose="020B0604020202020204" pitchFamily="34" charset="0"/>
              </a:rPr>
              <a:t>בפאדובה</a:t>
            </a:r>
            <a:r>
              <a:rPr lang="he-IL" sz="2800" b="0" kern="1400" dirty="0">
                <a:solidFill>
                  <a:srgbClr val="800080"/>
                </a:solidFill>
                <a:effectLst/>
                <a:latin typeface="Arial" panose="020B0604020202020204" pitchFamily="34" charset="0"/>
                <a:ea typeface="Times New Roman" panose="02020603050405020304" pitchFamily="18" charset="0"/>
                <a:cs typeface="Arial" panose="020B0604020202020204" pitchFamily="34" charset="0"/>
              </a:rPr>
              <a:t> שבאיטליה עשיר אוהב מצוות וטוב לב. </a:t>
            </a:r>
            <a:r>
              <a:rPr lang="he-IL" sz="2800" b="1" kern="1400" dirty="0">
                <a:solidFill>
                  <a:srgbClr val="800080"/>
                </a:solidFill>
                <a:effectLst/>
                <a:latin typeface="Arial" panose="020B0604020202020204" pitchFamily="34" charset="0"/>
                <a:ea typeface="Times New Roman" panose="02020603050405020304" pitchFamily="18" charset="0"/>
                <a:cs typeface="Arial" panose="020B0604020202020204" pitchFamily="34" charset="0"/>
              </a:rPr>
              <a:t>מגרעת</a:t>
            </a:r>
            <a:r>
              <a:rPr lang="he-IL" sz="2800" b="0" kern="1400" dirty="0">
                <a:solidFill>
                  <a:srgbClr val="800080"/>
                </a:solidFill>
                <a:effectLst/>
                <a:latin typeface="Arial" panose="020B0604020202020204" pitchFamily="34" charset="0"/>
                <a:ea typeface="Times New Roman" panose="02020603050405020304" pitchFamily="18" charset="0"/>
                <a:cs typeface="Arial" panose="020B0604020202020204" pitchFamily="34" charset="0"/>
              </a:rPr>
              <a:t> אחת </a:t>
            </a:r>
            <a:r>
              <a:rPr lang="he-IL" sz="2800" b="0" kern="1400" dirty="0" err="1">
                <a:solidFill>
                  <a:srgbClr val="800080"/>
                </a:solidFill>
                <a:effectLst/>
                <a:latin typeface="Arial" panose="020B0604020202020204" pitchFamily="34" charset="0"/>
                <a:ea typeface="Times New Roman" panose="02020603050405020304" pitchFamily="18" charset="0"/>
                <a:cs typeface="Arial" panose="020B0604020202020204" pitchFamily="34" charset="0"/>
              </a:rPr>
              <a:t>היתה</a:t>
            </a:r>
            <a:r>
              <a:rPr lang="he-IL" sz="2800" b="0" kern="1400" dirty="0">
                <a:solidFill>
                  <a:srgbClr val="800080"/>
                </a:solidFill>
                <a:effectLst/>
                <a:latin typeface="Arial" panose="020B0604020202020204" pitchFamily="34" charset="0"/>
                <a:ea typeface="Times New Roman" panose="02020603050405020304" pitchFamily="18" charset="0"/>
                <a:cs typeface="Arial" panose="020B0604020202020204" pitchFamily="34" charset="0"/>
              </a:rPr>
              <a:t> בו: </a:t>
            </a:r>
          </a:p>
          <a:p>
            <a:pPr algn="r" rtl="1">
              <a:lnSpc>
                <a:spcPct val="150000"/>
              </a:lnSpc>
            </a:pPr>
            <a:r>
              <a:rPr lang="he-IL" sz="2800" b="1" kern="1400" dirty="0">
                <a:solidFill>
                  <a:srgbClr val="800080"/>
                </a:solidFill>
                <a:effectLst/>
                <a:latin typeface="Arial" panose="020B0604020202020204" pitchFamily="34" charset="0"/>
                <a:ea typeface="Times New Roman" panose="02020603050405020304" pitchFamily="18" charset="0"/>
                <a:cs typeface="Arial" panose="020B0604020202020204" pitchFamily="34" charset="0"/>
              </a:rPr>
              <a:t>כשלווה</a:t>
            </a:r>
            <a:r>
              <a:rPr lang="he-IL" sz="2800" b="0" kern="1400" dirty="0">
                <a:solidFill>
                  <a:srgbClr val="800080"/>
                </a:solidFill>
                <a:effectLst/>
                <a:latin typeface="Arial" panose="020B0604020202020204" pitchFamily="34" charset="0"/>
                <a:ea typeface="Times New Roman" panose="02020603050405020304" pitchFamily="18" charset="0"/>
                <a:cs typeface="Arial" panose="020B0604020202020204" pitchFamily="34" charset="0"/>
              </a:rPr>
              <a:t> כסף לא אהב </a:t>
            </a:r>
            <a:r>
              <a:rPr lang="he-IL" sz="2800" b="1" kern="1400" dirty="0">
                <a:solidFill>
                  <a:srgbClr val="800080"/>
                </a:solidFill>
                <a:effectLst/>
                <a:latin typeface="Arial" panose="020B0604020202020204" pitchFamily="34" charset="0"/>
                <a:ea typeface="Times New Roman" panose="02020603050405020304" pitchFamily="18" charset="0"/>
                <a:cs typeface="Arial" panose="020B0604020202020204" pitchFamily="34" charset="0"/>
              </a:rPr>
              <a:t>לפרוע את חובו במועד</a:t>
            </a:r>
            <a:r>
              <a:rPr lang="he-IL" sz="2800" b="0" kern="1400" dirty="0">
                <a:solidFill>
                  <a:srgbClr val="800080"/>
                </a:solidFill>
                <a:effectLst/>
                <a:latin typeface="Arial" panose="020B0604020202020204" pitchFamily="34" charset="0"/>
                <a:ea typeface="Times New Roman" panose="02020603050405020304" pitchFamily="18" charset="0"/>
                <a:cs typeface="Arial" panose="020B0604020202020204" pitchFamily="34" charset="0"/>
              </a:rPr>
              <a:t>. תמיד היה דוחה את בעל החוב בלך ושוב, וכשכבר שילם, היה נותן </a:t>
            </a:r>
            <a:r>
              <a:rPr lang="he-IL" sz="2800" b="1" kern="1400" dirty="0">
                <a:solidFill>
                  <a:srgbClr val="800080"/>
                </a:solidFill>
                <a:effectLst/>
                <a:latin typeface="Arial" panose="020B0604020202020204" pitchFamily="34" charset="0"/>
                <a:ea typeface="Times New Roman" panose="02020603050405020304" pitchFamily="18" charset="0"/>
                <a:cs typeface="Arial" panose="020B0604020202020204" pitchFamily="34" charset="0"/>
              </a:rPr>
              <a:t>טיפין טיפין </a:t>
            </a:r>
            <a:r>
              <a:rPr lang="he-IL" sz="2800" b="0" kern="1400" dirty="0">
                <a:solidFill>
                  <a:srgbClr val="800080"/>
                </a:solidFill>
                <a:effectLst/>
                <a:latin typeface="Arial" panose="020B0604020202020204" pitchFamily="34" charset="0"/>
                <a:ea typeface="Times New Roman" panose="02020603050405020304" pitchFamily="18" charset="0"/>
                <a:cs typeface="Arial" panose="020B0604020202020204" pitchFamily="34" charset="0"/>
              </a:rPr>
              <a:t>(מעט בכל פעם).</a:t>
            </a:r>
            <a:endParaRPr lang="en-US" sz="2800" b="1" kern="1400" dirty="0">
              <a:effectLst/>
              <a:latin typeface="Arial" panose="020B0604020202020204" pitchFamily="34" charset="0"/>
              <a:ea typeface="Times New Roman" panose="02020603050405020304" pitchFamily="18" charset="0"/>
              <a:cs typeface="Guttman Yad-Brush"/>
            </a:endParaRPr>
          </a:p>
          <a:p>
            <a:pPr>
              <a:lnSpc>
                <a:spcPct val="150000"/>
              </a:lnSpc>
            </a:pPr>
            <a:br>
              <a:rPr lang="en-US" sz="4000" dirty="0">
                <a:effectLst/>
                <a:latin typeface="Arial" panose="020B0604020202020204" pitchFamily="34" charset="0"/>
                <a:ea typeface="Times New Roman" panose="02020603050405020304" pitchFamily="18" charset="0"/>
              </a:rPr>
            </a:br>
            <a:endParaRPr lang="he-IL" sz="4000" dirty="0"/>
          </a:p>
        </p:txBody>
      </p:sp>
      <p:sp>
        <p:nvSpPr>
          <p:cNvPr id="5" name="מלבן: פינות מעוגלות 4">
            <a:extLst>
              <a:ext uri="{FF2B5EF4-FFF2-40B4-BE49-F238E27FC236}">
                <a16:creationId xmlns:a16="http://schemas.microsoft.com/office/drawing/2014/main" id="{67D990EE-133E-43AE-9F5F-9F416D27D19D}"/>
              </a:ext>
            </a:extLst>
          </p:cNvPr>
          <p:cNvSpPr/>
          <p:nvPr/>
        </p:nvSpPr>
        <p:spPr>
          <a:xfrm>
            <a:off x="5975073" y="4089168"/>
            <a:ext cx="4108174" cy="11264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400" dirty="0"/>
              <a:t>חקירת מילים באמצעות אסטרטגיה להבנת מילים לא מוכרות</a:t>
            </a:r>
          </a:p>
        </p:txBody>
      </p:sp>
      <p:sp>
        <p:nvSpPr>
          <p:cNvPr id="6" name="מלבן: פינות מעוגלות 5">
            <a:extLst>
              <a:ext uri="{FF2B5EF4-FFF2-40B4-BE49-F238E27FC236}">
                <a16:creationId xmlns:a16="http://schemas.microsoft.com/office/drawing/2014/main" id="{89BE9251-0F11-41EE-BA19-AA79F32A0CB8}"/>
              </a:ext>
            </a:extLst>
          </p:cNvPr>
          <p:cNvSpPr/>
          <p:nvPr/>
        </p:nvSpPr>
        <p:spPr>
          <a:xfrm>
            <a:off x="1182757" y="3781732"/>
            <a:ext cx="4108174" cy="11264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400" dirty="0"/>
              <a:t>מה אתם יודעים על האיש העשיר מתוך פסקה זו?</a:t>
            </a:r>
          </a:p>
          <a:p>
            <a:pPr algn="ctr"/>
            <a:endParaRPr lang="he-IL" sz="2400" dirty="0"/>
          </a:p>
        </p:txBody>
      </p:sp>
      <p:sp>
        <p:nvSpPr>
          <p:cNvPr id="7" name="מלבן: פינות מעוגלות 6">
            <a:extLst>
              <a:ext uri="{FF2B5EF4-FFF2-40B4-BE49-F238E27FC236}">
                <a16:creationId xmlns:a16="http://schemas.microsoft.com/office/drawing/2014/main" id="{B0898385-4AC7-401C-B88E-D0C7721F0FAC}"/>
              </a:ext>
            </a:extLst>
          </p:cNvPr>
          <p:cNvSpPr/>
          <p:nvPr/>
        </p:nvSpPr>
        <p:spPr>
          <a:xfrm>
            <a:off x="1182757" y="5457357"/>
            <a:ext cx="4108174" cy="11264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400" dirty="0"/>
              <a:t>מה אתם חושבים על האיש העשיר?</a:t>
            </a:r>
          </a:p>
        </p:txBody>
      </p:sp>
      <p:sp>
        <p:nvSpPr>
          <p:cNvPr id="8" name="מלבן: פינות מעוגלות 7">
            <a:extLst>
              <a:ext uri="{FF2B5EF4-FFF2-40B4-BE49-F238E27FC236}">
                <a16:creationId xmlns:a16="http://schemas.microsoft.com/office/drawing/2014/main" id="{867C90BA-E9DE-43CE-8AF0-2921F1D28D2B}"/>
              </a:ext>
            </a:extLst>
          </p:cNvPr>
          <p:cNvSpPr/>
          <p:nvPr/>
        </p:nvSpPr>
        <p:spPr>
          <a:xfrm>
            <a:off x="6386719" y="5457356"/>
            <a:ext cx="4108174" cy="11264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400" dirty="0"/>
              <a:t>תפקיד האקספוזיציה, היצג בסיפור</a:t>
            </a:r>
          </a:p>
        </p:txBody>
      </p:sp>
    </p:spTree>
    <p:extLst>
      <p:ext uri="{BB962C8B-B14F-4D97-AF65-F5344CB8AC3E}">
        <p14:creationId xmlns:p14="http://schemas.microsoft.com/office/powerpoint/2010/main" val="17727068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תיבת טקסט 2">
            <a:extLst>
              <a:ext uri="{FF2B5EF4-FFF2-40B4-BE49-F238E27FC236}">
                <a16:creationId xmlns:a16="http://schemas.microsoft.com/office/drawing/2014/main" id="{C352681F-AE5B-4ADC-A544-063D7B318179}"/>
              </a:ext>
            </a:extLst>
          </p:cNvPr>
          <p:cNvSpPr txBox="1"/>
          <p:nvPr/>
        </p:nvSpPr>
        <p:spPr>
          <a:xfrm>
            <a:off x="2279374" y="450574"/>
            <a:ext cx="9369287" cy="5185522"/>
          </a:xfrm>
          <a:prstGeom prst="rect">
            <a:avLst/>
          </a:prstGeom>
          <a:noFill/>
        </p:spPr>
        <p:txBody>
          <a:bodyPr wrap="square">
            <a:spAutoFit/>
          </a:bodyPr>
          <a:lstStyle/>
          <a:p>
            <a:pPr algn="r" rtl="1">
              <a:lnSpc>
                <a:spcPct val="150000"/>
              </a:lnSpc>
            </a:pPr>
            <a:r>
              <a:rPr lang="he-IL" sz="2800" b="1" kern="1400" dirty="0">
                <a:solidFill>
                  <a:srgbClr val="800080"/>
                </a:solidFill>
                <a:effectLst/>
                <a:latin typeface="Arial" panose="020B0604020202020204" pitchFamily="34" charset="0"/>
                <a:ea typeface="Times New Roman" panose="02020603050405020304" pitchFamily="18" charset="0"/>
                <a:cs typeface="Arial" panose="020B0604020202020204" pitchFamily="34" charset="0"/>
              </a:rPr>
              <a:t>כחודש ימים </a:t>
            </a:r>
            <a:r>
              <a:rPr lang="he-IL" sz="2800" b="0" kern="1400" dirty="0">
                <a:solidFill>
                  <a:srgbClr val="800080"/>
                </a:solidFill>
                <a:effectLst/>
                <a:latin typeface="Arial" panose="020B0604020202020204" pitchFamily="34" charset="0"/>
                <a:ea typeface="Times New Roman" panose="02020603050405020304" pitchFamily="18" charset="0"/>
                <a:cs typeface="Arial" panose="020B0604020202020204" pitchFamily="34" charset="0"/>
              </a:rPr>
              <a:t>לפני חנוכה בא אליו בעל </a:t>
            </a:r>
            <a:r>
              <a:rPr lang="he-IL" sz="2800" b="1" kern="1400" dirty="0">
                <a:solidFill>
                  <a:srgbClr val="800080"/>
                </a:solidFill>
                <a:effectLst/>
                <a:latin typeface="Arial" panose="020B0604020202020204" pitchFamily="34" charset="0"/>
                <a:ea typeface="Times New Roman" panose="02020603050405020304" pitchFamily="18" charset="0"/>
                <a:cs typeface="Arial" panose="020B0604020202020204" pitchFamily="34" charset="0"/>
              </a:rPr>
              <a:t>חוב </a:t>
            </a:r>
            <a:r>
              <a:rPr lang="he-IL" sz="2800" b="0" kern="1400" dirty="0">
                <a:solidFill>
                  <a:srgbClr val="800080"/>
                </a:solidFill>
                <a:effectLst/>
                <a:latin typeface="Arial" panose="020B0604020202020204" pitchFamily="34" charset="0"/>
                <a:ea typeface="Times New Roman" panose="02020603050405020304" pitchFamily="18" charset="0"/>
                <a:cs typeface="Arial" panose="020B0604020202020204" pitchFamily="34" charset="0"/>
              </a:rPr>
              <a:t>ותבע ממנו את חובו, אך האיש דחה אותו בלך ושוב. </a:t>
            </a:r>
          </a:p>
          <a:p>
            <a:pPr algn="r" rtl="1">
              <a:lnSpc>
                <a:spcPct val="150000"/>
              </a:lnSpc>
            </a:pPr>
            <a:r>
              <a:rPr lang="he-IL" sz="2800" b="0" kern="1400" dirty="0">
                <a:solidFill>
                  <a:srgbClr val="800080"/>
                </a:solidFill>
                <a:effectLst/>
                <a:latin typeface="Arial" panose="020B0604020202020204" pitchFamily="34" charset="0"/>
                <a:ea typeface="Times New Roman" panose="02020603050405020304" pitchFamily="18" charset="0"/>
                <a:cs typeface="Arial" panose="020B0604020202020204" pitchFamily="34" charset="0"/>
              </a:rPr>
              <a:t>בעל החוב התחנן לפניו: "אני זקוק לכסף,</a:t>
            </a:r>
            <a:r>
              <a:rPr lang="he-IL" sz="2800" b="1" kern="1400" dirty="0">
                <a:latin typeface="Arial" panose="020B0604020202020204" pitchFamily="34" charset="0"/>
                <a:ea typeface="Times New Roman" panose="02020603050405020304" pitchFamily="18" charset="0"/>
                <a:cs typeface="Arial" panose="020B0604020202020204" pitchFamily="34" charset="0"/>
              </a:rPr>
              <a:t> </a:t>
            </a:r>
            <a:r>
              <a:rPr lang="he-IL" sz="2800" b="0" kern="1400" dirty="0">
                <a:solidFill>
                  <a:srgbClr val="800080"/>
                </a:solidFill>
                <a:effectLst/>
                <a:latin typeface="Arial" panose="020B0604020202020204" pitchFamily="34" charset="0"/>
                <a:ea typeface="Times New Roman" panose="02020603050405020304" pitchFamily="18" charset="0"/>
                <a:cs typeface="Arial" panose="020B0604020202020204" pitchFamily="34" charset="0"/>
              </a:rPr>
              <a:t>ולך יש כסף רב, מדוע לא תפרע את </a:t>
            </a:r>
            <a:r>
              <a:rPr lang="he-IL" sz="2800" b="1" kern="1400" dirty="0">
                <a:solidFill>
                  <a:srgbClr val="800080"/>
                </a:solidFill>
                <a:effectLst/>
                <a:latin typeface="Arial" panose="020B0604020202020204" pitchFamily="34" charset="0"/>
                <a:ea typeface="Times New Roman" panose="02020603050405020304" pitchFamily="18" charset="0"/>
                <a:cs typeface="Arial" panose="020B0604020202020204" pitchFamily="34" charset="0"/>
              </a:rPr>
              <a:t>חובך</a:t>
            </a:r>
            <a:r>
              <a:rPr lang="he-IL" sz="2800" b="0" kern="1400" dirty="0">
                <a:solidFill>
                  <a:srgbClr val="800080"/>
                </a:solidFill>
                <a:effectLst/>
                <a:latin typeface="Arial" panose="020B0604020202020204" pitchFamily="34" charset="0"/>
                <a:ea typeface="Times New Roman" panose="02020603050405020304" pitchFamily="18" charset="0"/>
                <a:cs typeface="Arial" panose="020B0604020202020204" pitchFamily="34" charset="0"/>
              </a:rPr>
              <a:t>?"</a:t>
            </a:r>
            <a:endParaRPr lang="en-US" sz="2800" b="1" kern="1400" dirty="0">
              <a:effectLst/>
              <a:latin typeface="Arial" panose="020B0604020202020204" pitchFamily="34" charset="0"/>
              <a:ea typeface="Times New Roman" panose="02020603050405020304" pitchFamily="18" charset="0"/>
              <a:cs typeface="Guttman Yad-Brush"/>
            </a:endParaRPr>
          </a:p>
          <a:p>
            <a:pPr algn="r" rtl="1">
              <a:lnSpc>
                <a:spcPct val="150000"/>
              </a:lnSpc>
            </a:pPr>
            <a:r>
              <a:rPr lang="he-IL" sz="2800" b="0" kern="1400" dirty="0">
                <a:solidFill>
                  <a:srgbClr val="800080"/>
                </a:solidFill>
                <a:effectLst/>
                <a:latin typeface="Arial" panose="020B0604020202020204" pitchFamily="34" charset="0"/>
                <a:ea typeface="Times New Roman" panose="02020603050405020304" pitchFamily="18" charset="0"/>
                <a:cs typeface="Arial" panose="020B0604020202020204" pitchFamily="34" charset="0"/>
              </a:rPr>
              <a:t>הדבר הגיע לאוזני </a:t>
            </a:r>
            <a:r>
              <a:rPr lang="he-IL" sz="2800" b="0" kern="1400" dirty="0" err="1">
                <a:solidFill>
                  <a:srgbClr val="800080"/>
                </a:solidFill>
                <a:effectLst/>
                <a:latin typeface="Arial" panose="020B0604020202020204" pitchFamily="34" charset="0"/>
                <a:ea typeface="Times New Roman" panose="02020603050405020304" pitchFamily="18" charset="0"/>
                <a:cs typeface="Arial" panose="020B0604020202020204" pitchFamily="34" charset="0"/>
              </a:rPr>
              <a:t>ראב"ע</a:t>
            </a:r>
            <a:r>
              <a:rPr lang="he-IL" sz="2800" b="0" kern="1400" dirty="0">
                <a:solidFill>
                  <a:srgbClr val="800080"/>
                </a:solidFill>
                <a:effectLst/>
                <a:latin typeface="Arial" panose="020B0604020202020204" pitchFamily="34" charset="0"/>
                <a:ea typeface="Times New Roman" panose="02020603050405020304" pitchFamily="18" charset="0"/>
                <a:cs typeface="Arial" panose="020B0604020202020204" pitchFamily="34" charset="0"/>
              </a:rPr>
              <a:t>, והוא </a:t>
            </a:r>
            <a:r>
              <a:rPr lang="he-IL" sz="2800" b="0" kern="1400" dirty="0" err="1">
                <a:solidFill>
                  <a:srgbClr val="800080"/>
                </a:solidFill>
                <a:effectLst/>
                <a:latin typeface="Arial" panose="020B0604020202020204" pitchFamily="34" charset="0"/>
                <a:ea typeface="Times New Roman" panose="02020603050405020304" pitchFamily="18" charset="0"/>
                <a:cs typeface="Arial" panose="020B0604020202020204" pitchFamily="34" charset="0"/>
              </a:rPr>
              <a:t>ציוה</a:t>
            </a:r>
            <a:r>
              <a:rPr lang="he-IL" sz="2800" b="0" kern="1400" dirty="0">
                <a:solidFill>
                  <a:srgbClr val="800080"/>
                </a:solidFill>
                <a:effectLst/>
                <a:latin typeface="Arial" panose="020B0604020202020204" pitchFamily="34" charset="0"/>
                <a:ea typeface="Times New Roman" panose="02020603050405020304" pitchFamily="18" charset="0"/>
                <a:cs typeface="Arial" panose="020B0604020202020204" pitchFamily="34" charset="0"/>
              </a:rPr>
              <a:t> על העשיר לשלם את </a:t>
            </a:r>
            <a:r>
              <a:rPr lang="he-IL" sz="2800" b="1" kern="1400" dirty="0">
                <a:solidFill>
                  <a:srgbClr val="800080"/>
                </a:solidFill>
                <a:effectLst/>
                <a:latin typeface="Arial" panose="020B0604020202020204" pitchFamily="34" charset="0"/>
                <a:ea typeface="Times New Roman" panose="02020603050405020304" pitchFamily="18" charset="0"/>
                <a:cs typeface="Arial" panose="020B0604020202020204" pitchFamily="34" charset="0"/>
              </a:rPr>
              <a:t>חובו </a:t>
            </a:r>
            <a:r>
              <a:rPr lang="he-IL" sz="2800" b="0" kern="1400" dirty="0">
                <a:solidFill>
                  <a:srgbClr val="800080"/>
                </a:solidFill>
                <a:effectLst/>
                <a:latin typeface="Arial" panose="020B0604020202020204" pitchFamily="34" charset="0"/>
                <a:ea typeface="Times New Roman" panose="02020603050405020304" pitchFamily="18" charset="0"/>
                <a:cs typeface="Arial" panose="020B0604020202020204" pitchFamily="34" charset="0"/>
              </a:rPr>
              <a:t>בבת אחת, ככתוב בתורה. </a:t>
            </a:r>
          </a:p>
          <a:p>
            <a:pPr algn="r" rtl="1">
              <a:lnSpc>
                <a:spcPct val="150000"/>
              </a:lnSpc>
            </a:pPr>
            <a:r>
              <a:rPr lang="he-IL" sz="2800" b="0" kern="1400" dirty="0">
                <a:solidFill>
                  <a:srgbClr val="800080"/>
                </a:solidFill>
                <a:effectLst/>
                <a:latin typeface="Arial" panose="020B0604020202020204" pitchFamily="34" charset="0"/>
                <a:ea typeface="Times New Roman" panose="02020603050405020304" pitchFamily="18" charset="0"/>
                <a:cs typeface="Arial" panose="020B0604020202020204" pitchFamily="34" charset="0"/>
              </a:rPr>
              <a:t>אך העשיר לא שם ליבו לדברי </a:t>
            </a:r>
            <a:r>
              <a:rPr lang="he-IL" sz="2800" b="0" kern="1400" dirty="0" err="1">
                <a:solidFill>
                  <a:srgbClr val="800080"/>
                </a:solidFill>
                <a:effectLst/>
                <a:latin typeface="Arial" panose="020B0604020202020204" pitchFamily="34" charset="0"/>
                <a:ea typeface="Times New Roman" panose="02020603050405020304" pitchFamily="18" charset="0"/>
                <a:cs typeface="Arial" panose="020B0604020202020204" pitchFamily="34" charset="0"/>
              </a:rPr>
              <a:t>ראב"ע</a:t>
            </a:r>
            <a:r>
              <a:rPr lang="he-IL" sz="2800" b="0" kern="1400" dirty="0">
                <a:solidFill>
                  <a:srgbClr val="800080"/>
                </a:solidFill>
                <a:effectLst/>
                <a:latin typeface="Arial" panose="020B0604020202020204" pitchFamily="34" charset="0"/>
                <a:ea typeface="Times New Roman" panose="02020603050405020304" pitchFamily="18" charset="0"/>
                <a:cs typeface="Arial" panose="020B0604020202020204" pitchFamily="34" charset="0"/>
              </a:rPr>
              <a:t> ולא פרע את </a:t>
            </a:r>
            <a:r>
              <a:rPr lang="he-IL" sz="2800" b="1" kern="1400" dirty="0">
                <a:solidFill>
                  <a:srgbClr val="800080"/>
                </a:solidFill>
                <a:effectLst/>
                <a:latin typeface="Arial" panose="020B0604020202020204" pitchFamily="34" charset="0"/>
                <a:ea typeface="Times New Roman" panose="02020603050405020304" pitchFamily="18" charset="0"/>
                <a:cs typeface="Arial" panose="020B0604020202020204" pitchFamily="34" charset="0"/>
              </a:rPr>
              <a:t>חובו.</a:t>
            </a:r>
            <a:endParaRPr lang="en-US" sz="2800" b="1" kern="1400" dirty="0">
              <a:effectLst/>
              <a:latin typeface="Arial" panose="020B0604020202020204" pitchFamily="34" charset="0"/>
              <a:ea typeface="Times New Roman" panose="02020603050405020304" pitchFamily="18" charset="0"/>
              <a:cs typeface="Guttman Yad-Brush"/>
            </a:endParaRPr>
          </a:p>
          <a:p>
            <a:pPr algn="r" rtl="1">
              <a:lnSpc>
                <a:spcPct val="150000"/>
              </a:lnSpc>
            </a:pPr>
            <a:endParaRPr lang="en-US" sz="2800" dirty="0">
              <a:effectLst/>
              <a:latin typeface="Times New Roman" panose="02020603050405020304" pitchFamily="18" charset="0"/>
              <a:ea typeface="Times New Roman" panose="02020603050405020304" pitchFamily="18" charset="0"/>
            </a:endParaRPr>
          </a:p>
        </p:txBody>
      </p:sp>
      <p:sp>
        <p:nvSpPr>
          <p:cNvPr id="4" name="מלבן: פינות מעוגלות 3">
            <a:extLst>
              <a:ext uri="{FF2B5EF4-FFF2-40B4-BE49-F238E27FC236}">
                <a16:creationId xmlns:a16="http://schemas.microsoft.com/office/drawing/2014/main" id="{BDDB389F-A26C-46CA-AABD-0AC0DB20678E}"/>
              </a:ext>
            </a:extLst>
          </p:cNvPr>
          <p:cNvSpPr/>
          <p:nvPr/>
        </p:nvSpPr>
        <p:spPr>
          <a:xfrm>
            <a:off x="225287" y="4081669"/>
            <a:ext cx="3578087" cy="11264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400" dirty="0"/>
              <a:t>הוראת תפקיד </a:t>
            </a:r>
            <a:r>
              <a:rPr lang="he-IL" sz="2400" dirty="0" err="1"/>
              <a:t>המרכאות</a:t>
            </a:r>
            <a:endParaRPr lang="he-IL" sz="2400" dirty="0"/>
          </a:p>
        </p:txBody>
      </p:sp>
      <p:sp>
        <p:nvSpPr>
          <p:cNvPr id="5" name="מלבן: פינות מעוגלות 4">
            <a:extLst>
              <a:ext uri="{FF2B5EF4-FFF2-40B4-BE49-F238E27FC236}">
                <a16:creationId xmlns:a16="http://schemas.microsoft.com/office/drawing/2014/main" id="{79BFE42D-A2AD-43DA-AEB7-DA1096D2BD2F}"/>
              </a:ext>
            </a:extLst>
          </p:cNvPr>
          <p:cNvSpPr/>
          <p:nvPr/>
        </p:nvSpPr>
        <p:spPr>
          <a:xfrm>
            <a:off x="2067340" y="5616217"/>
            <a:ext cx="4108174" cy="11264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400" dirty="0"/>
              <a:t>עיסוק במשפחת המילים/כינויי קניין- חוב, חובו, חובך</a:t>
            </a:r>
          </a:p>
        </p:txBody>
      </p:sp>
      <p:sp>
        <p:nvSpPr>
          <p:cNvPr id="6" name="מלבן: פינות מעוגלות 5">
            <a:extLst>
              <a:ext uri="{FF2B5EF4-FFF2-40B4-BE49-F238E27FC236}">
                <a16:creationId xmlns:a16="http://schemas.microsoft.com/office/drawing/2014/main" id="{E02AA59B-3D1D-4B12-A821-307A8027AFD2}"/>
              </a:ext>
            </a:extLst>
          </p:cNvPr>
          <p:cNvSpPr/>
          <p:nvPr/>
        </p:nvSpPr>
        <p:spPr>
          <a:xfrm>
            <a:off x="6612834" y="5609591"/>
            <a:ext cx="4108174" cy="11264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400" dirty="0"/>
              <a:t>עצירה לשם העלאת השערה- מה יקרה לדעתכם בהמשך?</a:t>
            </a:r>
          </a:p>
        </p:txBody>
      </p:sp>
      <p:sp>
        <p:nvSpPr>
          <p:cNvPr id="7" name="מלבן: פינות מעוגלות 6">
            <a:extLst>
              <a:ext uri="{FF2B5EF4-FFF2-40B4-BE49-F238E27FC236}">
                <a16:creationId xmlns:a16="http://schemas.microsoft.com/office/drawing/2014/main" id="{0898917A-E7BB-41C9-9B46-47CB752A3E97}"/>
              </a:ext>
            </a:extLst>
          </p:cNvPr>
          <p:cNvSpPr/>
          <p:nvPr/>
        </p:nvSpPr>
        <p:spPr>
          <a:xfrm>
            <a:off x="13253" y="1918251"/>
            <a:ext cx="2478156" cy="11264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400" dirty="0"/>
              <a:t>מהי הבעיה בסיפור?</a:t>
            </a:r>
          </a:p>
        </p:txBody>
      </p:sp>
    </p:spTree>
    <p:extLst>
      <p:ext uri="{BB962C8B-B14F-4D97-AF65-F5344CB8AC3E}">
        <p14:creationId xmlns:p14="http://schemas.microsoft.com/office/powerpoint/2010/main" val="25677614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תיבת טקסט 2">
            <a:extLst>
              <a:ext uri="{FF2B5EF4-FFF2-40B4-BE49-F238E27FC236}">
                <a16:creationId xmlns:a16="http://schemas.microsoft.com/office/drawing/2014/main" id="{42B4371A-382F-471C-BFB6-7F3C4EFF14DA}"/>
              </a:ext>
            </a:extLst>
          </p:cNvPr>
          <p:cNvSpPr txBox="1"/>
          <p:nvPr/>
        </p:nvSpPr>
        <p:spPr>
          <a:xfrm>
            <a:off x="1842052" y="336059"/>
            <a:ext cx="9833113" cy="5829481"/>
          </a:xfrm>
          <a:prstGeom prst="rect">
            <a:avLst/>
          </a:prstGeom>
          <a:noFill/>
        </p:spPr>
        <p:txBody>
          <a:bodyPr wrap="square">
            <a:spAutoFit/>
          </a:bodyPr>
          <a:lstStyle/>
          <a:p>
            <a:pPr algn="r" rtl="1">
              <a:lnSpc>
                <a:spcPct val="150000"/>
              </a:lnSpc>
            </a:pPr>
            <a:r>
              <a:rPr lang="he-IL" sz="2800" b="1" kern="1400" dirty="0">
                <a:solidFill>
                  <a:srgbClr val="800080"/>
                </a:solidFill>
                <a:effectLst/>
                <a:latin typeface="Arial" panose="020B0604020202020204" pitchFamily="34" charset="0"/>
                <a:ea typeface="Times New Roman" panose="02020603050405020304" pitchFamily="18" charset="0"/>
                <a:cs typeface="Arial" panose="020B0604020202020204" pitchFamily="34" charset="0"/>
              </a:rPr>
              <a:t>כשבוע ימים </a:t>
            </a:r>
            <a:r>
              <a:rPr lang="he-IL" sz="2800" b="0" kern="1400" dirty="0">
                <a:solidFill>
                  <a:srgbClr val="800080"/>
                </a:solidFill>
                <a:effectLst/>
                <a:latin typeface="Arial" panose="020B0604020202020204" pitchFamily="34" charset="0"/>
                <a:ea typeface="Times New Roman" panose="02020603050405020304" pitchFamily="18" charset="0"/>
                <a:cs typeface="Arial" panose="020B0604020202020204" pitchFamily="34" charset="0"/>
              </a:rPr>
              <a:t>לפני חג החנוכה פגש </a:t>
            </a:r>
            <a:r>
              <a:rPr lang="he-IL" sz="2800" b="0" kern="1400" dirty="0" err="1">
                <a:solidFill>
                  <a:srgbClr val="800080"/>
                </a:solidFill>
                <a:effectLst/>
                <a:latin typeface="Arial" panose="020B0604020202020204" pitchFamily="34" charset="0"/>
                <a:ea typeface="Times New Roman" panose="02020603050405020304" pitchFamily="18" charset="0"/>
                <a:cs typeface="Arial" panose="020B0604020202020204" pitchFamily="34" charset="0"/>
              </a:rPr>
              <a:t>ראב"ע</a:t>
            </a:r>
            <a:r>
              <a:rPr lang="he-IL" sz="2800" b="0" kern="1400" dirty="0">
                <a:solidFill>
                  <a:srgbClr val="800080"/>
                </a:solidFill>
                <a:effectLst/>
                <a:latin typeface="Arial" panose="020B0604020202020204" pitchFamily="34" charset="0"/>
                <a:ea typeface="Times New Roman" panose="02020603050405020304" pitchFamily="18" charset="0"/>
                <a:cs typeface="Arial" panose="020B0604020202020204" pitchFamily="34" charset="0"/>
              </a:rPr>
              <a:t> את העשיר אצל </a:t>
            </a:r>
            <a:r>
              <a:rPr lang="he-IL" sz="2800" b="1" kern="1400" dirty="0">
                <a:solidFill>
                  <a:srgbClr val="800080"/>
                </a:solidFill>
                <a:effectLst/>
                <a:latin typeface="Arial" panose="020B0604020202020204" pitchFamily="34" charset="0"/>
                <a:ea typeface="Times New Roman" panose="02020603050405020304" pitchFamily="18" charset="0"/>
                <a:cs typeface="Arial" panose="020B0604020202020204" pitchFamily="34" charset="0"/>
              </a:rPr>
              <a:t>הצורף</a:t>
            </a:r>
            <a:r>
              <a:rPr lang="he-IL" sz="2800" b="0" kern="1400" dirty="0">
                <a:solidFill>
                  <a:srgbClr val="800080"/>
                </a:solidFill>
                <a:effectLst/>
                <a:latin typeface="Arial" panose="020B0604020202020204" pitchFamily="34" charset="0"/>
                <a:ea typeface="Times New Roman" panose="02020603050405020304" pitchFamily="18" charset="0"/>
                <a:cs typeface="Arial" panose="020B0604020202020204" pitchFamily="34" charset="0"/>
              </a:rPr>
              <a:t> וראה אותו מזמין חנוכייה יקרה, משובצת אבנים יקרות. </a:t>
            </a:r>
          </a:p>
          <a:p>
            <a:pPr algn="r" rtl="1">
              <a:lnSpc>
                <a:spcPct val="150000"/>
              </a:lnSpc>
            </a:pPr>
            <a:r>
              <a:rPr lang="he-IL" sz="2800" b="0" kern="1400" dirty="0">
                <a:solidFill>
                  <a:srgbClr val="800080"/>
                </a:solidFill>
                <a:effectLst/>
                <a:latin typeface="Arial" panose="020B0604020202020204" pitchFamily="34" charset="0"/>
                <a:ea typeface="Times New Roman" panose="02020603050405020304" pitchFamily="18" charset="0"/>
                <a:cs typeface="Arial" panose="020B0604020202020204" pitchFamily="34" charset="0"/>
              </a:rPr>
              <a:t>פנה </a:t>
            </a:r>
            <a:r>
              <a:rPr lang="he-IL" sz="2800" b="0" kern="1400" dirty="0" err="1">
                <a:solidFill>
                  <a:srgbClr val="800080"/>
                </a:solidFill>
                <a:effectLst/>
                <a:latin typeface="Arial" panose="020B0604020202020204" pitchFamily="34" charset="0"/>
                <a:ea typeface="Times New Roman" panose="02020603050405020304" pitchFamily="18" charset="0"/>
                <a:cs typeface="Arial" panose="020B0604020202020204" pitchFamily="34" charset="0"/>
              </a:rPr>
              <a:t>ראב"ע</a:t>
            </a:r>
            <a:r>
              <a:rPr lang="he-IL" sz="2800" b="0" kern="1400" dirty="0">
                <a:solidFill>
                  <a:srgbClr val="800080"/>
                </a:solidFill>
                <a:effectLst/>
                <a:latin typeface="Arial" panose="020B0604020202020204" pitchFamily="34" charset="0"/>
                <a:ea typeface="Times New Roman" panose="02020603050405020304" pitchFamily="18" charset="0"/>
                <a:cs typeface="Arial" panose="020B0604020202020204" pitchFamily="34" charset="0"/>
              </a:rPr>
              <a:t> אל העשיר: "יפה מאוד שאתה מחבב מצוות, אך בכסף של החנוכייה המהודרת אתה יכול לפרוע את חובותייך, וזו מצווה חשובה ביותר." </a:t>
            </a:r>
          </a:p>
          <a:p>
            <a:pPr algn="r" rtl="1">
              <a:lnSpc>
                <a:spcPct val="150000"/>
              </a:lnSpc>
            </a:pPr>
            <a:r>
              <a:rPr lang="he-IL" sz="2800" b="1" kern="1400" dirty="0">
                <a:solidFill>
                  <a:srgbClr val="800080"/>
                </a:solidFill>
                <a:effectLst/>
                <a:latin typeface="Arial" panose="020B0604020202020204" pitchFamily="34" charset="0"/>
                <a:ea typeface="Times New Roman" panose="02020603050405020304" pitchFamily="18" charset="0"/>
                <a:cs typeface="Arial" panose="020B0604020202020204" pitchFamily="34" charset="0"/>
              </a:rPr>
              <a:t>העשיר לא שם ליבו </a:t>
            </a:r>
            <a:r>
              <a:rPr lang="he-IL" sz="2800" b="0" kern="1400" dirty="0">
                <a:solidFill>
                  <a:srgbClr val="800080"/>
                </a:solidFill>
                <a:effectLst/>
                <a:latin typeface="Arial" panose="020B0604020202020204" pitchFamily="34" charset="0"/>
                <a:ea typeface="Times New Roman" panose="02020603050405020304" pitchFamily="18" charset="0"/>
                <a:cs typeface="Arial" panose="020B0604020202020204" pitchFamily="34" charset="0"/>
              </a:rPr>
              <a:t>לדברי רבי אברהם והזמין את החנוכייה אצל הצורף. </a:t>
            </a:r>
          </a:p>
          <a:p>
            <a:pPr algn="r" rtl="1">
              <a:lnSpc>
                <a:spcPct val="150000"/>
              </a:lnSpc>
            </a:pPr>
            <a:r>
              <a:rPr lang="he-IL" sz="2800" b="0" kern="1400" dirty="0">
                <a:solidFill>
                  <a:srgbClr val="800080"/>
                </a:solidFill>
                <a:effectLst/>
                <a:latin typeface="Arial" panose="020B0604020202020204" pitchFamily="34" charset="0"/>
                <a:ea typeface="Times New Roman" panose="02020603050405020304" pitchFamily="18" charset="0"/>
                <a:cs typeface="Arial" panose="020B0604020202020204" pitchFamily="34" charset="0"/>
              </a:rPr>
              <a:t>אמר </a:t>
            </a:r>
            <a:r>
              <a:rPr lang="he-IL" sz="2800" b="0" kern="1400" dirty="0" err="1">
                <a:solidFill>
                  <a:srgbClr val="800080"/>
                </a:solidFill>
                <a:effectLst/>
                <a:latin typeface="Arial" panose="020B0604020202020204" pitchFamily="34" charset="0"/>
                <a:ea typeface="Times New Roman" panose="02020603050405020304" pitchFamily="18" charset="0"/>
                <a:cs typeface="Arial" panose="020B0604020202020204" pitchFamily="34" charset="0"/>
              </a:rPr>
              <a:t>ראב"ע</a:t>
            </a:r>
            <a:r>
              <a:rPr lang="he-IL" sz="2800" b="0" kern="1400" dirty="0">
                <a:solidFill>
                  <a:srgbClr val="800080"/>
                </a:solidFill>
                <a:effectLst/>
                <a:latin typeface="Arial" panose="020B0604020202020204" pitchFamily="34" charset="0"/>
                <a:ea typeface="Times New Roman" panose="02020603050405020304" pitchFamily="18" charset="0"/>
                <a:cs typeface="Arial" panose="020B0604020202020204" pitchFamily="34" charset="0"/>
              </a:rPr>
              <a:t>: "אני מתפלל שהמלאך </a:t>
            </a:r>
            <a:r>
              <a:rPr lang="he-IL" sz="2800" b="1" kern="1400" dirty="0">
                <a:solidFill>
                  <a:srgbClr val="800080"/>
                </a:solidFill>
                <a:effectLst/>
                <a:latin typeface="Arial" panose="020B0604020202020204" pitchFamily="34" charset="0"/>
                <a:ea typeface="Times New Roman" panose="02020603050405020304" pitchFamily="18" charset="0"/>
                <a:cs typeface="Arial" panose="020B0604020202020204" pitchFamily="34" charset="0"/>
              </a:rPr>
              <a:t>מחבוב מצווה </a:t>
            </a:r>
            <a:r>
              <a:rPr lang="he-IL" sz="2800" b="0" kern="1400" dirty="0">
                <a:solidFill>
                  <a:srgbClr val="800080"/>
                </a:solidFill>
                <a:effectLst/>
                <a:latin typeface="Arial" panose="020B0604020202020204" pitchFamily="34" charset="0"/>
                <a:ea typeface="Times New Roman" panose="02020603050405020304" pitchFamily="18" charset="0"/>
                <a:cs typeface="Arial" panose="020B0604020202020204" pitchFamily="34" charset="0"/>
              </a:rPr>
              <a:t>יילחם בך," ופנה לדרכו.</a:t>
            </a:r>
            <a:endParaRPr lang="en-US" sz="2000" b="1" kern="1400" dirty="0">
              <a:effectLst/>
              <a:latin typeface="Arial" panose="020B0604020202020204" pitchFamily="34" charset="0"/>
              <a:ea typeface="Times New Roman" panose="02020603050405020304" pitchFamily="18" charset="0"/>
              <a:cs typeface="Guttman Yad-Brush"/>
            </a:endParaRPr>
          </a:p>
        </p:txBody>
      </p:sp>
      <p:sp>
        <p:nvSpPr>
          <p:cNvPr id="4" name="מלבן: פינות מעוגלות 3">
            <a:extLst>
              <a:ext uri="{FF2B5EF4-FFF2-40B4-BE49-F238E27FC236}">
                <a16:creationId xmlns:a16="http://schemas.microsoft.com/office/drawing/2014/main" id="{FDECAAA9-C24F-40C6-854A-D08F6614668F}"/>
              </a:ext>
            </a:extLst>
          </p:cNvPr>
          <p:cNvSpPr/>
          <p:nvPr/>
        </p:nvSpPr>
        <p:spPr>
          <a:xfrm>
            <a:off x="649357" y="5395506"/>
            <a:ext cx="4108174" cy="11264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400" dirty="0"/>
              <a:t>מיהו לדעתכם המלאך מחבוב מצווה?</a:t>
            </a:r>
          </a:p>
        </p:txBody>
      </p:sp>
      <p:sp>
        <p:nvSpPr>
          <p:cNvPr id="5" name="מלבן: פינות מעוגלות 4">
            <a:extLst>
              <a:ext uri="{FF2B5EF4-FFF2-40B4-BE49-F238E27FC236}">
                <a16:creationId xmlns:a16="http://schemas.microsoft.com/office/drawing/2014/main" id="{F6F2821E-5A68-48CD-BF40-D79569CB795B}"/>
              </a:ext>
            </a:extLst>
          </p:cNvPr>
          <p:cNvSpPr/>
          <p:nvPr/>
        </p:nvSpPr>
        <p:spPr>
          <a:xfrm>
            <a:off x="5261113" y="5433820"/>
            <a:ext cx="4108174" cy="11264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400" dirty="0"/>
              <a:t>אילו שתי מצוות מוזכרות בפסקה זו?</a:t>
            </a:r>
          </a:p>
        </p:txBody>
      </p:sp>
      <p:sp>
        <p:nvSpPr>
          <p:cNvPr id="6" name="מלבן: פינות מעוגלות 5">
            <a:extLst>
              <a:ext uri="{FF2B5EF4-FFF2-40B4-BE49-F238E27FC236}">
                <a16:creationId xmlns:a16="http://schemas.microsoft.com/office/drawing/2014/main" id="{61914701-6853-494A-8B01-D87564549510}"/>
              </a:ext>
            </a:extLst>
          </p:cNvPr>
          <p:cNvSpPr/>
          <p:nvPr/>
        </p:nvSpPr>
        <p:spPr>
          <a:xfrm>
            <a:off x="212035" y="3057939"/>
            <a:ext cx="2584174" cy="101047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400" dirty="0"/>
              <a:t>עיסוק בביטוי "לא שם ליבו"</a:t>
            </a:r>
          </a:p>
        </p:txBody>
      </p:sp>
    </p:spTree>
    <p:extLst>
      <p:ext uri="{BB962C8B-B14F-4D97-AF65-F5344CB8AC3E}">
        <p14:creationId xmlns:p14="http://schemas.microsoft.com/office/powerpoint/2010/main" val="21759927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תיבת טקסט 2">
            <a:extLst>
              <a:ext uri="{FF2B5EF4-FFF2-40B4-BE49-F238E27FC236}">
                <a16:creationId xmlns:a16="http://schemas.microsoft.com/office/drawing/2014/main" id="{C0A8E580-614F-43A5-8146-351F6F9D4A85}"/>
              </a:ext>
            </a:extLst>
          </p:cNvPr>
          <p:cNvSpPr txBox="1"/>
          <p:nvPr/>
        </p:nvSpPr>
        <p:spPr>
          <a:xfrm>
            <a:off x="2915478" y="673342"/>
            <a:ext cx="8401878" cy="3890489"/>
          </a:xfrm>
          <a:prstGeom prst="rect">
            <a:avLst/>
          </a:prstGeom>
          <a:noFill/>
        </p:spPr>
        <p:txBody>
          <a:bodyPr wrap="square">
            <a:spAutoFit/>
          </a:bodyPr>
          <a:lstStyle/>
          <a:p>
            <a:pPr>
              <a:lnSpc>
                <a:spcPct val="150000"/>
              </a:lnSpc>
            </a:pPr>
            <a:r>
              <a:rPr lang="he-IL" sz="2800" b="1" kern="1400" dirty="0">
                <a:solidFill>
                  <a:srgbClr val="800080"/>
                </a:solidFill>
                <a:effectLst/>
                <a:ea typeface="Times New Roman" panose="02020603050405020304" pitchFamily="18" charset="0"/>
                <a:cs typeface="Arial" panose="020B0604020202020204" pitchFamily="34" charset="0"/>
              </a:rPr>
              <a:t>בערב חנוכה </a:t>
            </a:r>
            <a:r>
              <a:rPr lang="he-IL" sz="2800" kern="1400" dirty="0">
                <a:solidFill>
                  <a:srgbClr val="800080"/>
                </a:solidFill>
                <a:effectLst/>
                <a:ea typeface="Times New Roman" panose="02020603050405020304" pitchFamily="18" charset="0"/>
                <a:cs typeface="Arial" panose="020B0604020202020204" pitchFamily="34" charset="0"/>
              </a:rPr>
              <a:t>בא העשיר לצורף ויבקש לקחת את החנוכייה. הצורף ביקש התשלום המלא, אך העשיר ניסה לדחותו: "אשלם לך בעוד חודש." הצורף סירב להצעה, </a:t>
            </a:r>
            <a:r>
              <a:rPr lang="he-IL" sz="2800" kern="1400" dirty="0" err="1">
                <a:solidFill>
                  <a:srgbClr val="800080"/>
                </a:solidFill>
                <a:effectLst/>
                <a:ea typeface="Times New Roman" panose="02020603050405020304" pitchFamily="18" charset="0"/>
                <a:cs typeface="Arial" panose="020B0604020202020204" pitchFamily="34" charset="0"/>
              </a:rPr>
              <a:t>וכשלא</a:t>
            </a:r>
            <a:r>
              <a:rPr lang="he-IL" sz="2800" kern="1400" dirty="0">
                <a:solidFill>
                  <a:srgbClr val="800080"/>
                </a:solidFill>
                <a:effectLst/>
                <a:ea typeface="Times New Roman" panose="02020603050405020304" pitchFamily="18" charset="0"/>
                <a:cs typeface="Arial" panose="020B0604020202020204" pitchFamily="34" charset="0"/>
              </a:rPr>
              <a:t> קיבל תשלום לקח את החנוכייה המהודרת לביתו והדליק בה נר ראשון של חנוכה. העשיר לא רצה לוותר על החנוכייה, ולמחרת שילם לצורף את מחירה </a:t>
            </a:r>
            <a:r>
              <a:rPr lang="he-IL" sz="2800" b="1" kern="1400" dirty="0" err="1">
                <a:solidFill>
                  <a:srgbClr val="800080"/>
                </a:solidFill>
                <a:effectLst/>
                <a:ea typeface="Times New Roman" panose="02020603050405020304" pitchFamily="18" charset="0"/>
                <a:cs typeface="Arial" panose="020B0604020202020204" pitchFamily="34" charset="0"/>
              </a:rPr>
              <a:t>ויקחנה</a:t>
            </a:r>
            <a:r>
              <a:rPr lang="he-IL" sz="2800" b="1" kern="1400" dirty="0">
                <a:solidFill>
                  <a:srgbClr val="800080"/>
                </a:solidFill>
                <a:effectLst/>
                <a:ea typeface="Times New Roman" panose="02020603050405020304" pitchFamily="18" charset="0"/>
                <a:cs typeface="Arial" panose="020B0604020202020204" pitchFamily="34" charset="0"/>
              </a:rPr>
              <a:t> לביתו בשמחה. </a:t>
            </a:r>
            <a:endParaRPr lang="he-IL" sz="2800" b="1" dirty="0"/>
          </a:p>
        </p:txBody>
      </p:sp>
      <p:sp>
        <p:nvSpPr>
          <p:cNvPr id="4" name="מלבן: פינות מעוגלות 3">
            <a:extLst>
              <a:ext uri="{FF2B5EF4-FFF2-40B4-BE49-F238E27FC236}">
                <a16:creationId xmlns:a16="http://schemas.microsoft.com/office/drawing/2014/main" id="{76AC80C9-413A-4414-A289-4EC0D99DDC34}"/>
              </a:ext>
            </a:extLst>
          </p:cNvPr>
          <p:cNvSpPr/>
          <p:nvPr/>
        </p:nvSpPr>
        <p:spPr>
          <a:xfrm>
            <a:off x="861391" y="5327785"/>
            <a:ext cx="4108174" cy="11264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400" dirty="0"/>
              <a:t>משלב לשוני- ו' ההיפוך המציין עבר בלשון המקרא</a:t>
            </a:r>
          </a:p>
        </p:txBody>
      </p:sp>
    </p:spTree>
    <p:extLst>
      <p:ext uri="{BB962C8B-B14F-4D97-AF65-F5344CB8AC3E}">
        <p14:creationId xmlns:p14="http://schemas.microsoft.com/office/powerpoint/2010/main" val="24673413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תיבת טקסט 2">
            <a:extLst>
              <a:ext uri="{FF2B5EF4-FFF2-40B4-BE49-F238E27FC236}">
                <a16:creationId xmlns:a16="http://schemas.microsoft.com/office/drawing/2014/main" id="{2F6428DA-D1C6-4FBB-80BC-376CC34E2E49}"/>
              </a:ext>
            </a:extLst>
          </p:cNvPr>
          <p:cNvSpPr txBox="1"/>
          <p:nvPr/>
        </p:nvSpPr>
        <p:spPr>
          <a:xfrm>
            <a:off x="2120347" y="395046"/>
            <a:ext cx="9342783" cy="3890489"/>
          </a:xfrm>
          <a:prstGeom prst="rect">
            <a:avLst/>
          </a:prstGeom>
          <a:noFill/>
        </p:spPr>
        <p:txBody>
          <a:bodyPr wrap="square">
            <a:spAutoFit/>
          </a:bodyPr>
          <a:lstStyle/>
          <a:p>
            <a:pPr algn="r" rtl="1">
              <a:lnSpc>
                <a:spcPct val="150000"/>
              </a:lnSpc>
            </a:pPr>
            <a:r>
              <a:rPr lang="he-IL" sz="2800" b="0" kern="1400" dirty="0">
                <a:solidFill>
                  <a:srgbClr val="800080"/>
                </a:solidFill>
                <a:effectLst/>
                <a:latin typeface="Arial" panose="020B0604020202020204" pitchFamily="34" charset="0"/>
                <a:ea typeface="Times New Roman" panose="02020603050405020304" pitchFamily="18" charset="0"/>
                <a:cs typeface="Arial" panose="020B0604020202020204" pitchFamily="34" charset="0"/>
              </a:rPr>
              <a:t>מילא העשיר את הגביעים שמן והכין פתילות, ובערב עמדו כל אנשי ביתו ליד החנוכייה היקרה והוא החזיק בידו את השמש ויברך בקול רם את ברכות חנוכה, וכשרצה להבעיר את הפתילות, לא דלקו. ניסה פעמים אחדות אך הדבר לא עלה בידו. </a:t>
            </a:r>
          </a:p>
          <a:p>
            <a:pPr algn="r" rtl="1">
              <a:lnSpc>
                <a:spcPct val="150000"/>
              </a:lnSpc>
            </a:pPr>
            <a:r>
              <a:rPr lang="he-IL" sz="2800" b="0" kern="1400" dirty="0">
                <a:solidFill>
                  <a:srgbClr val="800080"/>
                </a:solidFill>
                <a:effectLst/>
                <a:latin typeface="Arial" panose="020B0604020202020204" pitchFamily="34" charset="0"/>
                <a:ea typeface="Times New Roman" panose="02020603050405020304" pitchFamily="18" charset="0"/>
                <a:cs typeface="Arial" panose="020B0604020202020204" pitchFamily="34" charset="0"/>
              </a:rPr>
              <a:t>ניסו גם בניו להדליק את החנוכייה ולא הצליחו.</a:t>
            </a:r>
            <a:endParaRPr lang="en-US" sz="2800" b="1" kern="1400" dirty="0">
              <a:effectLst/>
              <a:latin typeface="Arial" panose="020B0604020202020204" pitchFamily="34" charset="0"/>
              <a:ea typeface="Times New Roman" panose="02020603050405020304" pitchFamily="18" charset="0"/>
              <a:cs typeface="Guttman Yad-Brush"/>
            </a:endParaRPr>
          </a:p>
          <a:p>
            <a:pPr algn="r" rtl="1">
              <a:lnSpc>
                <a:spcPct val="150000"/>
              </a:lnSpc>
            </a:pPr>
            <a:r>
              <a:rPr lang="he-IL" sz="2800" b="1" kern="1400" dirty="0">
                <a:solidFill>
                  <a:srgbClr val="800080"/>
                </a:solidFill>
                <a:effectLst/>
                <a:latin typeface="Arial" panose="020B0604020202020204" pitchFamily="34" charset="0"/>
                <a:ea typeface="Times New Roman" panose="02020603050405020304" pitchFamily="18" charset="0"/>
                <a:cs typeface="Arial" panose="020B0604020202020204" pitchFamily="34" charset="0"/>
              </a:rPr>
              <a:t>עננה כיסתה את פניו.</a:t>
            </a:r>
            <a:endParaRPr lang="en-US" sz="2800" b="1" kern="1400" dirty="0">
              <a:effectLst/>
              <a:latin typeface="Arial" panose="020B0604020202020204" pitchFamily="34" charset="0"/>
              <a:ea typeface="Times New Roman" panose="02020603050405020304" pitchFamily="18" charset="0"/>
              <a:cs typeface="Guttman Yad-Brush"/>
            </a:endParaRPr>
          </a:p>
        </p:txBody>
      </p:sp>
      <p:sp>
        <p:nvSpPr>
          <p:cNvPr id="4" name="מלבן: פינות מעוגלות 3">
            <a:extLst>
              <a:ext uri="{FF2B5EF4-FFF2-40B4-BE49-F238E27FC236}">
                <a16:creationId xmlns:a16="http://schemas.microsoft.com/office/drawing/2014/main" id="{96692CB3-AFF2-456A-A3C4-D8E6741B4246}"/>
              </a:ext>
            </a:extLst>
          </p:cNvPr>
          <p:cNvSpPr/>
          <p:nvPr/>
        </p:nvSpPr>
        <p:spPr>
          <a:xfrm>
            <a:off x="516835" y="3472481"/>
            <a:ext cx="4108174" cy="11264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400" dirty="0"/>
              <a:t>עיסוק בביטוי "עננה כיסתה את פניו</a:t>
            </a:r>
          </a:p>
          <a:p>
            <a:pPr algn="ctr"/>
            <a:r>
              <a:rPr lang="he-IL" sz="2400" dirty="0"/>
              <a:t>מדוע כיסתה עננה את פניו?</a:t>
            </a:r>
          </a:p>
        </p:txBody>
      </p:sp>
      <p:sp>
        <p:nvSpPr>
          <p:cNvPr id="5" name="מלבן: פינות מעוגלות 4">
            <a:extLst>
              <a:ext uri="{FF2B5EF4-FFF2-40B4-BE49-F238E27FC236}">
                <a16:creationId xmlns:a16="http://schemas.microsoft.com/office/drawing/2014/main" id="{CFDAF11F-77A0-4E21-B322-99039BA31C2D}"/>
              </a:ext>
            </a:extLst>
          </p:cNvPr>
          <p:cNvSpPr/>
          <p:nvPr/>
        </p:nvSpPr>
        <p:spPr>
          <a:xfrm>
            <a:off x="516835" y="5225081"/>
            <a:ext cx="4108174" cy="11264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400" dirty="0"/>
              <a:t>אילו מנהגי חנוכה מתוארים בפסקה זו?</a:t>
            </a:r>
          </a:p>
        </p:txBody>
      </p:sp>
      <p:sp>
        <p:nvSpPr>
          <p:cNvPr id="6" name="מלבן: פינות מעוגלות 5">
            <a:extLst>
              <a:ext uri="{FF2B5EF4-FFF2-40B4-BE49-F238E27FC236}">
                <a16:creationId xmlns:a16="http://schemas.microsoft.com/office/drawing/2014/main" id="{2A944411-F5D1-442C-AB0F-1480A5078692}"/>
              </a:ext>
            </a:extLst>
          </p:cNvPr>
          <p:cNvSpPr/>
          <p:nvPr/>
        </p:nvSpPr>
        <p:spPr>
          <a:xfrm>
            <a:off x="5279335" y="5542581"/>
            <a:ext cx="4108174" cy="11264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400" dirty="0"/>
              <a:t>שערו מדוע </a:t>
            </a:r>
            <a:r>
              <a:rPr lang="he-IL" sz="2400" dirty="0" err="1"/>
              <a:t>החנוכיה</a:t>
            </a:r>
            <a:r>
              <a:rPr lang="he-IL" sz="2400" dirty="0"/>
              <a:t> לא דלקה?</a:t>
            </a:r>
          </a:p>
        </p:txBody>
      </p:sp>
      <p:sp>
        <p:nvSpPr>
          <p:cNvPr id="7" name="מלבן: פינות מעוגלות 6">
            <a:extLst>
              <a:ext uri="{FF2B5EF4-FFF2-40B4-BE49-F238E27FC236}">
                <a16:creationId xmlns:a16="http://schemas.microsoft.com/office/drawing/2014/main" id="{21015EC9-5AF1-45B5-82DE-6ABF78217A94}"/>
              </a:ext>
            </a:extLst>
          </p:cNvPr>
          <p:cNvSpPr/>
          <p:nvPr/>
        </p:nvSpPr>
        <p:spPr>
          <a:xfrm>
            <a:off x="5279335" y="4192091"/>
            <a:ext cx="4108174" cy="11264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400" dirty="0"/>
              <a:t>תארו מדמיונכם את האוירה בביתו של העשיר ...</a:t>
            </a:r>
          </a:p>
        </p:txBody>
      </p:sp>
    </p:spTree>
    <p:extLst>
      <p:ext uri="{BB962C8B-B14F-4D97-AF65-F5344CB8AC3E}">
        <p14:creationId xmlns:p14="http://schemas.microsoft.com/office/powerpoint/2010/main" val="26224855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תיבת טקסט 2">
            <a:extLst>
              <a:ext uri="{FF2B5EF4-FFF2-40B4-BE49-F238E27FC236}">
                <a16:creationId xmlns:a16="http://schemas.microsoft.com/office/drawing/2014/main" id="{90EF68E0-316C-4257-8891-4DCD2D011542}"/>
              </a:ext>
            </a:extLst>
          </p:cNvPr>
          <p:cNvSpPr txBox="1"/>
          <p:nvPr/>
        </p:nvSpPr>
        <p:spPr>
          <a:xfrm>
            <a:off x="4161183" y="857575"/>
            <a:ext cx="7646504" cy="2597827"/>
          </a:xfrm>
          <a:prstGeom prst="rect">
            <a:avLst/>
          </a:prstGeom>
          <a:noFill/>
        </p:spPr>
        <p:txBody>
          <a:bodyPr wrap="square">
            <a:spAutoFit/>
          </a:bodyPr>
          <a:lstStyle/>
          <a:p>
            <a:pPr>
              <a:lnSpc>
                <a:spcPct val="150000"/>
              </a:lnSpc>
            </a:pPr>
            <a:r>
              <a:rPr lang="he-IL" sz="2800" kern="1400" dirty="0">
                <a:solidFill>
                  <a:srgbClr val="800080"/>
                </a:solidFill>
                <a:effectLst/>
                <a:ea typeface="Times New Roman" panose="02020603050405020304" pitchFamily="18" charset="0"/>
                <a:cs typeface="Arial" panose="020B0604020202020204" pitchFamily="34" charset="0"/>
              </a:rPr>
              <a:t>למחרת מיהר לביתו של סעדיה, רב העיר, וסיפר לו את אשר </a:t>
            </a:r>
            <a:r>
              <a:rPr lang="he-IL" sz="2800" b="1" kern="1400" dirty="0">
                <a:solidFill>
                  <a:srgbClr val="800080"/>
                </a:solidFill>
                <a:effectLst/>
                <a:ea typeface="Times New Roman" panose="02020603050405020304" pitchFamily="18" charset="0"/>
                <a:cs typeface="Arial" panose="020B0604020202020204" pitchFamily="34" charset="0"/>
              </a:rPr>
              <a:t>אירע</a:t>
            </a:r>
            <a:r>
              <a:rPr lang="he-IL" sz="2800" kern="1400" dirty="0">
                <a:solidFill>
                  <a:srgbClr val="800080"/>
                </a:solidFill>
                <a:effectLst/>
                <a:ea typeface="Times New Roman" panose="02020603050405020304" pitchFamily="18" charset="0"/>
                <a:cs typeface="Arial" panose="020B0604020202020204" pitchFamily="34" charset="0"/>
              </a:rPr>
              <a:t> לו ולחנוכייה שלא דלקה. הרב, שלא האמין </a:t>
            </a:r>
            <a:r>
              <a:rPr lang="he-IL" sz="2800" b="1" kern="1400" dirty="0">
                <a:solidFill>
                  <a:srgbClr val="800080"/>
                </a:solidFill>
                <a:effectLst/>
                <a:ea typeface="Times New Roman" panose="02020603050405020304" pitchFamily="18" charset="0"/>
                <a:cs typeface="Arial" panose="020B0604020202020204" pitchFamily="34" charset="0"/>
              </a:rPr>
              <a:t>למשמע אוזניו</a:t>
            </a:r>
            <a:r>
              <a:rPr lang="he-IL" sz="2800" kern="1400" dirty="0">
                <a:solidFill>
                  <a:srgbClr val="800080"/>
                </a:solidFill>
                <a:effectLst/>
                <a:ea typeface="Times New Roman" panose="02020603050405020304" pitchFamily="18" charset="0"/>
                <a:cs typeface="Arial" panose="020B0604020202020204" pitchFamily="34" charset="0"/>
              </a:rPr>
              <a:t>, הלך עם העשיר לביתו, ניסה להדליק את החנוכייה ולא הצליח. החנוכייה לא דלקה. </a:t>
            </a:r>
            <a:endParaRPr lang="he-IL" sz="2800" dirty="0"/>
          </a:p>
        </p:txBody>
      </p:sp>
      <p:sp>
        <p:nvSpPr>
          <p:cNvPr id="4" name="מלבן: פינות מעוגלות 3">
            <a:extLst>
              <a:ext uri="{FF2B5EF4-FFF2-40B4-BE49-F238E27FC236}">
                <a16:creationId xmlns:a16="http://schemas.microsoft.com/office/drawing/2014/main" id="{DEFF1368-E0F1-475A-98C1-11DBBD7F850E}"/>
              </a:ext>
            </a:extLst>
          </p:cNvPr>
          <p:cNvSpPr/>
          <p:nvPr/>
        </p:nvSpPr>
        <p:spPr>
          <a:xfrm>
            <a:off x="643835" y="3040681"/>
            <a:ext cx="4108174" cy="11264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400" dirty="0"/>
              <a:t>חקירת מילים באמצעות אסטרטגיה להבנת מילים לא מוכרות</a:t>
            </a:r>
          </a:p>
        </p:txBody>
      </p:sp>
      <p:sp>
        <p:nvSpPr>
          <p:cNvPr id="5" name="מלבן: פינות מעוגלות 4">
            <a:extLst>
              <a:ext uri="{FF2B5EF4-FFF2-40B4-BE49-F238E27FC236}">
                <a16:creationId xmlns:a16="http://schemas.microsoft.com/office/drawing/2014/main" id="{38BF1B20-2C29-4D39-9A66-1B64D86BEA50}"/>
              </a:ext>
            </a:extLst>
          </p:cNvPr>
          <p:cNvSpPr/>
          <p:nvPr/>
        </p:nvSpPr>
        <p:spPr>
          <a:xfrm>
            <a:off x="542235" y="4640881"/>
            <a:ext cx="4108174" cy="11264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400" dirty="0"/>
              <a:t>חקירת המילה 'אירע'</a:t>
            </a:r>
          </a:p>
          <a:p>
            <a:pPr algn="ctr"/>
            <a:r>
              <a:rPr lang="he-IL" sz="2400" dirty="0"/>
              <a:t>משפחת מילים/ הקשר</a:t>
            </a:r>
          </a:p>
        </p:txBody>
      </p:sp>
    </p:spTree>
    <p:extLst>
      <p:ext uri="{BB962C8B-B14F-4D97-AF65-F5344CB8AC3E}">
        <p14:creationId xmlns:p14="http://schemas.microsoft.com/office/powerpoint/2010/main" val="24453274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תיבת טקסט 2">
            <a:extLst>
              <a:ext uri="{FF2B5EF4-FFF2-40B4-BE49-F238E27FC236}">
                <a16:creationId xmlns:a16="http://schemas.microsoft.com/office/drawing/2014/main" id="{C1BAEA6D-9D81-46B0-BD63-2D91D73D3C3E}"/>
              </a:ext>
            </a:extLst>
          </p:cNvPr>
          <p:cNvSpPr txBox="1"/>
          <p:nvPr/>
        </p:nvSpPr>
        <p:spPr>
          <a:xfrm>
            <a:off x="2332382" y="831173"/>
            <a:ext cx="8958470" cy="2597827"/>
          </a:xfrm>
          <a:prstGeom prst="rect">
            <a:avLst/>
          </a:prstGeom>
          <a:noFill/>
        </p:spPr>
        <p:txBody>
          <a:bodyPr wrap="square">
            <a:spAutoFit/>
          </a:bodyPr>
          <a:lstStyle/>
          <a:p>
            <a:pPr algn="r" rtl="1">
              <a:lnSpc>
                <a:spcPct val="150000"/>
              </a:lnSpc>
            </a:pPr>
            <a:r>
              <a:rPr lang="he-IL" sz="2800" b="0" kern="1400" dirty="0">
                <a:solidFill>
                  <a:srgbClr val="800080"/>
                </a:solidFill>
                <a:effectLst/>
                <a:latin typeface="Arial" panose="020B0604020202020204" pitchFamily="34" charset="0"/>
                <a:ea typeface="Times New Roman" panose="02020603050405020304" pitchFamily="18" charset="0"/>
                <a:cs typeface="Arial" panose="020B0604020202020204" pitchFamily="34" charset="0"/>
              </a:rPr>
              <a:t>שאל הרב את העשיר: "ממי קנית את החנוכייה? האם לחש מישהו איזה לחש או כישוף בזמן הקנייה?"</a:t>
            </a:r>
            <a:endParaRPr lang="en-US" sz="2800" b="1" kern="1400" dirty="0">
              <a:effectLst/>
              <a:latin typeface="Arial" panose="020B0604020202020204" pitchFamily="34" charset="0"/>
              <a:ea typeface="Times New Roman" panose="02020603050405020304" pitchFamily="18" charset="0"/>
              <a:cs typeface="Guttman Yad-Brush"/>
            </a:endParaRPr>
          </a:p>
          <a:p>
            <a:pPr algn="r" rtl="1">
              <a:lnSpc>
                <a:spcPct val="150000"/>
              </a:lnSpc>
            </a:pPr>
            <a:r>
              <a:rPr lang="he-IL" sz="2800" b="0" kern="1400" dirty="0">
                <a:solidFill>
                  <a:srgbClr val="800080"/>
                </a:solidFill>
                <a:effectLst/>
                <a:latin typeface="Arial" panose="020B0604020202020204" pitchFamily="34" charset="0"/>
                <a:ea typeface="Times New Roman" panose="02020603050405020304" pitchFamily="18" charset="0"/>
                <a:cs typeface="Arial" panose="020B0604020202020204" pitchFamily="34" charset="0"/>
              </a:rPr>
              <a:t>ענה העשיר : "לפני הקנייה אמר לי רבי אברהם בן עזרא משהו שלא </a:t>
            </a:r>
            <a:r>
              <a:rPr lang="he-IL" sz="2800" b="1" kern="1400" dirty="0">
                <a:solidFill>
                  <a:srgbClr val="800080"/>
                </a:solidFill>
                <a:effectLst/>
                <a:latin typeface="Arial" panose="020B0604020202020204" pitchFamily="34" charset="0"/>
                <a:ea typeface="Times New Roman" panose="02020603050405020304" pitchFamily="18" charset="0"/>
                <a:cs typeface="Arial" panose="020B0604020202020204" pitchFamily="34" charset="0"/>
              </a:rPr>
              <a:t>הבינותי." </a:t>
            </a:r>
            <a:endParaRPr lang="en-US" sz="2800" b="1" kern="1400" dirty="0">
              <a:effectLst/>
              <a:latin typeface="Arial" panose="020B0604020202020204" pitchFamily="34" charset="0"/>
              <a:ea typeface="Times New Roman" panose="02020603050405020304" pitchFamily="18" charset="0"/>
              <a:cs typeface="Guttman Yad-Brush"/>
            </a:endParaRPr>
          </a:p>
        </p:txBody>
      </p:sp>
      <p:sp>
        <p:nvSpPr>
          <p:cNvPr id="4" name="מלבן: פינות מעוגלות 3">
            <a:extLst>
              <a:ext uri="{FF2B5EF4-FFF2-40B4-BE49-F238E27FC236}">
                <a16:creationId xmlns:a16="http://schemas.microsoft.com/office/drawing/2014/main" id="{5035D9D9-99B7-456C-A14E-937D2DE33B55}"/>
              </a:ext>
            </a:extLst>
          </p:cNvPr>
          <p:cNvSpPr/>
          <p:nvPr/>
        </p:nvSpPr>
        <p:spPr>
          <a:xfrm>
            <a:off x="516835" y="3472481"/>
            <a:ext cx="4108174" cy="11264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400" dirty="0"/>
              <a:t>מה לדעתכם אמר לו? נסו להיזכר במה שקראנו בפסקאות הקודמות </a:t>
            </a:r>
          </a:p>
        </p:txBody>
      </p:sp>
      <p:sp>
        <p:nvSpPr>
          <p:cNvPr id="5" name="מלבן: פינות מעוגלות 4">
            <a:extLst>
              <a:ext uri="{FF2B5EF4-FFF2-40B4-BE49-F238E27FC236}">
                <a16:creationId xmlns:a16="http://schemas.microsoft.com/office/drawing/2014/main" id="{8D8447DF-E6B2-464C-BC3C-ACE64E5EA300}"/>
              </a:ext>
            </a:extLst>
          </p:cNvPr>
          <p:cNvSpPr/>
          <p:nvPr/>
        </p:nvSpPr>
        <p:spPr>
          <a:xfrm>
            <a:off x="516835" y="5136181"/>
            <a:ext cx="4108174" cy="11264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400" dirty="0"/>
              <a:t>אילו מילים נוספות מופיעות בפסקה בלשון המקרא?</a:t>
            </a:r>
          </a:p>
        </p:txBody>
      </p:sp>
    </p:spTree>
    <p:extLst>
      <p:ext uri="{BB962C8B-B14F-4D97-AF65-F5344CB8AC3E}">
        <p14:creationId xmlns:p14="http://schemas.microsoft.com/office/powerpoint/2010/main" val="5775799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תיבת טקסט 2">
            <a:extLst>
              <a:ext uri="{FF2B5EF4-FFF2-40B4-BE49-F238E27FC236}">
                <a16:creationId xmlns:a16="http://schemas.microsoft.com/office/drawing/2014/main" id="{CD59770B-7C23-4980-B13F-4FE85BEB510B}"/>
              </a:ext>
            </a:extLst>
          </p:cNvPr>
          <p:cNvSpPr txBox="1"/>
          <p:nvPr/>
        </p:nvSpPr>
        <p:spPr>
          <a:xfrm>
            <a:off x="1775791" y="646836"/>
            <a:ext cx="9766852" cy="3890489"/>
          </a:xfrm>
          <a:prstGeom prst="rect">
            <a:avLst/>
          </a:prstGeom>
          <a:noFill/>
        </p:spPr>
        <p:txBody>
          <a:bodyPr wrap="square">
            <a:spAutoFit/>
          </a:bodyPr>
          <a:lstStyle/>
          <a:p>
            <a:pPr algn="r" rtl="1">
              <a:lnSpc>
                <a:spcPct val="150000"/>
              </a:lnSpc>
            </a:pPr>
            <a:r>
              <a:rPr lang="he-IL" sz="2800" b="0" kern="1400" dirty="0">
                <a:solidFill>
                  <a:srgbClr val="800080"/>
                </a:solidFill>
                <a:effectLst/>
                <a:latin typeface="Arial" panose="020B0604020202020204" pitchFamily="34" charset="0"/>
                <a:ea typeface="Times New Roman" panose="02020603050405020304" pitchFamily="18" charset="0"/>
                <a:cs typeface="Arial" panose="020B0604020202020204" pitchFamily="34" charset="0"/>
              </a:rPr>
              <a:t>שלח הרב להביא את </a:t>
            </a:r>
            <a:r>
              <a:rPr lang="he-IL" sz="2800" b="0" kern="1400" dirty="0" err="1">
                <a:solidFill>
                  <a:srgbClr val="800080"/>
                </a:solidFill>
                <a:effectLst/>
                <a:latin typeface="Arial" panose="020B0604020202020204" pitchFamily="34" charset="0"/>
                <a:ea typeface="Times New Roman" panose="02020603050405020304" pitchFamily="18" charset="0"/>
                <a:cs typeface="Arial" panose="020B0604020202020204" pitchFamily="34" charset="0"/>
              </a:rPr>
              <a:t>ראב"ע</a:t>
            </a:r>
            <a:r>
              <a:rPr lang="he-IL" sz="2800" b="0" kern="1400" dirty="0">
                <a:solidFill>
                  <a:srgbClr val="800080"/>
                </a:solidFill>
                <a:effectLst/>
                <a:latin typeface="Arial" panose="020B0604020202020204" pitchFamily="34" charset="0"/>
                <a:ea typeface="Times New Roman" panose="02020603050405020304" pitchFamily="18" charset="0"/>
                <a:cs typeface="Arial" panose="020B0604020202020204" pitchFamily="34" charset="0"/>
              </a:rPr>
              <a:t>, ויחד הלכו לבית העשיר. ניסה </a:t>
            </a:r>
            <a:r>
              <a:rPr lang="he-IL" sz="2800" b="0" kern="1400" dirty="0" err="1">
                <a:solidFill>
                  <a:srgbClr val="800080"/>
                </a:solidFill>
                <a:effectLst/>
                <a:latin typeface="Arial" panose="020B0604020202020204" pitchFamily="34" charset="0"/>
                <a:ea typeface="Times New Roman" panose="02020603050405020304" pitchFamily="18" charset="0"/>
                <a:cs typeface="Arial" panose="020B0604020202020204" pitchFamily="34" charset="0"/>
              </a:rPr>
              <a:t>ראב"ע</a:t>
            </a:r>
            <a:r>
              <a:rPr lang="he-IL" sz="2800" b="0" kern="1400" dirty="0">
                <a:solidFill>
                  <a:srgbClr val="800080"/>
                </a:solidFill>
                <a:effectLst/>
                <a:latin typeface="Arial" panose="020B0604020202020204" pitchFamily="34" charset="0"/>
                <a:ea typeface="Times New Roman" panose="02020603050405020304" pitchFamily="18" charset="0"/>
                <a:cs typeface="Arial" panose="020B0604020202020204" pitchFamily="34" charset="0"/>
              </a:rPr>
              <a:t> להדליק את החנוכייה ונכשל. אמר </a:t>
            </a:r>
            <a:r>
              <a:rPr lang="he-IL" sz="2800" b="0" kern="1400" dirty="0" err="1">
                <a:solidFill>
                  <a:srgbClr val="800080"/>
                </a:solidFill>
                <a:effectLst/>
                <a:latin typeface="Arial" panose="020B0604020202020204" pitchFamily="34" charset="0"/>
                <a:ea typeface="Times New Roman" panose="02020603050405020304" pitchFamily="18" charset="0"/>
                <a:cs typeface="Arial" panose="020B0604020202020204" pitchFamily="34" charset="0"/>
              </a:rPr>
              <a:t>ראב"ע</a:t>
            </a:r>
            <a:r>
              <a:rPr lang="he-IL" sz="2800" b="0" kern="1400" dirty="0">
                <a:solidFill>
                  <a:srgbClr val="800080"/>
                </a:solidFill>
                <a:effectLst/>
                <a:latin typeface="Arial" panose="020B0604020202020204" pitchFamily="34" charset="0"/>
                <a:ea typeface="Times New Roman" panose="02020603050405020304" pitchFamily="18" charset="0"/>
                <a:cs typeface="Arial" panose="020B0604020202020204" pitchFamily="34" charset="0"/>
              </a:rPr>
              <a:t>: "כנראה שתפילתי נתקבלה. מאחר שהייתי אצל הצורף כשהזמין את החנוכייה וידעתי כי העשיר לא פרע את חובותיו, התפללתי שהמלאך של </a:t>
            </a:r>
            <a:r>
              <a:rPr lang="he-IL" sz="2800" b="1" kern="1400" dirty="0">
                <a:solidFill>
                  <a:srgbClr val="800080"/>
                </a:solidFill>
                <a:effectLst/>
                <a:latin typeface="Arial" panose="020B0604020202020204" pitchFamily="34" charset="0"/>
                <a:ea typeface="Times New Roman" panose="02020603050405020304" pitchFamily="18" charset="0"/>
                <a:cs typeface="Arial" panose="020B0604020202020204" pitchFamily="34" charset="0"/>
              </a:rPr>
              <a:t>מחבוב מצווה </a:t>
            </a:r>
            <a:r>
              <a:rPr lang="he-IL" sz="2800" b="0" kern="1400" dirty="0">
                <a:solidFill>
                  <a:srgbClr val="800080"/>
                </a:solidFill>
                <a:effectLst/>
                <a:latin typeface="Arial" panose="020B0604020202020204" pitchFamily="34" charset="0"/>
                <a:ea typeface="Times New Roman" panose="02020603050405020304" pitchFamily="18" charset="0"/>
                <a:cs typeface="Arial" panose="020B0604020202020204" pitchFamily="34" charset="0"/>
              </a:rPr>
              <a:t>ילחם בו. מאחר שתפילתי נתקבלה, הוא חייב לקיים את מצוות התורה ולפרוע כל חובותיו." </a:t>
            </a:r>
            <a:endParaRPr lang="en-US" sz="2000" b="1" kern="1400" dirty="0">
              <a:effectLst/>
              <a:latin typeface="Arial" panose="020B0604020202020204" pitchFamily="34" charset="0"/>
              <a:ea typeface="Times New Roman" panose="02020603050405020304" pitchFamily="18" charset="0"/>
              <a:cs typeface="Guttman Yad-Brush"/>
            </a:endParaRPr>
          </a:p>
        </p:txBody>
      </p:sp>
      <p:sp>
        <p:nvSpPr>
          <p:cNvPr id="4" name="מלבן: פינות מעוגלות 3">
            <a:extLst>
              <a:ext uri="{FF2B5EF4-FFF2-40B4-BE49-F238E27FC236}">
                <a16:creationId xmlns:a16="http://schemas.microsoft.com/office/drawing/2014/main" id="{79E07BFE-B5D9-4BD6-BF3A-79FA5EBEBB5D}"/>
              </a:ext>
            </a:extLst>
          </p:cNvPr>
          <p:cNvSpPr/>
          <p:nvPr/>
        </p:nvSpPr>
        <p:spPr>
          <a:xfrm>
            <a:off x="458304" y="5351429"/>
            <a:ext cx="4108174" cy="11264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400" dirty="0"/>
              <a:t>כמה פעמים ניסו להדליק את </a:t>
            </a:r>
            <a:r>
              <a:rPr lang="he-IL" sz="2400" dirty="0" err="1"/>
              <a:t>החנוכיה</a:t>
            </a:r>
            <a:r>
              <a:rPr lang="he-IL" sz="2400" dirty="0"/>
              <a:t>?</a:t>
            </a:r>
          </a:p>
          <a:p>
            <a:pPr algn="ctr"/>
            <a:r>
              <a:rPr lang="he-IL" sz="2400" dirty="0"/>
              <a:t>חוק השילוש בסיפורי עם</a:t>
            </a:r>
          </a:p>
        </p:txBody>
      </p:sp>
      <p:sp>
        <p:nvSpPr>
          <p:cNvPr id="5" name="מלבן: פינות מעוגלות 4">
            <a:extLst>
              <a:ext uri="{FF2B5EF4-FFF2-40B4-BE49-F238E27FC236}">
                <a16:creationId xmlns:a16="http://schemas.microsoft.com/office/drawing/2014/main" id="{8697FE77-8CD0-47BE-9DB6-E4FF98D2BF9F}"/>
              </a:ext>
            </a:extLst>
          </p:cNvPr>
          <p:cNvSpPr/>
          <p:nvPr/>
        </p:nvSpPr>
        <p:spPr>
          <a:xfrm>
            <a:off x="4949135" y="4767540"/>
            <a:ext cx="4108174" cy="11264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400" dirty="0"/>
              <a:t>מיהו המלאך מחבוב מצווה?</a:t>
            </a:r>
          </a:p>
          <a:p>
            <a:pPr algn="ctr"/>
            <a:r>
              <a:rPr lang="he-IL" sz="2400" dirty="0"/>
              <a:t>נסו להבין את משמעות שלמו</a:t>
            </a:r>
          </a:p>
        </p:txBody>
      </p:sp>
      <p:sp>
        <p:nvSpPr>
          <p:cNvPr id="6" name="מלבן: פינות מעוגלות 5">
            <a:extLst>
              <a:ext uri="{FF2B5EF4-FFF2-40B4-BE49-F238E27FC236}">
                <a16:creationId xmlns:a16="http://schemas.microsoft.com/office/drawing/2014/main" id="{0F412D75-4499-4B65-AD05-207B64A2F110}"/>
              </a:ext>
            </a:extLst>
          </p:cNvPr>
          <p:cNvSpPr/>
          <p:nvPr/>
        </p:nvSpPr>
        <p:spPr>
          <a:xfrm>
            <a:off x="458304" y="3974107"/>
            <a:ext cx="4108174" cy="11264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400" dirty="0"/>
              <a:t>כיצד נפתרת הבעיה?</a:t>
            </a:r>
          </a:p>
        </p:txBody>
      </p:sp>
    </p:spTree>
    <p:extLst>
      <p:ext uri="{BB962C8B-B14F-4D97-AF65-F5344CB8AC3E}">
        <p14:creationId xmlns:p14="http://schemas.microsoft.com/office/powerpoint/2010/main" val="36361664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תיבת טקסט 2">
            <a:extLst>
              <a:ext uri="{FF2B5EF4-FFF2-40B4-BE49-F238E27FC236}">
                <a16:creationId xmlns:a16="http://schemas.microsoft.com/office/drawing/2014/main" id="{59ADCB8C-C03A-45E9-B4E3-6B489D347666}"/>
              </a:ext>
            </a:extLst>
          </p:cNvPr>
          <p:cNvSpPr txBox="1"/>
          <p:nvPr/>
        </p:nvSpPr>
        <p:spPr>
          <a:xfrm>
            <a:off x="2928730" y="543413"/>
            <a:ext cx="8362122" cy="3890489"/>
          </a:xfrm>
          <a:prstGeom prst="rect">
            <a:avLst/>
          </a:prstGeom>
          <a:noFill/>
        </p:spPr>
        <p:txBody>
          <a:bodyPr wrap="square">
            <a:spAutoFit/>
          </a:bodyPr>
          <a:lstStyle/>
          <a:p>
            <a:pPr algn="r" rtl="1">
              <a:lnSpc>
                <a:spcPct val="150000"/>
              </a:lnSpc>
            </a:pPr>
            <a:r>
              <a:rPr lang="he-IL" sz="2800" b="0" kern="1400" dirty="0">
                <a:solidFill>
                  <a:srgbClr val="800080"/>
                </a:solidFill>
                <a:effectLst/>
                <a:latin typeface="Arial" panose="020B0604020202020204" pitchFamily="34" charset="0"/>
                <a:ea typeface="Times New Roman" panose="02020603050405020304" pitchFamily="18" charset="0"/>
                <a:cs typeface="Arial" panose="020B0604020202020204" pitchFamily="34" charset="0"/>
              </a:rPr>
              <a:t>העשיר הוכרח לסכם את חובותיו, קרא לבעלי החוב ופרע את חובו במלואו. אז חזר והדליק את החנוכייה ברוב שמחה </a:t>
            </a:r>
            <a:r>
              <a:rPr lang="he-IL" sz="2800" b="1" kern="1400" dirty="0">
                <a:solidFill>
                  <a:srgbClr val="800080"/>
                </a:solidFill>
                <a:effectLst/>
                <a:latin typeface="Arial" panose="020B0604020202020204" pitchFamily="34" charset="0"/>
                <a:ea typeface="Times New Roman" panose="02020603050405020304" pitchFamily="18" charset="0"/>
                <a:cs typeface="Arial" panose="020B0604020202020204" pitchFamily="34" charset="0"/>
              </a:rPr>
              <a:t>ופאר.</a:t>
            </a:r>
            <a:endParaRPr lang="en-US" sz="2800" b="1" kern="1400" dirty="0">
              <a:effectLst/>
              <a:latin typeface="Arial" panose="020B0604020202020204" pitchFamily="34" charset="0"/>
              <a:ea typeface="Times New Roman" panose="02020603050405020304" pitchFamily="18" charset="0"/>
              <a:cs typeface="Guttman Yad-Brush"/>
            </a:endParaRPr>
          </a:p>
          <a:p>
            <a:pPr algn="r" rtl="1">
              <a:lnSpc>
                <a:spcPct val="150000"/>
              </a:lnSpc>
            </a:pPr>
            <a:r>
              <a:rPr lang="he-IL" sz="2800" b="0" kern="1400" dirty="0">
                <a:solidFill>
                  <a:srgbClr val="800080"/>
                </a:solidFill>
                <a:effectLst/>
                <a:latin typeface="Arial" panose="020B0604020202020204" pitchFamily="34" charset="0"/>
                <a:ea typeface="Times New Roman" panose="02020603050405020304" pitchFamily="18" charset="0"/>
                <a:cs typeface="Arial" panose="020B0604020202020204" pitchFamily="34" charset="0"/>
              </a:rPr>
              <a:t> </a:t>
            </a:r>
            <a:endParaRPr lang="en-US" sz="2800" b="1" kern="1400" dirty="0">
              <a:effectLst/>
              <a:latin typeface="Arial" panose="020B0604020202020204" pitchFamily="34" charset="0"/>
              <a:ea typeface="Times New Roman" panose="02020603050405020304" pitchFamily="18" charset="0"/>
              <a:cs typeface="Guttman Yad-Brush"/>
            </a:endParaRPr>
          </a:p>
          <a:p>
            <a:pPr algn="r" rtl="1">
              <a:lnSpc>
                <a:spcPct val="150000"/>
              </a:lnSpc>
            </a:pPr>
            <a:r>
              <a:rPr lang="he-IL" sz="2800" b="0" kern="1400" dirty="0">
                <a:solidFill>
                  <a:srgbClr val="800080"/>
                </a:solidFill>
                <a:effectLst/>
                <a:latin typeface="Arial" panose="020B0604020202020204" pitchFamily="34" charset="0"/>
                <a:ea typeface="Times New Roman" panose="02020603050405020304" pitchFamily="18" charset="0"/>
                <a:cs typeface="Arial" panose="020B0604020202020204" pitchFamily="34" charset="0"/>
              </a:rPr>
              <a:t> </a:t>
            </a:r>
            <a:endParaRPr lang="en-US" sz="2800" b="1" kern="1400" dirty="0">
              <a:effectLst/>
              <a:latin typeface="Arial" panose="020B0604020202020204" pitchFamily="34" charset="0"/>
              <a:ea typeface="Times New Roman" panose="02020603050405020304" pitchFamily="18" charset="0"/>
              <a:cs typeface="Guttman Yad-Brush"/>
            </a:endParaRPr>
          </a:p>
          <a:p>
            <a:pPr algn="r" rtl="1">
              <a:lnSpc>
                <a:spcPct val="150000"/>
              </a:lnSpc>
            </a:pPr>
            <a:r>
              <a:rPr lang="he-IL" sz="2800" b="0" kern="1400" dirty="0">
                <a:solidFill>
                  <a:srgbClr val="800080"/>
                </a:solidFill>
                <a:effectLst/>
                <a:latin typeface="Arial" panose="020B0604020202020204" pitchFamily="34" charset="0"/>
                <a:ea typeface="Times New Roman" panose="02020603050405020304" pitchFamily="18" charset="0"/>
                <a:cs typeface="Arial" panose="020B0604020202020204" pitchFamily="34" charset="0"/>
              </a:rPr>
              <a:t> </a:t>
            </a:r>
            <a:endParaRPr lang="en-US" sz="2800" b="1" kern="1400" dirty="0">
              <a:effectLst/>
              <a:latin typeface="Arial" panose="020B0604020202020204" pitchFamily="34" charset="0"/>
              <a:ea typeface="Times New Roman" panose="02020603050405020304" pitchFamily="18" charset="0"/>
              <a:cs typeface="Guttman Yad-Brush"/>
            </a:endParaRPr>
          </a:p>
        </p:txBody>
      </p:sp>
      <p:sp>
        <p:nvSpPr>
          <p:cNvPr id="4" name="מלבן: פינות מעוגלות 3">
            <a:extLst>
              <a:ext uri="{FF2B5EF4-FFF2-40B4-BE49-F238E27FC236}">
                <a16:creationId xmlns:a16="http://schemas.microsoft.com/office/drawing/2014/main" id="{57C8A465-9976-47A8-A886-85EF0D5E3653}"/>
              </a:ext>
            </a:extLst>
          </p:cNvPr>
          <p:cNvSpPr/>
          <p:nvPr/>
        </p:nvSpPr>
        <p:spPr>
          <a:xfrm>
            <a:off x="5190989" y="4956865"/>
            <a:ext cx="4108174" cy="11264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400" dirty="0"/>
              <a:t>כיצד קשור סיפור זה לחנוכה?</a:t>
            </a:r>
          </a:p>
        </p:txBody>
      </p:sp>
      <p:sp>
        <p:nvSpPr>
          <p:cNvPr id="5" name="מלבן: פינות מעוגלות 4">
            <a:extLst>
              <a:ext uri="{FF2B5EF4-FFF2-40B4-BE49-F238E27FC236}">
                <a16:creationId xmlns:a16="http://schemas.microsoft.com/office/drawing/2014/main" id="{8651E0AA-C848-4F50-93CD-5E92C080336F}"/>
              </a:ext>
            </a:extLst>
          </p:cNvPr>
          <p:cNvSpPr/>
          <p:nvPr/>
        </p:nvSpPr>
        <p:spPr>
          <a:xfrm>
            <a:off x="874643" y="4958381"/>
            <a:ext cx="4108174" cy="11264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400" dirty="0"/>
              <a:t>מה הרגשתם בעקבות קריאת הסיפור? הביאו דוגמאות / הסברים.</a:t>
            </a:r>
          </a:p>
        </p:txBody>
      </p:sp>
      <p:sp>
        <p:nvSpPr>
          <p:cNvPr id="6" name="מלבן: פינות מעוגלות 5">
            <a:extLst>
              <a:ext uri="{FF2B5EF4-FFF2-40B4-BE49-F238E27FC236}">
                <a16:creationId xmlns:a16="http://schemas.microsoft.com/office/drawing/2014/main" id="{FDCAF5C8-FB3E-449D-BCF0-6A411B4A7D9B}"/>
              </a:ext>
            </a:extLst>
          </p:cNvPr>
          <p:cNvSpPr/>
          <p:nvPr/>
        </p:nvSpPr>
        <p:spPr>
          <a:xfrm>
            <a:off x="5190989" y="3624881"/>
            <a:ext cx="4108174" cy="11264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400" dirty="0"/>
              <a:t>מה אנו לומדים מסיפור זה?</a:t>
            </a:r>
          </a:p>
        </p:txBody>
      </p:sp>
      <p:sp>
        <p:nvSpPr>
          <p:cNvPr id="7" name="מלבן: פינות מעוגלות 6">
            <a:extLst>
              <a:ext uri="{FF2B5EF4-FFF2-40B4-BE49-F238E27FC236}">
                <a16:creationId xmlns:a16="http://schemas.microsoft.com/office/drawing/2014/main" id="{F25BE937-E590-465E-97D2-1FD3B1AF3061}"/>
              </a:ext>
            </a:extLst>
          </p:cNvPr>
          <p:cNvSpPr/>
          <p:nvPr/>
        </p:nvSpPr>
        <p:spPr>
          <a:xfrm>
            <a:off x="838750" y="3624881"/>
            <a:ext cx="4108174" cy="11264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400" dirty="0"/>
              <a:t>מה אתם חושבים על הסיפור? מה מיוחד בו?</a:t>
            </a:r>
          </a:p>
        </p:txBody>
      </p:sp>
      <p:sp>
        <p:nvSpPr>
          <p:cNvPr id="8" name="מלבן: פינות מעוגלות 7">
            <a:extLst>
              <a:ext uri="{FF2B5EF4-FFF2-40B4-BE49-F238E27FC236}">
                <a16:creationId xmlns:a16="http://schemas.microsoft.com/office/drawing/2014/main" id="{DEDCC166-E757-4296-A1FA-0E6237D09899}"/>
              </a:ext>
            </a:extLst>
          </p:cNvPr>
          <p:cNvSpPr/>
          <p:nvPr/>
        </p:nvSpPr>
        <p:spPr>
          <a:xfrm>
            <a:off x="874643" y="2291381"/>
            <a:ext cx="4108174" cy="11264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400" dirty="0"/>
              <a:t>האם לסיפור סוף טוב? מהו?</a:t>
            </a:r>
          </a:p>
        </p:txBody>
      </p:sp>
    </p:spTree>
    <p:extLst>
      <p:ext uri="{BB962C8B-B14F-4D97-AF65-F5344CB8AC3E}">
        <p14:creationId xmlns:p14="http://schemas.microsoft.com/office/powerpoint/2010/main" val="7594865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730547E-F9CD-475E-B343-EDA9AE94B635}"/>
              </a:ext>
            </a:extLst>
          </p:cNvPr>
          <p:cNvSpPr>
            <a:spLocks noGrp="1"/>
          </p:cNvSpPr>
          <p:nvPr>
            <p:ph type="title"/>
          </p:nvPr>
        </p:nvSpPr>
        <p:spPr/>
        <p:txBody>
          <a:bodyPr/>
          <a:lstStyle/>
          <a:p>
            <a:r>
              <a:rPr lang="he-IL" dirty="0">
                <a:cs typeface="+mn-cs"/>
              </a:rPr>
              <a:t>בעקבות הסיפור</a:t>
            </a:r>
          </a:p>
        </p:txBody>
      </p:sp>
      <p:sp>
        <p:nvSpPr>
          <p:cNvPr id="3" name="מציין מיקום תוכן 2">
            <a:extLst>
              <a:ext uri="{FF2B5EF4-FFF2-40B4-BE49-F238E27FC236}">
                <a16:creationId xmlns:a16="http://schemas.microsoft.com/office/drawing/2014/main" id="{CB9FA990-D3E0-45D5-B871-813B82236BDB}"/>
              </a:ext>
            </a:extLst>
          </p:cNvPr>
          <p:cNvSpPr>
            <a:spLocks noGrp="1"/>
          </p:cNvSpPr>
          <p:nvPr>
            <p:ph idx="1"/>
          </p:nvPr>
        </p:nvSpPr>
        <p:spPr/>
        <p:txBody>
          <a:bodyPr/>
          <a:lstStyle/>
          <a:p>
            <a:r>
              <a:rPr lang="he-IL" dirty="0"/>
              <a:t>1. עיסוק במאפייני הסיפור העממי</a:t>
            </a:r>
          </a:p>
          <a:p>
            <a:r>
              <a:rPr lang="he-IL" dirty="0"/>
              <a:t>2. משימות </a:t>
            </a:r>
            <a:r>
              <a:rPr lang="he-IL" dirty="0" err="1"/>
              <a:t>במימדי</a:t>
            </a:r>
            <a:r>
              <a:rPr lang="he-IL" dirty="0"/>
              <a:t> ההבנה השונים</a:t>
            </a:r>
          </a:p>
          <a:p>
            <a:r>
              <a:rPr lang="he-IL" dirty="0"/>
              <a:t>3.משימות כתיבה מגוונות:</a:t>
            </a:r>
          </a:p>
          <a:p>
            <a:r>
              <a:rPr lang="he-IL" dirty="0"/>
              <a:t>כתיבת המשך לסיפור/ סוף אחר</a:t>
            </a:r>
          </a:p>
          <a:p>
            <a:r>
              <a:rPr lang="he-IL" dirty="0"/>
              <a:t>כתיבת סיפור בעקבות המסר (</a:t>
            </a:r>
            <a:r>
              <a:rPr lang="he-IL" dirty="0" err="1"/>
              <a:t>מחיי</a:t>
            </a:r>
            <a:r>
              <a:rPr lang="he-IL" dirty="0"/>
              <a:t> היומיום של הילדים)</a:t>
            </a:r>
          </a:p>
          <a:p>
            <a:r>
              <a:rPr lang="he-IL" dirty="0"/>
              <a:t>חפשו במרשתת מידע על הרב אברהם איבן עזרא וכתבו 5 עובדות עליו</a:t>
            </a:r>
          </a:p>
          <a:p>
            <a:r>
              <a:rPr lang="he-IL" dirty="0"/>
              <a:t>כתיבת חוויית החג של הדלקת </a:t>
            </a:r>
            <a:r>
              <a:rPr lang="he-IL" dirty="0" err="1"/>
              <a:t>החנוכיה</a:t>
            </a:r>
            <a:r>
              <a:rPr lang="he-IL" dirty="0"/>
              <a:t>.</a:t>
            </a:r>
          </a:p>
          <a:p>
            <a:r>
              <a:rPr lang="he-IL" dirty="0"/>
              <a:t>הכנת חנוכיית ערכים</a:t>
            </a:r>
          </a:p>
          <a:p>
            <a:endParaRPr lang="he-IL" dirty="0"/>
          </a:p>
          <a:p>
            <a:endParaRPr lang="he-IL" dirty="0"/>
          </a:p>
          <a:p>
            <a:endParaRPr lang="he-IL" dirty="0"/>
          </a:p>
        </p:txBody>
      </p:sp>
    </p:spTree>
    <p:extLst>
      <p:ext uri="{BB962C8B-B14F-4D97-AF65-F5344CB8AC3E}">
        <p14:creationId xmlns:p14="http://schemas.microsoft.com/office/powerpoint/2010/main" val="3400293285"/>
      </p:ext>
    </p:extLst>
  </p:cSld>
  <p:clrMapOvr>
    <a:masterClrMapping/>
  </p:clrMapOvr>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76</TotalTime>
  <Words>796</Words>
  <Application>Microsoft Office PowerPoint</Application>
  <PresentationFormat>מסך רחב</PresentationFormat>
  <Paragraphs>71</Paragraphs>
  <Slides>12</Slides>
  <Notes>0</Notes>
  <HiddenSlides>0</HiddenSlides>
  <MMClips>0</MMClips>
  <ScaleCrop>false</ScaleCrop>
  <HeadingPairs>
    <vt:vector size="4" baseType="variant">
      <vt:variant>
        <vt:lpstr>ערכת נושא</vt:lpstr>
      </vt:variant>
      <vt:variant>
        <vt:i4>1</vt:i4>
      </vt:variant>
      <vt:variant>
        <vt:lpstr>כותרות שקופיות</vt:lpstr>
      </vt:variant>
      <vt:variant>
        <vt:i4>12</vt:i4>
      </vt:variant>
    </vt:vector>
  </HeadingPairs>
  <TitlesOfParts>
    <vt:vector size="13" baseType="lpstr">
      <vt:lpstr>ערכת נושא Office</vt:lpstr>
      <vt:lpstr>החנוכיה שלא דלקה- סיפור עם ממרוקו  </vt:lpstr>
      <vt:lpstr>החנוכיה שלא דלקה/ סיפור עם</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בעקבות הסיפור</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tali kov</dc:creator>
  <cp:lastModifiedBy>zm62zm@gmail.com</cp:lastModifiedBy>
  <cp:revision>11</cp:revision>
  <dcterms:created xsi:type="dcterms:W3CDTF">2020-11-28T12:54:43Z</dcterms:created>
  <dcterms:modified xsi:type="dcterms:W3CDTF">2021-11-16T17:53:12Z</dcterms:modified>
</cp:coreProperties>
</file>