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howGuides="1"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עם פינה יחידה חתוכה ומעוגלת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שולש ישר-זווית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10" name="צורה חופשית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צורה חופשית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D26266-B0E5-495B-B065-C17195F1C8D1}" type="datetimeFigureOut">
              <a:rPr lang="he-IL" smtClean="0"/>
              <a:t>ג'/תשרי/תשע"ו</a:t>
            </a:fld>
            <a:endParaRPr lang="he-IL"/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25A222-C20D-498D-AE78-6A3715956CFA}" type="slidenum">
              <a:rPr lang="he-IL" smtClean="0"/>
              <a:t>‹#›</a:t>
            </a:fld>
            <a:endParaRPr lang="he-IL"/>
          </a:p>
        </p:txBody>
      </p:sp>
      <p:grpSp>
        <p:nvGrpSpPr>
          <p:cNvPr id="2" name="קבוצה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צורה חופשית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צורה חופשית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8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Guttman David" pitchFamily="2" charset="-79"/>
                <a:cs typeface="Guttman David" pitchFamily="2" charset="-79"/>
              </a:rPr>
              <a:t>עֲשֶׂרֶת </a:t>
            </a:r>
            <a:r>
              <a:rPr lang="he-IL" sz="80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Guttman David" pitchFamily="2" charset="-79"/>
                <a:cs typeface="Guttman David" pitchFamily="2" charset="-79"/>
              </a:rPr>
              <a:t>יְמ</a:t>
            </a:r>
            <a:r>
              <a:rPr lang="he-IL" sz="80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Guttman David" pitchFamily="2" charset="-79"/>
                <a:cs typeface="Guttman David" pitchFamily="2" charset="-79"/>
              </a:rPr>
              <a:t>ֵי תְּשׁוּבָה</a:t>
            </a:r>
            <a:endParaRPr lang="he-IL" sz="8000" dirty="0">
              <a:solidFill>
                <a:schemeClr val="accent4">
                  <a:lumMod val="40000"/>
                  <a:lumOff val="60000"/>
                </a:schemeClr>
              </a:solidFill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720744"/>
          </a:xfrm>
        </p:spPr>
        <p:txBody>
          <a:bodyPr>
            <a:normAutofit/>
          </a:bodyPr>
          <a:lstStyle/>
          <a:p>
            <a:pPr algn="ctr"/>
            <a:endParaRPr lang="he-IL" sz="4000" b="1" dirty="0" smtClean="0">
              <a:latin typeface="Guttman David" pitchFamily="2" charset="-79"/>
              <a:cs typeface="Guttman David" pitchFamily="2" charset="-79"/>
            </a:endParaRPr>
          </a:p>
          <a:p>
            <a:pPr algn="ctr"/>
            <a:r>
              <a:rPr lang="he-IL" sz="4000" b="1" dirty="0" smtClean="0">
                <a:latin typeface="Guttman David" pitchFamily="2" charset="-79"/>
                <a:cs typeface="Guttman David" pitchFamily="2" charset="-79"/>
              </a:rPr>
              <a:t>"</a:t>
            </a:r>
            <a:r>
              <a:rPr lang="he-IL" sz="4000" b="1" dirty="0" smtClean="0">
                <a:latin typeface="Guttman David" pitchFamily="2" charset="-79"/>
                <a:cs typeface="Guttman David" pitchFamily="2" charset="-79"/>
              </a:rPr>
              <a:t>דִּרְשׁוּ ה' </a:t>
            </a:r>
            <a:r>
              <a:rPr lang="he-IL" sz="4000" b="1" dirty="0" err="1" smtClean="0">
                <a:latin typeface="Guttman David" pitchFamily="2" charset="-79"/>
                <a:cs typeface="Guttman David" pitchFamily="2" charset="-79"/>
              </a:rPr>
              <a:t>בְּהִמ</a:t>
            </a:r>
            <a:r>
              <a:rPr lang="he-IL" sz="4000" b="1" dirty="0" smtClean="0">
                <a:latin typeface="Guttman David" pitchFamily="2" charset="-79"/>
                <a:cs typeface="Guttman David" pitchFamily="2" charset="-79"/>
              </a:rPr>
              <a:t>ָּצְאוֹ, </a:t>
            </a:r>
            <a:endParaRPr lang="he-IL" sz="4000" b="1" dirty="0" smtClean="0">
              <a:latin typeface="Guttman David" pitchFamily="2" charset="-79"/>
              <a:cs typeface="Guttman David" pitchFamily="2" charset="-79"/>
            </a:endParaRPr>
          </a:p>
          <a:p>
            <a:pPr algn="ctr"/>
            <a:r>
              <a:rPr lang="he-IL" sz="4000" b="1" dirty="0" smtClean="0">
                <a:latin typeface="Guttman David" pitchFamily="2" charset="-79"/>
                <a:cs typeface="Guttman David" pitchFamily="2" charset="-79"/>
              </a:rPr>
              <a:t>קִרְאוּ</a:t>
            </a:r>
            <a:r>
              <a:rPr lang="he-IL" sz="4000" b="1" dirty="0" err="1" smtClean="0">
                <a:latin typeface="Guttman David" pitchFamily="2" charset="-79"/>
                <a:cs typeface="Guttman David" pitchFamily="2" charset="-79"/>
              </a:rPr>
              <a:t>הוּ </a:t>
            </a:r>
            <a:r>
              <a:rPr lang="he-IL" sz="4000" b="1" dirty="0" smtClean="0">
                <a:latin typeface="Guttman David" pitchFamily="2" charset="-79"/>
                <a:cs typeface="Guttman David" pitchFamily="2" charset="-79"/>
              </a:rPr>
              <a:t>בִּהְיוֹתוֹ </a:t>
            </a:r>
            <a:r>
              <a:rPr lang="he-IL" sz="4000" b="1" dirty="0" err="1" smtClean="0">
                <a:latin typeface="Guttman David" pitchFamily="2" charset="-79"/>
                <a:cs typeface="Guttman David" pitchFamily="2" charset="-79"/>
              </a:rPr>
              <a:t>קָרו</a:t>
            </a:r>
            <a:r>
              <a:rPr lang="he-IL" sz="4000" b="1" dirty="0" smtClean="0">
                <a:latin typeface="Guttman David" pitchFamily="2" charset="-79"/>
                <a:cs typeface="Guttman David" pitchFamily="2" charset="-79"/>
              </a:rPr>
              <a:t>ֹב"</a:t>
            </a:r>
            <a:endParaRPr lang="he-IL" sz="4000" b="1" dirty="0">
              <a:latin typeface="Guttman David" pitchFamily="2" charset="-79"/>
              <a:cs typeface="Guttman David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156960"/>
          </a:xfrm>
        </p:spPr>
        <p:txBody>
          <a:bodyPr>
            <a:normAutofit/>
          </a:bodyPr>
          <a:lstStyle/>
          <a:p>
            <a:pPr algn="ctr"/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עֲשֶׂרֶת הַיָּמִים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שֶׁב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ֵּי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ן 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רֹאש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ׁ 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הַשָּׁנָה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לְיו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ֹם הַכִּפּוּרִים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נִקְרָאִי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ם: </a:t>
            </a:r>
            <a:r>
              <a:rPr lang="he-IL" sz="3600" b="1" dirty="0" smtClean="0">
                <a:latin typeface="Guttman David" pitchFamily="2" charset="-79"/>
                <a:cs typeface="Guttman David" pitchFamily="2" charset="-79"/>
              </a:rPr>
              <a:t>"עֲשֶׂרֶת </a:t>
            </a:r>
            <a:r>
              <a:rPr lang="he-IL" sz="3600" b="1" dirty="0" err="1" smtClean="0">
                <a:latin typeface="Guttman David" pitchFamily="2" charset="-79"/>
                <a:cs typeface="Guttman David" pitchFamily="2" charset="-79"/>
              </a:rPr>
              <a:t>יְמ</a:t>
            </a:r>
            <a:r>
              <a:rPr lang="he-IL" sz="3600" b="1" dirty="0" smtClean="0">
                <a:latin typeface="Guttman David" pitchFamily="2" charset="-79"/>
                <a:cs typeface="Guttman David" pitchFamily="2" charset="-79"/>
              </a:rPr>
              <a:t>ֵי תְּשׁוּבָה".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/>
            </a:r>
            <a:br>
              <a:rPr lang="he-IL" sz="3600" dirty="0" smtClean="0">
                <a:latin typeface="Guttman David" pitchFamily="2" charset="-79"/>
                <a:cs typeface="Guttman David" pitchFamily="2" charset="-79"/>
              </a:rPr>
            </a:b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מַדּוּעַ?</a:t>
            </a:r>
            <a:br>
              <a:rPr lang="he-IL" sz="3600" dirty="0" smtClean="0">
                <a:latin typeface="Guttman David" pitchFamily="2" charset="-79"/>
                <a:cs typeface="Guttman David" pitchFamily="2" charset="-79"/>
              </a:rPr>
            </a:b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בְּיָמִים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אֵל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ּוּ צָרִיךְ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כּ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ָל אָדָ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ם 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לְפַשְׁפֵּשׁ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בְּמַע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ֲשָׂיו וְלַעֲשׂוֹת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תְּשׁ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וּבָה</a:t>
            </a:r>
            <a:r>
              <a:rPr lang="he-IL" dirty="0" smtClean="0"/>
              <a:t>.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</p:nvPr>
        </p:nvGraphicFramePr>
        <p:xfrm>
          <a:off x="179510" y="4221088"/>
          <a:ext cx="8507290" cy="208823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50729"/>
                <a:gridCol w="850729"/>
                <a:gridCol w="850729"/>
                <a:gridCol w="850729"/>
                <a:gridCol w="850729"/>
                <a:gridCol w="850729"/>
                <a:gridCol w="850729"/>
                <a:gridCol w="850729"/>
                <a:gridCol w="850729"/>
                <a:gridCol w="850729"/>
              </a:tblGrid>
              <a:tr h="1044116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ב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ג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ד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ה</a:t>
                      </a:r>
                      <a:r>
                        <a:rPr lang="he-IL" baseline="0" dirty="0" smtClean="0"/>
                        <a:t>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ו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ז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ח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ט תשרי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י</a:t>
                      </a:r>
                      <a:r>
                        <a:rPr lang="he-IL" baseline="0" dirty="0" smtClean="0"/>
                        <a:t> תשרי</a:t>
                      </a:r>
                      <a:endParaRPr lang="he-IL" dirty="0"/>
                    </a:p>
                  </a:txBody>
                  <a:tcPr/>
                </a:tc>
              </a:tr>
              <a:tr h="1044116"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/>
                        <a:t>ראש השנה</a:t>
                      </a:r>
                      <a:endParaRPr lang="he-I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/>
                        <a:t>ראש</a:t>
                      </a:r>
                      <a:r>
                        <a:rPr lang="he-IL" b="1" baseline="0" dirty="0" smtClean="0"/>
                        <a:t> השנה</a:t>
                      </a:r>
                      <a:endParaRPr lang="he-IL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 smtClean="0"/>
                        <a:t>יום כיפור</a:t>
                      </a:r>
                      <a:endParaRPr lang="he-IL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8768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400" b="1" dirty="0" smtClean="0">
                <a:latin typeface="Guttman David" pitchFamily="2" charset="-79"/>
                <a:cs typeface="Guttman David" pitchFamily="2" charset="-79"/>
              </a:rPr>
              <a:t>"בֵּין כֶּסֶה לְעָשׂוֹר"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/>
            </a:r>
            <a:br>
              <a:rPr lang="he-IL" sz="3600" dirty="0" smtClean="0">
                <a:latin typeface="Guttman David" pitchFamily="2" charset="-79"/>
                <a:cs typeface="Guttman David" pitchFamily="2" charset="-79"/>
              </a:rPr>
            </a:b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עֲשֶׂרֶת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יְמ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ֵי תְּשׁו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ּבָה 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נִקְרָאִים גַּם הַיָּמִים </a:t>
            </a:r>
            <a:r>
              <a:rPr lang="he-IL" sz="3600" dirty="0" err="1" smtClean="0">
                <a:latin typeface="Guttman David" pitchFamily="2" charset="-79"/>
                <a:cs typeface="Guttman David" pitchFamily="2" charset="-79"/>
              </a:rPr>
              <a:t>שֶׁב</a:t>
            </a:r>
            <a:r>
              <a:rPr lang="he-IL" sz="3600" dirty="0" smtClean="0">
                <a:latin typeface="Guttman David" pitchFamily="2" charset="-79"/>
                <a:cs typeface="Guttman David" pitchFamily="2" charset="-79"/>
              </a:rPr>
              <a:t>ֵּין כֶּסֶה לֶעָשׂוֹר.</a:t>
            </a:r>
            <a:endParaRPr lang="he-IL" sz="3600" dirty="0"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2204865"/>
            <a:ext cx="4038600" cy="4150060"/>
          </a:xfrm>
        </p:spPr>
        <p:txBody>
          <a:bodyPr>
            <a:normAutofit/>
          </a:bodyPr>
          <a:lstStyle/>
          <a:p>
            <a:r>
              <a:rPr lang="he-IL" sz="2800" b="1" dirty="0" smtClean="0">
                <a:solidFill>
                  <a:schemeClr val="accent6">
                    <a:lumMod val="50000"/>
                  </a:schemeClr>
                </a:solidFill>
              </a:rPr>
              <a:t>"עָשׂוֹר"- </a:t>
            </a:r>
            <a:r>
              <a:rPr lang="he-IL" sz="2800" b="1" dirty="0" err="1" smtClean="0">
                <a:solidFill>
                  <a:schemeClr val="accent6">
                    <a:lumMod val="50000"/>
                  </a:schemeClr>
                </a:solidFill>
              </a:rPr>
              <a:t>זֶה</a:t>
            </a:r>
            <a:r>
              <a:rPr lang="he-IL" sz="2800" b="1" dirty="0" smtClean="0">
                <a:solidFill>
                  <a:schemeClr val="accent6">
                    <a:lumMod val="50000"/>
                  </a:schemeClr>
                </a:solidFill>
              </a:rPr>
              <a:t>וּ יוֹם כִּפּוּר </a:t>
            </a:r>
            <a:r>
              <a:rPr lang="he-IL" sz="2800" b="1" dirty="0" err="1" smtClean="0">
                <a:solidFill>
                  <a:schemeClr val="accent6">
                    <a:lumMod val="50000"/>
                  </a:schemeClr>
                </a:solidFill>
              </a:rPr>
              <a:t>שֶׁ</a:t>
            </a:r>
            <a:r>
              <a:rPr lang="he-IL" sz="2800" b="1" dirty="0" smtClean="0">
                <a:solidFill>
                  <a:schemeClr val="accent6">
                    <a:lumMod val="50000"/>
                  </a:schemeClr>
                </a:solidFill>
              </a:rPr>
              <a:t>חָל בַּיּ</a:t>
            </a:r>
            <a:r>
              <a:rPr lang="he-IL" sz="2800" b="1" dirty="0" err="1" smtClean="0">
                <a:solidFill>
                  <a:schemeClr val="accent6">
                    <a:lumMod val="50000"/>
                  </a:schemeClr>
                </a:solidFill>
              </a:rPr>
              <a:t>וֹם </a:t>
            </a:r>
            <a:r>
              <a:rPr lang="he-IL" sz="2800" b="1" dirty="0" smtClean="0">
                <a:solidFill>
                  <a:schemeClr val="accent6">
                    <a:lumMod val="50000"/>
                  </a:schemeClr>
                </a:solidFill>
              </a:rPr>
              <a:t>הָעֲשִׂירִי </a:t>
            </a:r>
            <a:r>
              <a:rPr lang="he-IL" sz="2800" b="1" dirty="0" err="1" smtClean="0">
                <a:solidFill>
                  <a:schemeClr val="accent6">
                    <a:lumMod val="50000"/>
                  </a:schemeClr>
                </a:solidFill>
              </a:rPr>
              <a:t>בְּח</a:t>
            </a:r>
            <a:r>
              <a:rPr lang="he-IL" sz="2800" b="1" dirty="0" smtClean="0">
                <a:solidFill>
                  <a:schemeClr val="accent6">
                    <a:lumMod val="50000"/>
                  </a:schemeClr>
                </a:solidFill>
              </a:rPr>
              <a:t>ֹדֶשׁ תִּשְׁרֵי.</a:t>
            </a:r>
            <a:endParaRPr lang="he-IL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2276871"/>
            <a:ext cx="4038600" cy="4078053"/>
          </a:xfrm>
        </p:spPr>
        <p:txBody>
          <a:bodyPr/>
          <a:lstStyle/>
          <a:p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"כֶּסֶה"- </a:t>
            </a:r>
            <a:r>
              <a:rPr lang="he-IL" b="1" dirty="0" err="1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זֶה</a:t>
            </a:r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וּ רֹאש</a:t>
            </a:r>
            <a:r>
              <a:rPr lang="he-IL" b="1" dirty="0" err="1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ׁ </a:t>
            </a:r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הַשָּׁנָה שֶׁב</a:t>
            </a:r>
            <a:r>
              <a:rPr lang="he-IL" b="1" dirty="0" err="1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ּוֹ </a:t>
            </a:r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הַלְּבָנָה </a:t>
            </a:r>
            <a:r>
              <a:rPr lang="he-IL" b="1" dirty="0" err="1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מְכֻסּ</a:t>
            </a:r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ָה</a:t>
            </a:r>
            <a:r>
              <a:rPr lang="he-IL" b="1" dirty="0" smtClean="0">
                <a:solidFill>
                  <a:schemeClr val="accent6">
                    <a:lumMod val="50000"/>
                  </a:schemeClr>
                </a:solidFill>
                <a:latin typeface="Guttman David" pitchFamily="2" charset="-79"/>
                <a:cs typeface="Guttman David" pitchFamily="2" charset="-79"/>
              </a:rPr>
              <a:t>.</a:t>
            </a:r>
          </a:p>
          <a:p>
            <a:endParaRPr lang="he-IL" b="1" dirty="0" smtClean="0">
              <a:solidFill>
                <a:schemeClr val="accent6">
                  <a:lumMod val="50000"/>
                </a:schemeClr>
              </a:solidFill>
              <a:latin typeface="Guttman David" pitchFamily="2" charset="-79"/>
              <a:cs typeface="Guttman David" pitchFamily="2" charset="-79"/>
            </a:endParaRPr>
          </a:p>
          <a:p>
            <a:endParaRPr lang="he-IL" b="1" dirty="0" smtClean="0">
              <a:solidFill>
                <a:schemeClr val="accent6">
                  <a:lumMod val="50000"/>
                </a:schemeClr>
              </a:solidFill>
              <a:latin typeface="Guttman David" pitchFamily="2" charset="-79"/>
              <a:cs typeface="Guttman David" pitchFamily="2" charset="-79"/>
            </a:endParaRPr>
          </a:p>
          <a:p>
            <a:endParaRPr lang="he-IL" b="1" dirty="0">
              <a:solidFill>
                <a:schemeClr val="accent6">
                  <a:lumMod val="50000"/>
                </a:schemeClr>
              </a:solidFill>
              <a:latin typeface="Guttman David" pitchFamily="2" charset="-79"/>
              <a:cs typeface="Guttman David" pitchFamily="2" charset="-79"/>
            </a:endParaRPr>
          </a:p>
        </p:txBody>
      </p:sp>
      <p:pic>
        <p:nvPicPr>
          <p:cNvPr id="1030" name="Picture 6" descr="C:\Users\pc\Desktop\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29000"/>
            <a:ext cx="4307021" cy="2880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31" name="Picture 7" descr="C:\Users\pc\Desktop\th (1).jpg"/>
          <p:cNvPicPr>
            <a:picLocks noChangeAspect="1" noChangeArrowheads="1"/>
          </p:cNvPicPr>
          <p:nvPr/>
        </p:nvPicPr>
        <p:blipFill>
          <a:blip r:embed="rId3" cstate="print"/>
          <a:srcRect t="13419" b="13854"/>
          <a:stretch>
            <a:fillRect/>
          </a:stretch>
        </p:blipFill>
        <p:spPr bwMode="auto">
          <a:xfrm>
            <a:off x="395536" y="3429000"/>
            <a:ext cx="3960440" cy="2880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dirty="0" smtClean="0">
                <a:latin typeface="Guttman David" pitchFamily="2" charset="-79"/>
                <a:cs typeface="Guttman David" pitchFamily="2" charset="-79"/>
              </a:rPr>
              <a:t>"שַׁבַּת </a:t>
            </a:r>
            <a:r>
              <a:rPr lang="he-IL" sz="4800" b="1" dirty="0" err="1" smtClean="0">
                <a:latin typeface="Guttman David" pitchFamily="2" charset="-79"/>
                <a:cs typeface="Guttman David" pitchFamily="2" charset="-79"/>
              </a:rPr>
              <a:t>שׁוּ</a:t>
            </a:r>
            <a:r>
              <a:rPr lang="he-IL" sz="4800" b="1" dirty="0" smtClean="0">
                <a:latin typeface="Guttman David" pitchFamily="2" charset="-79"/>
                <a:cs typeface="Guttman David" pitchFamily="2" charset="-79"/>
              </a:rPr>
              <a:t>בָה"</a:t>
            </a:r>
            <a:endParaRPr lang="he-IL" sz="4800" b="1" dirty="0"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הַשַּׁבָּת שֶׁבֵּין </a:t>
            </a:r>
            <a:r>
              <a:rPr lang="he-IL" sz="3600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רֹא</a:t>
            </a:r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שׁ הַשָּׁנָה </a:t>
            </a:r>
            <a:r>
              <a:rPr lang="he-IL" sz="3600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לְיו</a:t>
            </a:r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ֹם הַכִּפּוּרִים </a:t>
            </a:r>
            <a:r>
              <a:rPr lang="he-IL" sz="3600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נִקְר</a:t>
            </a:r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ֵאת "שַׁבַּת </a:t>
            </a:r>
            <a:r>
              <a:rPr lang="he-IL" sz="3600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שׁוּ</a:t>
            </a:r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בָה".</a:t>
            </a:r>
          </a:p>
          <a:p>
            <a:pPr algn="ctr">
              <a:buNone/>
            </a:pPr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מַדּוּעַ?</a:t>
            </a:r>
          </a:p>
          <a:p>
            <a:pPr algn="ctr"/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עַל שׁוּם הַהַפְטָרָה </a:t>
            </a:r>
            <a:r>
              <a:rPr lang="he-IL" sz="3600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בְּאו</a:t>
            </a:r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ֹתָהּ </a:t>
            </a:r>
            <a:r>
              <a:rPr lang="he-IL" sz="3600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שַׁ</a:t>
            </a:r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בָּת </a:t>
            </a:r>
            <a:r>
              <a:rPr lang="he-IL" sz="3600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בּ</a:t>
            </a:r>
            <a:r>
              <a:rPr lang="he-IL" sz="3600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ָהּ קוֹרְאִים</a:t>
            </a:r>
            <a:r>
              <a:rPr lang="he-IL" sz="3600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: </a:t>
            </a:r>
            <a:r>
              <a:rPr lang="he-IL" sz="3600" b="1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"שׁוּב</a:t>
            </a:r>
            <a:r>
              <a:rPr lang="he-IL" sz="3600" b="1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ָהּ </a:t>
            </a:r>
            <a:r>
              <a:rPr lang="he-IL" sz="3600" b="1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יִשְׂרָאֵל עַד </a:t>
            </a:r>
            <a:r>
              <a:rPr lang="he-IL" sz="3600" b="1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ה</a:t>
            </a:r>
            <a:r>
              <a:rPr lang="he-IL" sz="3600" b="1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' </a:t>
            </a:r>
            <a:r>
              <a:rPr lang="he-IL" sz="3600" b="1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אֱלֹקֶי</a:t>
            </a:r>
            <a:r>
              <a:rPr lang="he-IL" sz="3600" b="1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ךָ כִּי כָּשַׁלְתָּ </a:t>
            </a:r>
            <a:r>
              <a:rPr lang="he-IL" sz="3600" b="1" dirty="0" err="1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בַּעֲווֹנ</a:t>
            </a:r>
            <a:r>
              <a:rPr lang="he-IL" sz="3600" b="1" dirty="0" smtClean="0">
                <a:solidFill>
                  <a:schemeClr val="accent5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ְךָ".</a:t>
            </a:r>
            <a:endParaRPr lang="he-IL" sz="3600" b="1" dirty="0">
              <a:solidFill>
                <a:schemeClr val="accent5">
                  <a:lumMod val="75000"/>
                </a:schemeClr>
              </a:solidFill>
              <a:latin typeface="Guttman David" pitchFamily="2" charset="-79"/>
              <a:cs typeface="Guttman David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5280616"/>
          </a:xfrm>
        </p:spPr>
        <p:txBody>
          <a:bodyPr/>
          <a:lstStyle/>
          <a:p>
            <a:pPr algn="ctr"/>
            <a:r>
              <a:rPr lang="he-IL" sz="4000" dirty="0" smtClean="0"/>
              <a:t>עֲשֶׂרֶת </a:t>
            </a:r>
            <a:r>
              <a:rPr lang="he-IL" sz="4000" dirty="0" err="1" smtClean="0"/>
              <a:t>יְמ</a:t>
            </a:r>
            <a:r>
              <a:rPr lang="he-IL" sz="4000" dirty="0" smtClean="0"/>
              <a:t>ֵי תְּשׁוּבָ</a:t>
            </a:r>
            <a:r>
              <a:rPr lang="he-IL" sz="4000" dirty="0" err="1" smtClean="0"/>
              <a:t>ה </a:t>
            </a:r>
            <a:r>
              <a:rPr lang="he-IL" sz="4000" dirty="0" smtClean="0"/>
              <a:t>הֵם יָמִי</a:t>
            </a:r>
            <a:r>
              <a:rPr lang="he-IL" sz="4000" dirty="0" err="1" smtClean="0"/>
              <a:t>ם </a:t>
            </a:r>
            <a:r>
              <a:rPr lang="he-IL" sz="4000" dirty="0" smtClean="0"/>
              <a:t>רְאוּיִים לַעֲשׂוֹת חֶשְׁבּוֹן נֶפֶשׁ וְלַחְ</a:t>
            </a:r>
            <a:r>
              <a:rPr lang="he-IL" sz="4000" dirty="0" err="1" smtClean="0"/>
              <a:t>זֹר </a:t>
            </a:r>
            <a:r>
              <a:rPr lang="he-IL" sz="4000" dirty="0" smtClean="0"/>
              <a:t>בַּתְּשׁוּבָה. הרמב"ם כּוֹתֵב </a:t>
            </a:r>
            <a:r>
              <a:rPr lang="he-IL" sz="4000" dirty="0" err="1" smtClean="0"/>
              <a:t>עַ</a:t>
            </a:r>
            <a:r>
              <a:rPr lang="he-IL" sz="4000" dirty="0" smtClean="0"/>
              <a:t>ל עֲשֶׂרֶת </a:t>
            </a:r>
            <a:r>
              <a:rPr lang="he-IL" sz="4000" dirty="0" err="1" smtClean="0"/>
              <a:t>יְמ</a:t>
            </a:r>
            <a:r>
              <a:rPr lang="he-IL" sz="4000" dirty="0" smtClean="0"/>
              <a:t>ֵי תְּשׁוּבָה: "אַף עַל פִּי שֶׁהַתְּשׁוּבָה וְהַצְּעָקָה יָפָה לְעוֹלָם, בַּעֲשֶׂרֶת </a:t>
            </a:r>
            <a:r>
              <a:rPr lang="he-IL" sz="4000" dirty="0" err="1" smtClean="0"/>
              <a:t>הַיָּ</a:t>
            </a:r>
            <a:r>
              <a:rPr lang="he-IL" sz="4000" dirty="0" smtClean="0"/>
              <a:t>מִים שֶׁבֵּין </a:t>
            </a:r>
            <a:r>
              <a:rPr lang="he-IL" sz="4000" dirty="0" err="1" smtClean="0"/>
              <a:t>רֹא</a:t>
            </a:r>
            <a:r>
              <a:rPr lang="he-IL" sz="4000" dirty="0" smtClean="0"/>
              <a:t>שׁ הַשָּׁנָה </a:t>
            </a:r>
            <a:r>
              <a:rPr lang="he-IL" sz="4000" dirty="0" err="1" smtClean="0"/>
              <a:t>וְיו</a:t>
            </a:r>
            <a:r>
              <a:rPr lang="he-IL" sz="4000" dirty="0" smtClean="0"/>
              <a:t>ֹם הַכִּפּוּרִי</a:t>
            </a:r>
            <a:r>
              <a:rPr lang="he-IL" sz="4000" dirty="0" err="1" smtClean="0"/>
              <a:t>ם </a:t>
            </a:r>
            <a:r>
              <a:rPr lang="he-IL" sz="4000" dirty="0" smtClean="0"/>
              <a:t>הִיא יָפָה בְּיוֹתֵר, </a:t>
            </a:r>
            <a:r>
              <a:rPr lang="he-IL" sz="4000" dirty="0" err="1" smtClean="0"/>
              <a:t>וּמִ</a:t>
            </a:r>
            <a:r>
              <a:rPr lang="he-IL" sz="4000" dirty="0" smtClean="0"/>
              <a:t>יָּד הִיא מִתְקַבֶּלֶת, </a:t>
            </a:r>
            <a:r>
              <a:rPr lang="he-IL" sz="4000" dirty="0" err="1" smtClean="0"/>
              <a:t>שֶׁנּ</a:t>
            </a:r>
            <a:r>
              <a:rPr lang="he-IL" sz="4000" dirty="0" smtClean="0"/>
              <a:t>ֶאֱמַר "דָּרְשׁוּ ה', </a:t>
            </a:r>
            <a:r>
              <a:rPr lang="he-IL" sz="4000" dirty="0" err="1" smtClean="0"/>
              <a:t>בְּהִמ</a:t>
            </a:r>
            <a:r>
              <a:rPr lang="he-IL" sz="4000" dirty="0" smtClean="0"/>
              <a:t>ָּצְאוֹ; קְרָאוּה</a:t>
            </a:r>
            <a:r>
              <a:rPr lang="he-IL" sz="4000" dirty="0" err="1" smtClean="0"/>
              <a:t>וּ, </a:t>
            </a:r>
            <a:r>
              <a:rPr lang="he-IL" sz="4000" dirty="0" smtClean="0"/>
              <a:t>בִּהְיוֹתוֹ </a:t>
            </a:r>
            <a:r>
              <a:rPr lang="he-IL" sz="4000" dirty="0" err="1" smtClean="0"/>
              <a:t>קָרו</a:t>
            </a:r>
            <a:r>
              <a:rPr lang="he-IL" sz="4000" dirty="0" smtClean="0"/>
              <a:t>ֹב". </a:t>
            </a:r>
            <a:r>
              <a:rPr lang="he-IL" sz="3600" dirty="0" smtClean="0"/>
              <a:t>(יְשַׁע</a:t>
            </a:r>
            <a:r>
              <a:rPr lang="he-IL" sz="3600" dirty="0" err="1" smtClean="0"/>
              <a:t>ְי</a:t>
            </a:r>
            <a:r>
              <a:rPr lang="he-IL" sz="3600" dirty="0" smtClean="0"/>
              <a:t>ָה </a:t>
            </a:r>
            <a:r>
              <a:rPr lang="he-IL" sz="3600" dirty="0" err="1" smtClean="0"/>
              <a:t>נה</a:t>
            </a:r>
            <a:r>
              <a:rPr lang="he-IL" sz="3600" dirty="0" smtClean="0"/>
              <a:t>, ו)</a:t>
            </a:r>
            <a:endParaRPr lang="he-IL" sz="400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3096344" cy="2520280"/>
          </a:xfrm>
        </p:spPr>
        <p:txBody>
          <a:bodyPr>
            <a:noAutofit/>
          </a:bodyPr>
          <a:lstStyle/>
          <a:p>
            <a:pPr algn="ctr"/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עַל פִּי דִּבְרֵי הַגְּמָ</a:t>
            </a:r>
            <a:r>
              <a:rPr lang="he-IL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רָא, 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נִפְתָּחִים </a:t>
            </a:r>
            <a:r>
              <a:rPr lang="he-IL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בְּר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ֹאש</a:t>
            </a:r>
            <a:r>
              <a:rPr lang="he-IL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ׁ 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הַשָּׁנָה </a:t>
            </a:r>
            <a:r>
              <a:rPr lang="he-IL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שְׁלו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ֹשָׁה סְפָרִים </a:t>
            </a:r>
            <a:r>
              <a:rPr lang="he-IL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שׁ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ֶל דִּין: צַדִּיק</a:t>
            </a:r>
            <a:r>
              <a:rPr lang="he-IL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ִים 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נֶחְתָּמִים מִיָּד לַחַיִּים, רְשָׁעִים </a:t>
            </a:r>
            <a:r>
              <a:rPr lang="he-IL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לַמָּו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ֶת וּבֵינוֹנִיִּים </a:t>
            </a:r>
            <a:r>
              <a:rPr lang="he-IL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תְּלוּיִי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ם וְעוֹמְדִים עַד יוֹם הַכִּפּוּרִים.</a:t>
            </a:r>
            <a:endParaRPr lang="he-IL" sz="24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2"/>
          </p:nvPr>
        </p:nvSpPr>
        <p:spPr>
          <a:xfrm>
            <a:off x="179512" y="3429000"/>
            <a:ext cx="3026296" cy="2880320"/>
          </a:xfrm>
        </p:spPr>
        <p:txBody>
          <a:bodyPr>
            <a:normAutofit/>
          </a:bodyPr>
          <a:lstStyle/>
          <a:p>
            <a:pPr algn="r"/>
            <a:r>
              <a:rPr lang="he-IL" sz="2400" b="1" dirty="0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צָרִיךְ </a:t>
            </a:r>
            <a:r>
              <a:rPr lang="he-IL" sz="2400" b="1" dirty="0" err="1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אָד</a:t>
            </a:r>
            <a:r>
              <a:rPr lang="he-IL" sz="2400" b="1" dirty="0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ָם לִרְאוֹת </a:t>
            </a:r>
            <a:r>
              <a:rPr lang="he-IL" sz="2400" b="1" dirty="0" err="1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אֶ</a:t>
            </a:r>
            <a:r>
              <a:rPr lang="he-IL" sz="2400" b="1" dirty="0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ת עַצְמוֹ </a:t>
            </a:r>
            <a:r>
              <a:rPr lang="he-IL" sz="2400" b="1" dirty="0" err="1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חֲצ</a:t>
            </a:r>
            <a:r>
              <a:rPr lang="he-IL" sz="2400" b="1" dirty="0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ִי צַדִּיק, </a:t>
            </a:r>
            <a:r>
              <a:rPr lang="he-IL" sz="2400" b="1" dirty="0" err="1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חֲצ</a:t>
            </a:r>
            <a:r>
              <a:rPr lang="he-IL" sz="2400" b="1" dirty="0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ִי רָשָׁע </a:t>
            </a:r>
            <a:r>
              <a:rPr lang="he-IL" sz="2400" b="1" dirty="0" err="1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וְד</a:t>
            </a:r>
            <a:r>
              <a:rPr lang="he-IL" sz="2400" b="1" dirty="0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ֵי </a:t>
            </a:r>
            <a:r>
              <a:rPr lang="he-IL" sz="2400" b="1" dirty="0" err="1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בְּמִצְו</a:t>
            </a:r>
            <a:r>
              <a:rPr lang="he-IL" sz="2400" b="1" dirty="0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ָה אַחַת לְהַכְרִיע</a:t>
            </a:r>
            <a:r>
              <a:rPr lang="he-IL" sz="2400" b="1" dirty="0" err="1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ַ </a:t>
            </a:r>
            <a:r>
              <a:rPr lang="he-IL" sz="2400" b="1" dirty="0" smtClean="0">
                <a:solidFill>
                  <a:schemeClr val="accent2">
                    <a:lumMod val="75000"/>
                  </a:schemeClr>
                </a:solidFill>
                <a:latin typeface="Guttman David" pitchFamily="2" charset="-79"/>
                <a:cs typeface="Guttman David" pitchFamily="2" charset="-79"/>
              </a:rPr>
              <a:t>אֶת הַכַּף.</a:t>
            </a:r>
            <a:endParaRPr lang="he-IL" sz="2400" b="1" dirty="0">
              <a:solidFill>
                <a:schemeClr val="accent2">
                  <a:lumMod val="75000"/>
                </a:schemeClr>
              </a:solidFill>
              <a:latin typeface="Guttman David" pitchFamily="2" charset="-79"/>
              <a:cs typeface="Guttman David" pitchFamily="2" charset="-79"/>
            </a:endParaRPr>
          </a:p>
        </p:txBody>
      </p:sp>
      <p:pic>
        <p:nvPicPr>
          <p:cNvPr id="5" name="מציין מיקום של תמונה 4" descr="th (2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4335" b="14335"/>
          <a:stretch>
            <a:fillRect/>
          </a:stretch>
        </p:blipFill>
        <p:spPr>
          <a:xfrm rot="420000">
            <a:off x="4002088" y="742950"/>
            <a:ext cx="4618037" cy="39322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281536"/>
          </a:xfrm>
        </p:spPr>
        <p:txBody>
          <a:bodyPr>
            <a:noAutofit/>
          </a:bodyPr>
          <a:lstStyle/>
          <a:p>
            <a:pPr algn="ctr"/>
            <a:r>
              <a:rPr lang="he-IL" sz="8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uttman David" pitchFamily="2" charset="-79"/>
                <a:cs typeface="Guttman David" pitchFamily="2" charset="-79"/>
              </a:rPr>
              <a:t>הִלְכוֹת עֲשֶׂרֶת </a:t>
            </a:r>
            <a:r>
              <a:rPr lang="he-IL" sz="88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uttman David" pitchFamily="2" charset="-79"/>
                <a:cs typeface="Guttman David" pitchFamily="2" charset="-79"/>
              </a:rPr>
              <a:t>יְמ</a:t>
            </a:r>
            <a:r>
              <a:rPr lang="he-IL" sz="8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uttman David" pitchFamily="2" charset="-79"/>
                <a:cs typeface="Guttman David" pitchFamily="2" charset="-79"/>
              </a:rPr>
              <a:t>ֵי תְּשׁוּבָה</a:t>
            </a:r>
            <a:endParaRPr lang="he-IL" sz="8800" dirty="0">
              <a:solidFill>
                <a:schemeClr val="accent6">
                  <a:lumMod val="60000"/>
                  <a:lumOff val="40000"/>
                </a:schemeClr>
              </a:solidFill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24912"/>
          </a:xfrm>
        </p:spPr>
        <p:txBody>
          <a:bodyPr/>
          <a:lstStyle/>
          <a:p>
            <a:pPr algn="ctr"/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בְּיָמִים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אֵל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ּוּ מַרְבִּים בִּתְפִ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לּוֹת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וּמַאֲרִיכִים בַּאֲמִ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ירַת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הַסְּלִיחוֹת</a:t>
            </a:r>
            <a:r>
              <a:rPr lang="he-IL" b="1" dirty="0" smtClean="0"/>
              <a:t>.</a:t>
            </a:r>
            <a:endParaRPr lang="he-IL" b="1" dirty="0"/>
          </a:p>
        </p:txBody>
      </p:sp>
      <p:pic>
        <p:nvPicPr>
          <p:cNvPr id="4" name="מציין מיקום תוכן 3" descr="8057856532711435436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3429000"/>
            <a:ext cx="4608511" cy="307446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24912"/>
          </a:xfrm>
        </p:spPr>
        <p:txBody>
          <a:bodyPr/>
          <a:lstStyle/>
          <a:p>
            <a:pPr algn="ctr"/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מְדַקְדְּקִים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בַּמִּ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צְווֹ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ת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וּמִשְׁתַּדְּל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ִים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יוֹתֵ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ר מִּב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ְּכ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ֹל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הַשָּׁנָה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לְקַ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יֵּ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ם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מִצְווֹת.</a:t>
            </a:r>
            <a:endParaRPr lang="he-IL" b="1" dirty="0"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455440"/>
          </a:xfrm>
        </p:spPr>
        <p:txBody>
          <a:bodyPr/>
          <a:lstStyle/>
          <a:p>
            <a:pPr algn="ctr"/>
            <a:endParaRPr lang="he-IL" dirty="0">
              <a:latin typeface="Guttman David" pitchFamily="2" charset="-79"/>
              <a:cs typeface="Guttman David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24912"/>
          </a:xfrm>
        </p:spPr>
        <p:txBody>
          <a:bodyPr/>
          <a:lstStyle/>
          <a:p>
            <a:pPr algn="ctr"/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בִּתְפִלַּת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הָעֲמִ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ידָה, תְּפִלַּת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שְׁמוֹנ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ֶה עֶשְׂר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ֵה,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מוֹסִיפִים אַרְבָּעָה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פְּסו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ּקֵ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י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תְּפִ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לָּה מְיֻחָ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דִים</a:t>
            </a:r>
            <a:r>
              <a:rPr lang="he-IL" dirty="0" smtClean="0">
                <a:latin typeface="Guttman David" pitchFamily="2" charset="-79"/>
                <a:cs typeface="Guttman David" pitchFamily="2" charset="-79"/>
              </a:rPr>
              <a:t>.</a:t>
            </a:r>
            <a:endParaRPr lang="he-IL" dirty="0"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895600"/>
          </a:xfrm>
        </p:spPr>
        <p:txBody>
          <a:bodyPr/>
          <a:lstStyle/>
          <a:p>
            <a:endParaRPr lang="he-I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021056"/>
          </a:xfrm>
        </p:spPr>
        <p:txBody>
          <a:bodyPr>
            <a:normAutofit/>
          </a:bodyPr>
          <a:lstStyle/>
          <a:p>
            <a:pPr algn="ctr"/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כְּמוֹ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כֵ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ן, מְשַׁנִּים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בִּתְ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פִלָּה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זו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ֹ שְׁתֵּי בְּרָכוֹת.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לְדֻגְמ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ָא: בַּמָּקוֹם "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הָא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ֵל הַקָּדוֹשׁ" אוֹמְרִי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ם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"הַמֶּלֶךְ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הַקָּ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דוֹשׁ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"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וְזֹאת כְּדֵי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לְצַ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יֵּן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אֶ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ת מַלְכוּתוֹ שֶׁל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ה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' בָּעוֹלָם.</a:t>
            </a:r>
            <a:endParaRPr lang="he-IL" b="1" dirty="0"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383432"/>
          </a:xfrm>
        </p:spPr>
        <p:txBody>
          <a:bodyPr/>
          <a:lstStyle/>
          <a:p>
            <a:endParaRPr lang="he-I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44992"/>
          </a:xfrm>
        </p:spPr>
        <p:txBody>
          <a:bodyPr/>
          <a:lstStyle/>
          <a:p>
            <a:pPr algn="ctr"/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מוֹסִיפִים 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אֶ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ת  תְּפִל</a:t>
            </a:r>
            <a:r>
              <a:rPr lang="he-IL" b="1" dirty="0" err="1" smtClean="0">
                <a:latin typeface="Guttman David" pitchFamily="2" charset="-79"/>
                <a:cs typeface="Guttman David" pitchFamily="2" charset="-79"/>
              </a:rPr>
              <a:t>ַּת </a:t>
            </a:r>
            <a:r>
              <a:rPr lang="he-IL" b="1" dirty="0" smtClean="0">
                <a:latin typeface="Guttman David" pitchFamily="2" charset="-79"/>
                <a:cs typeface="Guttman David" pitchFamily="2" charset="-79"/>
              </a:rPr>
              <a:t>"אָבִינוּ מַלְכֵּנוּ".</a:t>
            </a:r>
            <a:endParaRPr lang="he-IL" b="1" dirty="0"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023392"/>
          </a:xfrm>
        </p:spPr>
        <p:txBody>
          <a:bodyPr/>
          <a:lstStyle/>
          <a:p>
            <a:endParaRPr lang="he-I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293</Words>
  <Application>Microsoft Office PowerPoint</Application>
  <PresentationFormat>‫הצגה על המסך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3" baseType="lpstr">
      <vt:lpstr>זרימה</vt:lpstr>
      <vt:lpstr>עֲשֶׂרֶת יְמֵי תְּשׁוּבָה</vt:lpstr>
      <vt:lpstr>עֲשֶׂרֶת הַיָּמִים שֶׁבֵּין רֹאשׁ הַשָּׁנָה לְיוֹם הַכִּפּוּרִים נִקְרָאִים: "עֲשֶׂרֶת יְמֵי תְּשׁוּבָה". מַדּוּעַ? בְּיָמִים אֵלּוּ צָרִיךְ כָּל אָדָם לְפַשְׁפֵּשׁ בְּמַעֲשָׂיו וְלַעֲשׂוֹת תְּשׁוּבָה.</vt:lpstr>
      <vt:lpstr>"בֵּין כֶּסֶה לְעָשׂוֹר" עֲשֶׂרֶת יְמֵי תְּשׁוּבָה נִקְרָאִים גַּם הַיָּמִים שֶׁבֵּין כֶּסֶה לֶעָשׂוֹר.</vt:lpstr>
      <vt:lpstr>"שַׁבַּת שׁוּבָה"</vt:lpstr>
      <vt:lpstr>עֲשֶׂרֶת יְמֵי תְּשׁוּבָה הֵם יָמִים רְאוּיִים לַעֲשׂוֹת חֶשְׁבּוֹן נֶפֶשׁ וְלַחְזֹר בַּתְּשׁוּבָה. הרמב"ם כּוֹתֵב עַל עֲשֶׂרֶת יְמֵי תְּשׁוּבָה: "אַף עַל פִּי שֶׁהַתְּשׁוּבָה וְהַצְּעָקָה יָפָה לְעוֹלָם, בַּעֲשֶׂרֶת הַיָּמִים שֶׁבֵּין רֹאשׁ הַשָּׁנָה וְיוֹם הַכִּפּוּרִים הִיא יָפָה בְּיוֹתֵר, וּמִיָּד הִיא מִתְקַבֶּלֶת, שֶׁנֶּאֱמַר "דָּרְשׁוּ ה', בְּהִמָּצְאוֹ; קְרָאוּהוּ, בִּהְיוֹתוֹ קָרוֹב". (יְשַׁעְיָה נה, ו)</vt:lpstr>
      <vt:lpstr>עַל פִּי דִּבְרֵי הַגְּמָרָא, נִפְתָּחִים בְּרֹאשׁ הַשָּׁנָה שְׁלוֹשָׁה סְפָרִים שֶׁל דִּין: צַדִּיקִים נֶחְתָּמִים מִיָּד לַחַיִּים, רְשָׁעִים לַמָּוֶת וּבֵינוֹנִיִּים תְּלוּיִים וְעוֹמְדִים עַד יוֹם הַכִּפּוּרִים.</vt:lpstr>
      <vt:lpstr>הִלְכוֹת עֲשֶׂרֶת יְמֵי תְּשׁוּבָה</vt:lpstr>
      <vt:lpstr>בְּיָמִים אֵלּוּ מַרְבִּים בִּתְפִלּוֹת וּמַאֲרִיכִים בַּאֲמִירַת הַסְּלִיחוֹת.</vt:lpstr>
      <vt:lpstr>מְדַקְדְּקִים בַּמִּצְווֹת וּמִשְׁתַּדְּלִים יוֹתֵר מִּבְּכֹל הַשָּׁנָה לְקַיֵּם מִצְווֹת.</vt:lpstr>
      <vt:lpstr>בִּתְפִלַּת הָעֲמִידָה, תְּפִלַּת שְׁמוֹנֶה עֶשְׂרֵה, מוֹסִיפִים אַרְבָּעָה פְּסוּקֵי תְּפִלָּה מְיֻחָדִים.</vt:lpstr>
      <vt:lpstr>כְּמוֹ כֵן, מְשַׁנִּים בִּתְפִלָּה זוֹ שְׁתֵּי בְּרָכוֹת. לְדֻגְמָא: בַּמָּקוֹם "הָאֵל הַקָּדוֹשׁ" אוֹמְרִים "הַמֶּלֶךְ הַקָּדוֹשׁ" וְזֹאת כְּדֵי לְצַיֵּן אֶת מַלְכוּתוֹ שֶׁל ה' בָּעוֹלָם.</vt:lpstr>
      <vt:lpstr>מוֹסִיפִים אֶת  תְּפִלַּת "אָבִינוּ מַלְכֵּנוּ".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עֲשֶׂרֶת יְמֵי תְּשׁוּבָה</dc:title>
  <dc:creator>pc</dc:creator>
  <cp:lastModifiedBy>pc</cp:lastModifiedBy>
  <cp:revision>1</cp:revision>
  <dcterms:created xsi:type="dcterms:W3CDTF">2015-09-16T11:48:36Z</dcterms:created>
  <dcterms:modified xsi:type="dcterms:W3CDTF">2015-09-16T12:49:56Z</dcterms:modified>
</cp:coreProperties>
</file>