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4" r:id="rId3"/>
    <p:sldId id="285" r:id="rId4"/>
    <p:sldId id="257" r:id="rId5"/>
    <p:sldId id="258" r:id="rId6"/>
    <p:sldId id="286" r:id="rId7"/>
    <p:sldId id="259" r:id="rId8"/>
    <p:sldId id="287" r:id="rId9"/>
    <p:sldId id="260" r:id="rId10"/>
    <p:sldId id="277" r:id="rId11"/>
    <p:sldId id="261" r:id="rId12"/>
    <p:sldId id="262" r:id="rId13"/>
    <p:sldId id="263" r:id="rId14"/>
    <p:sldId id="264" r:id="rId15"/>
    <p:sldId id="265" r:id="rId16"/>
    <p:sldId id="266" r:id="rId17"/>
    <p:sldId id="283" r:id="rId18"/>
    <p:sldId id="280" r:id="rId19"/>
    <p:sldId id="281" r:id="rId20"/>
    <p:sldId id="282" r:id="rId21"/>
    <p:sldId id="267" r:id="rId22"/>
    <p:sldId id="268" r:id="rId23"/>
    <p:sldId id="269" r:id="rId24"/>
    <p:sldId id="278" r:id="rId25"/>
    <p:sldId id="271" r:id="rId26"/>
    <p:sldId id="272" r:id="rId27"/>
    <p:sldId id="279" r:id="rId28"/>
    <p:sldId id="270" r:id="rId29"/>
    <p:sldId id="276" r:id="rId30"/>
    <p:sldId id="27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e-IL" smtClean="0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k9v63C9o8I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hCBFBLdPCQ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סליחות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625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316583" y="535336"/>
            <a:ext cx="6674121" cy="2616199"/>
          </a:xfrm>
        </p:spPr>
        <p:txBody>
          <a:bodyPr>
            <a:normAutofit/>
          </a:bodyPr>
          <a:lstStyle/>
          <a:p>
            <a:r>
              <a:rPr lang="he-IL" sz="8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התשובה</a:t>
            </a:r>
            <a:r>
              <a:rPr lang="en-US" sz="8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/>
            </a:r>
            <a:br>
              <a:rPr lang="en-US" sz="8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8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עשרת </a:t>
            </a:r>
            <a:r>
              <a:rPr lang="he-IL" sz="80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ימי תשובה</a:t>
            </a:r>
            <a:endParaRPr lang="he-IL" sz="8000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4049488" y="5211113"/>
            <a:ext cx="7941216" cy="1388534"/>
          </a:xfrm>
        </p:spPr>
        <p:txBody>
          <a:bodyPr>
            <a:normAutofit fontScale="92500" lnSpcReduction="10000"/>
          </a:bodyPr>
          <a:lstStyle/>
          <a:p>
            <a:r>
              <a:rPr lang="he-IL" sz="4000" b="1" dirty="0" smtClean="0">
                <a:solidFill>
                  <a:srgbClr val="FFC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על פי קיצור שולחן ערוך </a:t>
            </a:r>
            <a:endParaRPr lang="he-IL" sz="4000" b="1" dirty="0" smtClean="0">
              <a:solidFill>
                <a:srgbClr val="FFC00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  <a:p>
            <a:r>
              <a:rPr lang="he-IL" sz="4000" b="1" dirty="0" smtClean="0">
                <a:solidFill>
                  <a:srgbClr val="FFC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מקור </a:t>
            </a:r>
            <a:r>
              <a:rPr lang="he-IL" sz="4000" b="1" dirty="0" smtClean="0">
                <a:solidFill>
                  <a:srgbClr val="FFC000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חיים לתלמידים</a:t>
            </a:r>
            <a:endParaRPr lang="he-IL" sz="4000" b="1" dirty="0">
              <a:solidFill>
                <a:srgbClr val="FFC000"/>
              </a:solidFill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1930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מכרזים: חדשות, עדכונים ומידע אודות מכרזים - כלכליסט">
            <a:extLst>
              <a:ext uri="{FF2B5EF4-FFF2-40B4-BE49-F238E27FC236}">
                <a16:creationId xmlns:a16="http://schemas.microsoft.com/office/drawing/2014/main" id="{DD1BF867-8CA9-4EC1-B8FB-CCD74251E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1" r="41101"/>
          <a:stretch/>
        </p:blipFill>
        <p:spPr bwMode="auto">
          <a:xfrm>
            <a:off x="1" y="-4262"/>
            <a:ext cx="6174128" cy="692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מכרזים: חדשות, עדכונים ומידע אודות מכרזים - כלכליסט">
            <a:extLst>
              <a:ext uri="{FF2B5EF4-FFF2-40B4-BE49-F238E27FC236}">
                <a16:creationId xmlns:a16="http://schemas.microsoft.com/office/drawing/2014/main" id="{CBD9EE44-A7E0-4704-AFAD-8AD3A7FC5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r="54427" b="33561"/>
          <a:stretch/>
        </p:blipFill>
        <p:spPr bwMode="auto">
          <a:xfrm>
            <a:off x="186556" y="624047"/>
            <a:ext cx="2254851" cy="270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מכרזים: חדשות, עדכונים ומידע אודות מכרזים - כלכליסט">
            <a:extLst>
              <a:ext uri="{FF2B5EF4-FFF2-40B4-BE49-F238E27FC236}">
                <a16:creationId xmlns:a16="http://schemas.microsoft.com/office/drawing/2014/main" id="{3C38D076-5EFC-4A76-A0D1-0FF915A2B0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2" r="12858"/>
          <a:stretch/>
        </p:blipFill>
        <p:spPr bwMode="auto">
          <a:xfrm>
            <a:off x="4484642" y="1070132"/>
            <a:ext cx="1633592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שביל מלוחות קוריאן באולם אירועים יוקרתי - Boristone">
            <a:extLst>
              <a:ext uri="{FF2B5EF4-FFF2-40B4-BE49-F238E27FC236}">
                <a16:creationId xmlns:a16="http://schemas.microsoft.com/office/drawing/2014/main" id="{64EE121B-24E5-490E-970E-2239D697E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020" y="0"/>
            <a:ext cx="60079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: פינות מעוגלות 6">
            <a:extLst>
              <a:ext uri="{FF2B5EF4-FFF2-40B4-BE49-F238E27FC236}">
                <a16:creationId xmlns:a16="http://schemas.microsoft.com/office/drawing/2014/main" id="{F908E063-6C0D-4ABD-ABB7-F1ED3A4E2DF3}"/>
              </a:ext>
            </a:extLst>
          </p:cNvPr>
          <p:cNvSpPr/>
          <p:nvPr/>
        </p:nvSpPr>
        <p:spPr>
          <a:xfrm>
            <a:off x="8960805" y="2594133"/>
            <a:ext cx="2506895" cy="110799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מהשורש </a:t>
            </a:r>
            <a:r>
              <a:rPr lang="he-IL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ה.ל.כ</a:t>
            </a:r>
            <a:endParaRPr lang="he-IL" sz="11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2F1A2545-F006-4626-90FA-2E7FB878B61A}"/>
              </a:ext>
            </a:extLst>
          </p:cNvPr>
          <p:cNvSpPr/>
          <p:nvPr/>
        </p:nvSpPr>
        <p:spPr>
          <a:xfrm>
            <a:off x="6853885" y="4312943"/>
            <a:ext cx="5815173" cy="2500031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apuzB" pitchFamily="2" charset="-79"/>
              </a:rPr>
              <a:t/>
            </a:r>
            <a:b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apuzB" pitchFamily="2" charset="-79"/>
              </a:rPr>
            </a:br>
            <a:r>
              <a:rPr lang="he-IL" sz="2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באמצעות שמירת התורה והמצוות אנחנו </a:t>
            </a:r>
            <a:r>
              <a:rPr lang="he-IL" sz="3600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הולכים</a:t>
            </a:r>
            <a:r>
              <a:rPr lang="he-IL" sz="2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ומכוונים את עצמנו לדרך הישר והטוב. </a:t>
            </a:r>
            <a:endParaRPr lang="en-US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ctr"/>
            <a:endParaRPr lang="he-IL" dirty="0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12879240-10BA-41A0-A653-F385D452F0AE}"/>
              </a:ext>
            </a:extLst>
          </p:cNvPr>
          <p:cNvSpPr/>
          <p:nvPr/>
        </p:nvSpPr>
        <p:spPr>
          <a:xfrm>
            <a:off x="5999474" y="-233730"/>
            <a:ext cx="3337773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11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הלכה</a:t>
            </a:r>
            <a:endParaRPr lang="he-IL" sz="11100" dirty="0">
              <a:solidFill>
                <a:srgbClr val="00B0F0"/>
              </a:solidFill>
            </a:endParaRP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B2802714-33D4-4964-B6C5-988124817E86}"/>
              </a:ext>
            </a:extLst>
          </p:cNvPr>
          <p:cNvSpPr/>
          <p:nvPr/>
        </p:nvSpPr>
        <p:spPr>
          <a:xfrm>
            <a:off x="3572410" y="-228922"/>
            <a:ext cx="2781532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11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חטא</a:t>
            </a:r>
            <a:endParaRPr lang="he-IL" sz="11100" dirty="0">
              <a:solidFill>
                <a:srgbClr val="FF0000"/>
              </a:solidFill>
            </a:endParaRPr>
          </a:p>
        </p:txBody>
      </p:sp>
      <p:pic>
        <p:nvPicPr>
          <p:cNvPr id="29" name="Picture 8" descr="מכרזים: חדשות, עדכונים ומידע אודות מכרזים - כלכליסט">
            <a:extLst>
              <a:ext uri="{FF2B5EF4-FFF2-40B4-BE49-F238E27FC236}">
                <a16:creationId xmlns:a16="http://schemas.microsoft.com/office/drawing/2014/main" id="{7A71F8AB-A67B-4499-936B-18F78FBCE9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t="64303" r="54427"/>
          <a:stretch/>
        </p:blipFill>
        <p:spPr bwMode="auto">
          <a:xfrm>
            <a:off x="186556" y="3328827"/>
            <a:ext cx="2254851" cy="1453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אליפסה 8">
            <a:extLst>
              <a:ext uri="{FF2B5EF4-FFF2-40B4-BE49-F238E27FC236}">
                <a16:creationId xmlns:a16="http://schemas.microsoft.com/office/drawing/2014/main" id="{B93F89E3-AAC4-47E3-A93A-A41858AF2BFC}"/>
              </a:ext>
            </a:extLst>
          </p:cNvPr>
          <p:cNvSpPr/>
          <p:nvPr/>
        </p:nvSpPr>
        <p:spPr>
          <a:xfrm>
            <a:off x="-301017" y="4357969"/>
            <a:ext cx="6007979" cy="250003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apuzB" pitchFamily="2" charset="-79"/>
              </a:rPr>
              <a:t/>
            </a:r>
            <a:b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apuzB" pitchFamily="2" charset="-79"/>
              </a:rPr>
            </a:br>
            <a:endParaRPr lang="he-IL" sz="2400" dirty="0">
              <a:latin typeface="Calibri" panose="020F0502020204030204" pitchFamily="34" charset="0"/>
              <a:ea typeface="Calibri" panose="020F0502020204030204" pitchFamily="34" charset="0"/>
              <a:cs typeface="TapuzB" pitchFamily="2" charset="-79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he-IL" sz="2600" dirty="0">
                <a:latin typeface="Calibri" panose="020F0502020204030204" pitchFamily="34" charset="0"/>
                <a:ea typeface="Calibri" panose="020F0502020204030204" pitchFamily="34" charset="0"/>
                <a:cs typeface="TapuzB" pitchFamily="2" charset="-79"/>
              </a:rPr>
              <a:t>      </a:t>
            </a: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אדם שעושה עבירה    </a:t>
            </a:r>
            <a:r>
              <a:rPr lang="he-IL" sz="2600" dirty="0" smtClean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   </a:t>
            </a:r>
            <a:r>
              <a:rPr lang="he-IL" sz="2600" u="sng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לא הולך </a:t>
            </a: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בדרך ה</a:t>
            </a:r>
            <a:r>
              <a:rPr lang="he-IL" sz="2600" dirty="0" smtClean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', </a:t>
            </a: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הוא מפספס  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את הדרך </a:t>
            </a:r>
            <a:r>
              <a:rPr lang="he-IL" sz="2600" b="1" dirty="0">
                <a:solidFill>
                  <a:srgbClr val="FF0000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ומחטיא</a:t>
            </a: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את מטרת  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he-IL" sz="26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          קיומו בעולם.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apuzB" pitchFamily="2" charset="-79"/>
            </a:endParaRPr>
          </a:p>
          <a:p>
            <a:pPr algn="ctr"/>
            <a:endParaRPr lang="he-IL" sz="1600" dirty="0"/>
          </a:p>
        </p:txBody>
      </p:sp>
      <p:sp>
        <p:nvSpPr>
          <p:cNvPr id="6" name="מלבן: פינות מעוגלות 5">
            <a:extLst>
              <a:ext uri="{FF2B5EF4-FFF2-40B4-BE49-F238E27FC236}">
                <a16:creationId xmlns:a16="http://schemas.microsoft.com/office/drawing/2014/main" id="{3CF712C3-CA99-4BD4-A3BF-83509DE453C0}"/>
              </a:ext>
            </a:extLst>
          </p:cNvPr>
          <p:cNvSpPr/>
          <p:nvPr/>
        </p:nvSpPr>
        <p:spPr>
          <a:xfrm>
            <a:off x="1977747" y="2386548"/>
            <a:ext cx="2506895" cy="110799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מלשון החטאה</a:t>
            </a:r>
            <a:endParaRPr lang="he-IL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485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5" grpId="0"/>
      <p:bldP spid="9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596" y="205526"/>
            <a:ext cx="10447087" cy="479319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301" y="4675470"/>
            <a:ext cx="2076699" cy="207669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7" y="4654550"/>
            <a:ext cx="1470023" cy="207669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228" y="4654550"/>
            <a:ext cx="2143125" cy="2143125"/>
          </a:xfrm>
          <a:prstGeom prst="rect">
            <a:avLst/>
          </a:prstGeom>
        </p:spPr>
      </p:pic>
      <p:sp>
        <p:nvSpPr>
          <p:cNvPr id="8" name="חץ שמאלה 7"/>
          <p:cNvSpPr/>
          <p:nvPr/>
        </p:nvSpPr>
        <p:spPr>
          <a:xfrm>
            <a:off x="7683500" y="5478994"/>
            <a:ext cx="1894728" cy="6805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חץ שמאלה 8"/>
          <p:cNvSpPr/>
          <p:nvPr/>
        </p:nvSpPr>
        <p:spPr>
          <a:xfrm>
            <a:off x="4117133" y="5385859"/>
            <a:ext cx="1894728" cy="68050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778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98" y="2081348"/>
            <a:ext cx="4040052" cy="404005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1800" y="337419"/>
            <a:ext cx="10541427" cy="1743929"/>
          </a:xfrm>
          <a:prstGeom prst="rect">
            <a:avLst/>
          </a:prstGeom>
        </p:spPr>
      </p:pic>
      <p:grpSp>
        <p:nvGrpSpPr>
          <p:cNvPr id="8" name="קבוצה 7"/>
          <p:cNvGrpSpPr/>
          <p:nvPr/>
        </p:nvGrpSpPr>
        <p:grpSpPr>
          <a:xfrm>
            <a:off x="5842395" y="2438399"/>
            <a:ext cx="6061425" cy="2244662"/>
            <a:chOff x="5842395" y="2438399"/>
            <a:chExt cx="6061425" cy="2324101"/>
          </a:xfrm>
        </p:grpSpPr>
        <p:sp>
          <p:nvSpPr>
            <p:cNvPr id="7" name="הסבר אליפטי 6"/>
            <p:cNvSpPr/>
            <p:nvPr/>
          </p:nvSpPr>
          <p:spPr>
            <a:xfrm>
              <a:off x="5842395" y="2438399"/>
              <a:ext cx="6061425" cy="2324101"/>
            </a:xfrm>
            <a:prstGeom prst="wedgeEllipseCallout">
              <a:avLst>
                <a:gd name="adj1" fmla="val -74126"/>
                <a:gd name="adj2" fmla="val 7015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" name="מלבן 4"/>
            <p:cNvSpPr/>
            <p:nvPr/>
          </p:nvSpPr>
          <p:spPr>
            <a:xfrm>
              <a:off x="6004365" y="2764416"/>
              <a:ext cx="5456942" cy="18164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he-IL" sz="3600" dirty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יותר קל ללמוד </a:t>
              </a:r>
              <a:endParaRPr lang="he-IL" sz="3600" dirty="0" smtClean="0">
                <a:latin typeface="Guttman Yad-Brush" panose="02010401010101010101" pitchFamily="2" charset="-79"/>
                <a:cs typeface="Guttman Yad-Brush" panose="02010401010101010101" pitchFamily="2" charset="-79"/>
              </a:endParaRPr>
            </a:p>
            <a:p>
              <a:pPr algn="r"/>
              <a:r>
                <a:rPr lang="he-IL" sz="3600" dirty="0" smtClean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את </a:t>
              </a:r>
              <a:r>
                <a:rPr lang="he-IL" sz="3600" dirty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כל </a:t>
              </a:r>
              <a:r>
                <a:rPr lang="he-IL" sz="3600" dirty="0" err="1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הש"ס</a:t>
              </a:r>
              <a:r>
                <a:rPr lang="he-IL" sz="3600" dirty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 </a:t>
              </a:r>
              <a:endParaRPr lang="he-IL" sz="3600" dirty="0" smtClean="0">
                <a:latin typeface="Guttman Yad-Brush" panose="02010401010101010101" pitchFamily="2" charset="-79"/>
                <a:cs typeface="Guttman Yad-Brush" panose="02010401010101010101" pitchFamily="2" charset="-79"/>
              </a:endParaRPr>
            </a:p>
            <a:p>
              <a:pPr algn="r"/>
              <a:r>
                <a:rPr lang="he-IL" sz="3600" dirty="0" smtClean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מאשר </a:t>
              </a:r>
              <a:r>
                <a:rPr lang="he-IL" sz="3600" dirty="0" err="1" smtClean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לתקןמידה</a:t>
              </a:r>
              <a:r>
                <a:rPr lang="he-IL" sz="3600" dirty="0" smtClean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 </a:t>
              </a:r>
              <a:r>
                <a:rPr lang="he-IL" sz="3600" dirty="0">
                  <a:latin typeface="Guttman Yad-Brush" panose="02010401010101010101" pitchFamily="2" charset="-79"/>
                  <a:cs typeface="Guttman Yad-Brush" panose="02010401010101010101" pitchFamily="2" charset="-79"/>
                </a:rPr>
                <a:t>אחת.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702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8A48153B-C95F-4D11-A264-B862BC88844F}"/>
              </a:ext>
            </a:extLst>
          </p:cNvPr>
          <p:cNvSpPr/>
          <p:nvPr/>
        </p:nvSpPr>
        <p:spPr>
          <a:xfrm>
            <a:off x="1604282" y="1581005"/>
            <a:ext cx="8983435" cy="1636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he-IL" sz="4000" dirty="0">
                <a:latin typeface="Calibri" panose="020F0502020204030204" pitchFamily="34" charset="0"/>
                <a:ea typeface="Calibri" panose="020F0502020204030204" pitchFamily="34" charset="0"/>
                <a:cs typeface="AmadeusB" pitchFamily="2" charset="-79"/>
              </a:rPr>
              <a:t>אדם שחוטא צריך לחזור בתשובה. 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he-IL" sz="4000" dirty="0">
                <a:latin typeface="Calibri" panose="020F0502020204030204" pitchFamily="34" charset="0"/>
                <a:ea typeface="Calibri" panose="020F0502020204030204" pitchFamily="34" charset="0"/>
                <a:cs typeface="AmadeusB" pitchFamily="2" charset="-79"/>
              </a:rPr>
              <a:t>כלומר לחזור ולשוב אל הדרך הישרה וללכת בה. </a:t>
            </a:r>
          </a:p>
        </p:txBody>
      </p:sp>
      <p:pic>
        <p:nvPicPr>
          <p:cNvPr id="2050" name="Picture 2" descr="דרך ☆ לימודי תאוריה בחינם ☆ מערכת חכמה ללימודי תיאוריה בחינם">
            <a:extLst>
              <a:ext uri="{FF2B5EF4-FFF2-40B4-BE49-F238E27FC236}">
                <a16:creationId xmlns:a16="http://schemas.microsoft.com/office/drawing/2014/main" id="{A05ADA08-6CBB-46F9-8EB3-2EEEC6CEC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r="18906"/>
          <a:stretch/>
        </p:blipFill>
        <p:spPr bwMode="auto">
          <a:xfrm>
            <a:off x="121860" y="3524941"/>
            <a:ext cx="2884325" cy="22288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טעות אנוש: Waze חסמה בטעות את כביש 1 באפליקציה - IsraMedia">
            <a:extLst>
              <a:ext uri="{FF2B5EF4-FFF2-40B4-BE49-F238E27FC236}">
                <a16:creationId xmlns:a16="http://schemas.microsoft.com/office/drawing/2014/main" id="{814ED86F-1045-450C-B182-FA6AEBF5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97" y="3524941"/>
            <a:ext cx="2668749" cy="23064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בשבע 404: טעות בניווט - סיפור לילדים - ערוץ 7 חדשות, פוליטיקה, תרבות, יהדות  ועוד">
            <a:extLst>
              <a:ext uri="{FF2B5EF4-FFF2-40B4-BE49-F238E27FC236}">
                <a16:creationId xmlns:a16="http://schemas.microsoft.com/office/drawing/2014/main" id="{08441892-8BB3-4A5A-B1AC-E8C95119E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3524941"/>
            <a:ext cx="2884325" cy="2228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דרך ☆ לימודי תאוריה בחינם ☆ מערכת חכמה ללימודי תיאוריה בחינם">
            <a:extLst>
              <a:ext uri="{FF2B5EF4-FFF2-40B4-BE49-F238E27FC236}">
                <a16:creationId xmlns:a16="http://schemas.microsoft.com/office/drawing/2014/main" id="{690A73C1-B3E7-4B3C-A77F-758B1A87D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0" r="18906"/>
          <a:stretch/>
        </p:blipFill>
        <p:spPr bwMode="auto">
          <a:xfrm>
            <a:off x="9510538" y="3524940"/>
            <a:ext cx="2468940" cy="230643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BE90180-2FE1-4000-A1D7-2E05C7D552F6}"/>
              </a:ext>
            </a:extLst>
          </p:cNvPr>
          <p:cNvSpPr txBox="1"/>
          <p:nvPr/>
        </p:nvSpPr>
        <p:spPr>
          <a:xfrm>
            <a:off x="385894" y="5956183"/>
            <a:ext cx="2206304" cy="584775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/>
              <a:t>קיום ההלכה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36CEC052-E85E-4B9F-A623-09566836D4FA}"/>
              </a:ext>
            </a:extLst>
          </p:cNvPr>
          <p:cNvSpPr txBox="1"/>
          <p:nvPr/>
        </p:nvSpPr>
        <p:spPr>
          <a:xfrm>
            <a:off x="3221372" y="5956182"/>
            <a:ext cx="2982416" cy="584775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/>
              <a:t>חטא - פספוס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5B8C76D-A10D-48F0-A105-275ADA2206FD}"/>
              </a:ext>
            </a:extLst>
          </p:cNvPr>
          <p:cNvSpPr txBox="1"/>
          <p:nvPr/>
        </p:nvSpPr>
        <p:spPr>
          <a:xfrm>
            <a:off x="6606886" y="5956182"/>
            <a:ext cx="2511169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/>
              <a:t>חזרה בתשובה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88F2689-1CA2-4116-8EEB-6518FEDADF56}"/>
              </a:ext>
            </a:extLst>
          </p:cNvPr>
          <p:cNvSpPr txBox="1"/>
          <p:nvPr/>
        </p:nvSpPr>
        <p:spPr>
          <a:xfrm>
            <a:off x="9672590" y="5961440"/>
            <a:ext cx="2206304" cy="584775"/>
          </a:xfrm>
          <a:prstGeom prst="rect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200" dirty="0"/>
              <a:t>קיום ההלכה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03F09243-ADC3-4AB3-83FE-358694473184}"/>
              </a:ext>
            </a:extLst>
          </p:cNvPr>
          <p:cNvSpPr/>
          <p:nvPr/>
        </p:nvSpPr>
        <p:spPr>
          <a:xfrm>
            <a:off x="2174147" y="-224118"/>
            <a:ext cx="784370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6600" b="1" u="sng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cs typeface="AmadeusB" pitchFamily="2" charset="-79"/>
              </a:rPr>
              <a:t>משמעות המילים:</a:t>
            </a:r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4F7DCD03-7ACA-412F-8039-E1E4A90B35A5}"/>
              </a:ext>
            </a:extLst>
          </p:cNvPr>
          <p:cNvSpPr/>
          <p:nvPr/>
        </p:nvSpPr>
        <p:spPr>
          <a:xfrm>
            <a:off x="8319495" y="940054"/>
            <a:ext cx="27061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u="sng" dirty="0">
                <a:latin typeface="Calibri" panose="020F0502020204030204" pitchFamily="34" charset="0"/>
                <a:ea typeface="Calibri" panose="020F0502020204030204" pitchFamily="34" charset="0"/>
                <a:cs typeface="AmadeusB" pitchFamily="2" charset="-79"/>
              </a:rPr>
              <a:t>חזרה בתשובה </a:t>
            </a:r>
            <a:endParaRPr lang="he-IL" sz="3200" u="sng" dirty="0"/>
          </a:p>
        </p:txBody>
      </p:sp>
    </p:spTree>
    <p:extLst>
      <p:ext uri="{BB962C8B-B14F-4D97-AF65-F5344CB8AC3E}">
        <p14:creationId xmlns:p14="http://schemas.microsoft.com/office/powerpoint/2010/main" val="284116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67661"/>
          <a:stretch/>
        </p:blipFill>
        <p:spPr>
          <a:xfrm rot="60000">
            <a:off x="1579582" y="218"/>
            <a:ext cx="10541287" cy="136870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19500"/>
            <a:ext cx="5715000" cy="32385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t="33316"/>
          <a:stretch/>
        </p:blipFill>
        <p:spPr>
          <a:xfrm rot="60000">
            <a:off x="1592265" y="1416694"/>
            <a:ext cx="10541287" cy="282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5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H352 יהלומי רקמת נוף שמיים, מלא כיכר, יהלומי ציור צלב תפר, diy, יהלומי ציור  שמים מדרגות|painting cross stitch|diamond painting cross stitchdiamond  painting - AliExpress">
            <a:extLst>
              <a:ext uri="{FF2B5EF4-FFF2-40B4-BE49-F238E27FC236}">
                <a16:creationId xmlns:a16="http://schemas.microsoft.com/office/drawing/2014/main" id="{088DE4DD-FED9-4926-87E5-8B55DDCB6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8" b="10333"/>
          <a:stretch/>
        </p:blipFill>
        <p:spPr bwMode="auto">
          <a:xfrm>
            <a:off x="3746902" y="-982851"/>
            <a:ext cx="8662737" cy="7955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קשת 19">
            <a:extLst>
              <a:ext uri="{FF2B5EF4-FFF2-40B4-BE49-F238E27FC236}">
                <a16:creationId xmlns:a16="http://schemas.microsoft.com/office/drawing/2014/main" id="{AEDA8AEF-E315-4C2F-8AC5-CACA7A0C69E6}"/>
              </a:ext>
            </a:extLst>
          </p:cNvPr>
          <p:cNvSpPr/>
          <p:nvPr/>
        </p:nvSpPr>
        <p:spPr>
          <a:xfrm rot="17604412">
            <a:off x="3768189" y="-965722"/>
            <a:ext cx="7722469" cy="7921022"/>
          </a:xfrm>
          <a:prstGeom prst="arc">
            <a:avLst>
              <a:gd name="adj1" fmla="val 10220707"/>
              <a:gd name="adj2" fmla="val 17666039"/>
            </a:avLst>
          </a:prstGeom>
          <a:ln w="152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>
              <a:ln w="76200">
                <a:solidFill>
                  <a:schemeClr val="tx1"/>
                </a:solidFill>
              </a:ln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5" name="Picture 4" descr="טעות אנוש: Waze חסמה בטעות את כביש 1 באפליקציה - IsraMedia">
            <a:extLst>
              <a:ext uri="{FF2B5EF4-FFF2-40B4-BE49-F238E27FC236}">
                <a16:creationId xmlns:a16="http://schemas.microsoft.com/office/drawing/2014/main" id="{C33D80EF-D22F-49C4-8351-BF8AE9BEF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92" y="-156874"/>
            <a:ext cx="3912324" cy="33811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מלבן 20">
            <a:extLst>
              <a:ext uri="{FF2B5EF4-FFF2-40B4-BE49-F238E27FC236}">
                <a16:creationId xmlns:a16="http://schemas.microsoft.com/office/drawing/2014/main" id="{DCF18B90-D4F0-4A94-9C41-BC541489ACE7}"/>
              </a:ext>
            </a:extLst>
          </p:cNvPr>
          <p:cNvSpPr/>
          <p:nvPr/>
        </p:nvSpPr>
        <p:spPr>
          <a:xfrm>
            <a:off x="3700502" y="-156874"/>
            <a:ext cx="42691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שלבי החזרה בתשובה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FEE7F6C4-E652-4677-95F8-4DCBD7C9B91C}"/>
              </a:ext>
            </a:extLst>
          </p:cNvPr>
          <p:cNvSpPr/>
          <p:nvPr/>
        </p:nvSpPr>
        <p:spPr>
          <a:xfrm>
            <a:off x="6221645" y="5245877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הכרה בחטא </a:t>
            </a:r>
            <a:endParaRPr lang="he-IL" sz="2400" dirty="0">
              <a:solidFill>
                <a:srgbClr val="7030A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84FCA33D-ED3B-4F40-B4E6-6F6E75364C7B}"/>
              </a:ext>
            </a:extLst>
          </p:cNvPr>
          <p:cNvSpPr/>
          <p:nvPr/>
        </p:nvSpPr>
        <p:spPr>
          <a:xfrm>
            <a:off x="8142394" y="5041575"/>
            <a:ext cx="3268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he-IL" b="1" dirty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אדם יבין שהמעשה שעשה אינו נכון.</a:t>
            </a:r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031854C4-5613-48A8-A540-4603BD516CF4}"/>
              </a:ext>
            </a:extLst>
          </p:cNvPr>
          <p:cNvSpPr/>
          <p:nvPr/>
        </p:nvSpPr>
        <p:spPr>
          <a:xfrm>
            <a:off x="7161654" y="4629174"/>
            <a:ext cx="865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חרטה</a:t>
            </a:r>
            <a:endParaRPr lang="he-IL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2A91C94F-45E7-4BAE-8874-4EFA658028E0}"/>
              </a:ext>
            </a:extLst>
          </p:cNvPr>
          <p:cNvSpPr/>
          <p:nvPr/>
        </p:nvSpPr>
        <p:spPr>
          <a:xfrm>
            <a:off x="4754126" y="4388044"/>
            <a:ext cx="2480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he-IL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אדם מצטער על מה שעשה.</a:t>
            </a:r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718410D5-4DB3-4C7F-8579-4A831443B561}"/>
              </a:ext>
            </a:extLst>
          </p:cNvPr>
          <p:cNvSpPr/>
          <p:nvPr/>
        </p:nvSpPr>
        <p:spPr>
          <a:xfrm>
            <a:off x="7629423" y="3864877"/>
            <a:ext cx="1632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עזיבת החטא</a:t>
            </a:r>
            <a:endParaRPr lang="he-IL" sz="2400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E7E185A1-EA92-4C5D-A67D-D7D8246EDDB6}"/>
              </a:ext>
            </a:extLst>
          </p:cNvPr>
          <p:cNvSpPr/>
          <p:nvPr/>
        </p:nvSpPr>
        <p:spPr>
          <a:xfrm>
            <a:off x="7880121" y="3664853"/>
            <a:ext cx="3948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להפסיק </a:t>
            </a:r>
            <a:r>
              <a:rPr lang="he-IL" b="1" smtClean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לעשות את המעשה הלא </a:t>
            </a:r>
            <a:r>
              <a:rPr lang="he-IL" b="1" dirty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טוב שעשה</a:t>
            </a:r>
            <a:endParaRPr lang="he-IL" dirty="0">
              <a:solidFill>
                <a:srgbClr val="FFFF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8" name="מלבן 27">
            <a:extLst>
              <a:ext uri="{FF2B5EF4-FFF2-40B4-BE49-F238E27FC236}">
                <a16:creationId xmlns:a16="http://schemas.microsoft.com/office/drawing/2014/main" id="{7E575EB8-17B5-4E59-BA5C-596C30E4C395}"/>
              </a:ext>
            </a:extLst>
          </p:cNvPr>
          <p:cNvSpPr/>
          <p:nvPr/>
        </p:nvSpPr>
        <p:spPr>
          <a:xfrm>
            <a:off x="8271688" y="3124836"/>
            <a:ext cx="704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וידוי</a:t>
            </a:r>
            <a:endParaRPr lang="he-IL" dirty="0">
              <a:solidFill>
                <a:schemeClr val="accent2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מלבן 28">
            <a:extLst>
              <a:ext uri="{FF2B5EF4-FFF2-40B4-BE49-F238E27FC236}">
                <a16:creationId xmlns:a16="http://schemas.microsoft.com/office/drawing/2014/main" id="{B974E01C-4876-4092-AF00-A1C5F6FA9650}"/>
              </a:ext>
            </a:extLst>
          </p:cNvPr>
          <p:cNvSpPr/>
          <p:nvPr/>
        </p:nvSpPr>
        <p:spPr>
          <a:xfrm>
            <a:off x="3170202" y="1207918"/>
            <a:ext cx="36488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”… כשיעשה תשובה וישוב מחטאו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חייב להתוודות לפני האל..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ווידוי זה מצוות עשה.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כיצד </a:t>
            </a:r>
            <a:r>
              <a:rPr lang="he-IL" b="1" dirty="0" err="1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מתוודין</a:t>
            </a:r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 אומר,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אנא ה’ חטאתי… ועשיתי כך וכך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והרי נחמתי ובושתי במעשי..” </a:t>
            </a:r>
          </a:p>
          <a:p>
            <a:pPr algn="r" fontAlgn="base"/>
            <a:r>
              <a:rPr lang="he-IL" b="1" dirty="0">
                <a:solidFill>
                  <a:schemeClr val="accent2">
                    <a:lumMod val="7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(רמב”ם הלכות תשובה)</a:t>
            </a: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7DFD2C59-7C9E-446E-BCAB-F30E7DB5B339}"/>
              </a:ext>
            </a:extLst>
          </p:cNvPr>
          <p:cNvSpPr/>
          <p:nvPr/>
        </p:nvSpPr>
        <p:spPr>
          <a:xfrm>
            <a:off x="8392723" y="2362150"/>
            <a:ext cx="8915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קבלה </a:t>
            </a:r>
          </a:p>
          <a:p>
            <a:r>
              <a:rPr lang="he-IL" sz="2400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לעתיד</a:t>
            </a:r>
            <a:endParaRPr lang="he-IL" sz="2400" dirty="0">
              <a:solidFill>
                <a:schemeClr val="bg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EE86DFF9-11D9-41F5-A016-BE628D5B7234}"/>
              </a:ext>
            </a:extLst>
          </p:cNvPr>
          <p:cNvSpPr/>
          <p:nvPr/>
        </p:nvSpPr>
        <p:spPr>
          <a:xfrm>
            <a:off x="7629423" y="1050564"/>
            <a:ext cx="43125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יקבל על עצמו שלא לחזור על חטא </a:t>
            </a:r>
          </a:p>
          <a:p>
            <a:pPr fontAlgn="base"/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זה לעולם. המבחן האמיתי הוא: </a:t>
            </a:r>
          </a:p>
          <a:p>
            <a:pPr fontAlgn="base"/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אם </a:t>
            </a:r>
            <a:r>
              <a:rPr lang="he-IL" b="1" dirty="0" err="1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יפול</a:t>
            </a:r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לידו אותו מצב כמו </a:t>
            </a:r>
          </a:p>
          <a:p>
            <a:pPr fontAlgn="base"/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בפעם הראשונה, </a:t>
            </a:r>
          </a:p>
          <a:p>
            <a:pPr fontAlgn="base"/>
            <a:r>
              <a:rPr lang="he-IL" b="1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האם ישגה שוב או לא.</a:t>
            </a:r>
          </a:p>
        </p:txBody>
      </p:sp>
      <p:sp>
        <p:nvSpPr>
          <p:cNvPr id="2048" name="מלבן 2047">
            <a:extLst>
              <a:ext uri="{FF2B5EF4-FFF2-40B4-BE49-F238E27FC236}">
                <a16:creationId xmlns:a16="http://schemas.microsoft.com/office/drawing/2014/main" id="{084FFC57-245C-4B01-859F-19FA7FFC7769}"/>
              </a:ext>
            </a:extLst>
          </p:cNvPr>
          <p:cNvSpPr/>
          <p:nvPr/>
        </p:nvSpPr>
        <p:spPr>
          <a:xfrm>
            <a:off x="7662947" y="1533304"/>
            <a:ext cx="90281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תיקון </a:t>
            </a:r>
          </a:p>
          <a:p>
            <a:r>
              <a:rPr lang="he-IL" sz="2400" b="1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רע</a:t>
            </a:r>
            <a:endParaRPr lang="he-IL" sz="2400" dirty="0">
              <a:solidFill>
                <a:schemeClr val="accen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049" name="מלבן 2048">
            <a:extLst>
              <a:ext uri="{FF2B5EF4-FFF2-40B4-BE49-F238E27FC236}">
                <a16:creationId xmlns:a16="http://schemas.microsoft.com/office/drawing/2014/main" id="{14E90BF4-B12F-413F-85F6-6A6BCA94F251}"/>
              </a:ext>
            </a:extLst>
          </p:cNvPr>
          <p:cNvSpPr/>
          <p:nvPr/>
        </p:nvSpPr>
        <p:spPr>
          <a:xfrm>
            <a:off x="6704231" y="335696"/>
            <a:ext cx="22044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b="1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פיצוי על הנזקים שנעשו</a:t>
            </a:r>
          </a:p>
          <a:p>
            <a:r>
              <a:rPr lang="he-IL" b="1" dirty="0">
                <a:solidFill>
                  <a:schemeClr val="accent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בתקופה השלילית.</a:t>
            </a:r>
            <a:endParaRPr lang="he-IL" dirty="0">
              <a:solidFill>
                <a:schemeClr val="accent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cxnSp>
        <p:nvCxnSpPr>
          <p:cNvPr id="2055" name="מחבר ישר 2054">
            <a:extLst>
              <a:ext uri="{FF2B5EF4-FFF2-40B4-BE49-F238E27FC236}">
                <a16:creationId xmlns:a16="http://schemas.microsoft.com/office/drawing/2014/main" id="{C6D92A41-15B4-4FF9-A6C7-1BB99CC626AA}"/>
              </a:ext>
            </a:extLst>
          </p:cNvPr>
          <p:cNvCxnSpPr>
            <a:cxnSpLocks/>
          </p:cNvCxnSpPr>
          <p:nvPr/>
        </p:nvCxnSpPr>
        <p:spPr>
          <a:xfrm>
            <a:off x="6390032" y="5357117"/>
            <a:ext cx="3130481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מחבר ישר 48">
            <a:extLst>
              <a:ext uri="{FF2B5EF4-FFF2-40B4-BE49-F238E27FC236}">
                <a16:creationId xmlns:a16="http://schemas.microsoft.com/office/drawing/2014/main" id="{16B24ACE-ED22-4CC0-9A0B-18E013934558}"/>
              </a:ext>
            </a:extLst>
          </p:cNvPr>
          <p:cNvCxnSpPr>
            <a:cxnSpLocks/>
          </p:cNvCxnSpPr>
          <p:nvPr/>
        </p:nvCxnSpPr>
        <p:spPr>
          <a:xfrm>
            <a:off x="7712081" y="3967588"/>
            <a:ext cx="3130481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מחבר ישר 49">
            <a:extLst>
              <a:ext uri="{FF2B5EF4-FFF2-40B4-BE49-F238E27FC236}">
                <a16:creationId xmlns:a16="http://schemas.microsoft.com/office/drawing/2014/main" id="{D06B7AA6-C8ED-41A4-89B7-50436247ACBD}"/>
              </a:ext>
            </a:extLst>
          </p:cNvPr>
          <p:cNvCxnSpPr>
            <a:cxnSpLocks/>
          </p:cNvCxnSpPr>
          <p:nvPr/>
        </p:nvCxnSpPr>
        <p:spPr>
          <a:xfrm>
            <a:off x="5745757" y="3214552"/>
            <a:ext cx="3130481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1" name="מחבר ישר 50">
            <a:extLst>
              <a:ext uri="{FF2B5EF4-FFF2-40B4-BE49-F238E27FC236}">
                <a16:creationId xmlns:a16="http://schemas.microsoft.com/office/drawing/2014/main" id="{7AA6D39F-3E08-433B-A7CD-454D3748C3B0}"/>
              </a:ext>
            </a:extLst>
          </p:cNvPr>
          <p:cNvCxnSpPr>
            <a:cxnSpLocks/>
          </p:cNvCxnSpPr>
          <p:nvPr/>
        </p:nvCxnSpPr>
        <p:spPr>
          <a:xfrm>
            <a:off x="8436800" y="2479446"/>
            <a:ext cx="3130481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מחבר ישר 51">
            <a:extLst>
              <a:ext uri="{FF2B5EF4-FFF2-40B4-BE49-F238E27FC236}">
                <a16:creationId xmlns:a16="http://schemas.microsoft.com/office/drawing/2014/main" id="{E5EC8E95-A397-485A-B8D3-96096A3C4BD8}"/>
              </a:ext>
            </a:extLst>
          </p:cNvPr>
          <p:cNvCxnSpPr>
            <a:cxnSpLocks/>
          </p:cNvCxnSpPr>
          <p:nvPr/>
        </p:nvCxnSpPr>
        <p:spPr>
          <a:xfrm>
            <a:off x="5988428" y="4726704"/>
            <a:ext cx="2004511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4" name="מחבר ישר 53">
            <a:extLst>
              <a:ext uri="{FF2B5EF4-FFF2-40B4-BE49-F238E27FC236}">
                <a16:creationId xmlns:a16="http://schemas.microsoft.com/office/drawing/2014/main" id="{6F5DD36B-D66C-4420-9DB4-7ECA2B50A164}"/>
              </a:ext>
            </a:extLst>
          </p:cNvPr>
          <p:cNvCxnSpPr>
            <a:cxnSpLocks/>
          </p:cNvCxnSpPr>
          <p:nvPr/>
        </p:nvCxnSpPr>
        <p:spPr>
          <a:xfrm flipH="1" flipV="1">
            <a:off x="7946307" y="896473"/>
            <a:ext cx="17930" cy="843459"/>
          </a:xfrm>
          <a:prstGeom prst="line">
            <a:avLst/>
          </a:prstGeom>
          <a:ln w="38735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מחבר ישר 57">
            <a:extLst>
              <a:ext uri="{FF2B5EF4-FFF2-40B4-BE49-F238E27FC236}">
                <a16:creationId xmlns:a16="http://schemas.microsoft.com/office/drawing/2014/main" id="{D5063DCC-F2BF-4A29-9953-DE00ECD0B3B8}"/>
              </a:ext>
            </a:extLst>
          </p:cNvPr>
          <p:cNvCxnSpPr>
            <a:cxnSpLocks/>
          </p:cNvCxnSpPr>
          <p:nvPr/>
        </p:nvCxnSpPr>
        <p:spPr>
          <a:xfrm flipV="1">
            <a:off x="8450396" y="2516546"/>
            <a:ext cx="1" cy="42370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מחבר ישר 61">
            <a:extLst>
              <a:ext uri="{FF2B5EF4-FFF2-40B4-BE49-F238E27FC236}">
                <a16:creationId xmlns:a16="http://schemas.microsoft.com/office/drawing/2014/main" id="{0D357F98-9CA5-4949-828C-7A0E455DCCC8}"/>
              </a:ext>
            </a:extLst>
          </p:cNvPr>
          <p:cNvCxnSpPr>
            <a:cxnSpLocks/>
          </p:cNvCxnSpPr>
          <p:nvPr/>
        </p:nvCxnSpPr>
        <p:spPr>
          <a:xfrm flipV="1">
            <a:off x="8004504" y="4706451"/>
            <a:ext cx="1" cy="42370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3" name="מחבר ישר 62">
            <a:extLst>
              <a:ext uri="{FF2B5EF4-FFF2-40B4-BE49-F238E27FC236}">
                <a16:creationId xmlns:a16="http://schemas.microsoft.com/office/drawing/2014/main" id="{5D4043F3-88E4-4061-8D32-0F7A1EC3E5FD}"/>
              </a:ext>
            </a:extLst>
          </p:cNvPr>
          <p:cNvCxnSpPr>
            <a:cxnSpLocks/>
          </p:cNvCxnSpPr>
          <p:nvPr/>
        </p:nvCxnSpPr>
        <p:spPr>
          <a:xfrm flipV="1">
            <a:off x="6383841" y="5357117"/>
            <a:ext cx="1" cy="42370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4" name="מחבר ישר 63">
            <a:extLst>
              <a:ext uri="{FF2B5EF4-FFF2-40B4-BE49-F238E27FC236}">
                <a16:creationId xmlns:a16="http://schemas.microsoft.com/office/drawing/2014/main" id="{C5D9DC8D-02BB-4FD8-9BEF-744A357F3023}"/>
              </a:ext>
            </a:extLst>
          </p:cNvPr>
          <p:cNvCxnSpPr>
            <a:cxnSpLocks/>
          </p:cNvCxnSpPr>
          <p:nvPr/>
        </p:nvCxnSpPr>
        <p:spPr>
          <a:xfrm flipV="1">
            <a:off x="8894165" y="3197655"/>
            <a:ext cx="1" cy="42370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5" name="מחבר ישר 64">
            <a:extLst>
              <a:ext uri="{FF2B5EF4-FFF2-40B4-BE49-F238E27FC236}">
                <a16:creationId xmlns:a16="http://schemas.microsoft.com/office/drawing/2014/main" id="{6611A1F3-10D2-49EB-8D51-32A4002DA0F0}"/>
              </a:ext>
            </a:extLst>
          </p:cNvPr>
          <p:cNvCxnSpPr>
            <a:cxnSpLocks/>
          </p:cNvCxnSpPr>
          <p:nvPr/>
        </p:nvCxnSpPr>
        <p:spPr>
          <a:xfrm flipV="1">
            <a:off x="7713652" y="3970903"/>
            <a:ext cx="1" cy="423701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מחבר ישר 71">
            <a:extLst>
              <a:ext uri="{FF2B5EF4-FFF2-40B4-BE49-F238E27FC236}">
                <a16:creationId xmlns:a16="http://schemas.microsoft.com/office/drawing/2014/main" id="{39CB72EE-F8EC-472D-A540-80E64890A206}"/>
              </a:ext>
            </a:extLst>
          </p:cNvPr>
          <p:cNvCxnSpPr>
            <a:cxnSpLocks/>
          </p:cNvCxnSpPr>
          <p:nvPr/>
        </p:nvCxnSpPr>
        <p:spPr>
          <a:xfrm>
            <a:off x="3648117" y="438818"/>
            <a:ext cx="4429172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5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2048" grpId="0"/>
      <p:bldP spid="20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448"/>
          <a:stretch/>
        </p:blipFill>
        <p:spPr>
          <a:xfrm>
            <a:off x="1995055" y="-128292"/>
            <a:ext cx="9919855" cy="450979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237" y="3740509"/>
            <a:ext cx="4157663" cy="29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8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4915"/>
          <a:stretch/>
        </p:blipFill>
        <p:spPr>
          <a:xfrm>
            <a:off x="1906155" y="0"/>
            <a:ext cx="9919855" cy="24511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2451100"/>
            <a:ext cx="6148387" cy="40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6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0" b="100000" l="6259" r="100000">
                        <a14:foregroundMark x1="98435" y1="13139" x2="55334" y2="56934"/>
                        <a14:foregroundMark x1="53201" y1="73723" x2="11807" y2="63504"/>
                        <a14:foregroundMark x1="10526" y1="13139" x2="11949" y2="613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8258" y="-142025"/>
            <a:ext cx="11493742" cy="223988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e-IL" sz="13800" dirty="0" smtClean="0"/>
              <a:t>קרבן= מקרב</a:t>
            </a:r>
            <a:endParaRPr lang="he-IL" sz="13800" dirty="0"/>
          </a:p>
        </p:txBody>
      </p:sp>
    </p:spTree>
    <p:extLst>
      <p:ext uri="{BB962C8B-B14F-4D97-AF65-F5344CB8AC3E}">
        <p14:creationId xmlns:p14="http://schemas.microsoft.com/office/powerpoint/2010/main" val="100803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1813743" y="106468"/>
            <a:ext cx="10213826" cy="3301750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303" y="3310426"/>
            <a:ext cx="6058697" cy="337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360" y="0"/>
            <a:ext cx="10289993" cy="2170545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1" y="1994980"/>
            <a:ext cx="10744864" cy="172273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337" y="3479725"/>
            <a:ext cx="5581463" cy="30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5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24637" y="3783466"/>
            <a:ext cx="3578387" cy="357838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5841" y="3783466"/>
            <a:ext cx="3578387" cy="3578387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כל השנה                         עשרת ימי תשובה</a:t>
            </a:r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42526" y="167595"/>
            <a:ext cx="10295719" cy="1143969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8767532" y="1829769"/>
            <a:ext cx="2028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תשובה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2994994" y="1725937"/>
            <a:ext cx="2028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תשובה</a:t>
            </a:r>
            <a:endParaRPr lang="he-I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89778" l="0" r="100000">
                        <a14:backgroundMark x1="82667" y1="25778" x2="17778" y2="26667"/>
                        <a14:backgroundMark x1="91111" y1="25778" x2="86667" y2="26222"/>
                        <a14:backgroundMark x1="8889" y1="26222" x2="17778" y2="25778"/>
                        <a14:backgroundMark x1="92444" y1="25778" x2="99556" y2="24000"/>
                        <a14:backgroundMark x1="5778" y1="23111" x2="7556" y2="2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7081" y="3795905"/>
            <a:ext cx="3578387" cy="3578387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00" b="89778" l="0" r="100000">
                        <a14:backgroundMark x1="82667" y1="25778" x2="17778" y2="26667"/>
                        <a14:backgroundMark x1="91111" y1="25778" x2="86667" y2="26222"/>
                        <a14:backgroundMark x1="8889" y1="26222" x2="17778" y2="25778"/>
                        <a14:backgroundMark x1="92444" y1="25778" x2="99556" y2="24000"/>
                        <a14:backgroundMark x1="5778" y1="23111" x2="7556" y2="2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5841" y="3795905"/>
            <a:ext cx="3578387" cy="357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3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741 C -0.00859 0.11643 -0.00247 0.10972 -0.00937 0.11551 C -0.01093 0.11666 -0.01237 0.11875 -0.01406 0.11944 C -0.01575 0.12037 -0.01757 0.12037 -0.0194 0.12083 C -0.0332 0.13171 -0.01875 0.12176 -0.03541 0.12916 C -0.0375 0.13009 -0.03945 0.13217 -0.04153 0.1331 C -0.04427 0.13449 -0.04713 0.13495 -0.05 0.13588 C -0.05638 0.14097 -0.05755 0.14259 -0.06458 0.14537 C -0.06627 0.14606 -0.0681 0.14629 -0.06992 0.14676 C -0.07395 0.14907 -0.08737 0.15741 -0.09362 0.16041 C -0.09869 0.16273 -0.10104 0.16273 -0.10586 0.16574 C -0.10768 0.1669 -0.10937 0.16898 -0.11119 0.16991 C -0.11263 0.1706 -0.11432 0.1706 -0.11575 0.17129 C -0.11653 0.17153 -0.11731 0.17222 -0.1181 0.17268 C -0.11914 0.17315 -0.12018 0.17361 -0.12109 0.17407 C -0.12161 0.17523 -0.12226 0.17662 -0.12265 0.17801 C -0.12408 0.1831 -0.12422 0.18518 -0.125 0.19028 C -0.12422 0.19583 -0.12422 0.20162 -0.12265 0.20671 C -0.12213 0.20833 -0.11471 0.21551 -0.11354 0.2162 C -0.10612 0.21991 -0.09882 0.22338 -0.09127 0.22569 C -0.07239 0.23148 -0.06731 0.23495 -0.05078 0.23518 L 0.07097 0.23657 C 0.06706 0.24166 0.05899 0.25324 0.05404 0.25694 C 0.04753 0.2618 0.04063 0.26435 0.03412 0.26921 C 0.02019 0.27986 0.02735 0.27639 0.01276 0.28009 C 0.00118 0.28727 -0.00026 0.28889 -0.01172 0.29375 C -0.01549 0.29537 -0.0194 0.29606 -0.02317 0.29768 C -0.0263 0.2993 -0.02929 0.30185 -0.03242 0.30324 C -0.03593 0.30486 -0.03945 0.30648 -0.0431 0.30741 C -0.05 0.30903 -0.0638 0.31134 -0.0638 0.31157 C -0.06549 0.31227 -0.06731 0.31366 -0.06914 0.31412 C -0.07369 0.31551 -0.08294 0.3169 -0.08294 0.31713 C -0.08619 0.31828 -0.08945 0.32014 -0.09283 0.32083 C -0.09505 0.32129 -0.12604 0.32361 -0.12643 0.32361 C -0.13086 0.32453 -0.13515 0.325 -0.13945 0.32639 C -0.14062 0.32685 -0.1431 0.32731 -0.14257 0.32916 C -0.14114 0.33333 -0.13346 0.33773 -0.13112 0.34004 C -0.122 0.34838 -0.11224 0.36227 -0.10195 0.36458 L -0.08906 0.36713 C -0.0431 0.38657 -0.10052 0.36412 -0.05846 0.37546 C -0.01875 0.38588 -0.06445 0.38009 -0.02773 0.38356 C -0.02395 0.38449 -0.02018 0.38565 -0.01627 0.38634 C -0.01041 0.38703 -0.00455 0.38703 0.00131 0.3875 L 0.01654 0.38889 C 0.0112 0.39537 0.01784 0.38727 0.0112 0.39583 C 0.01042 0.39676 0.00964 0.39745 0.00899 0.39838 C 0.00443 0.40555 0.00521 0.4037 0.00352 0.40949 " pathEditMode="relative" rAng="0" ptsTypes="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0" y="1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07407E-6 L 3.95833E-6 0.4145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2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1074"/>
          <a:stretch/>
        </p:blipFill>
        <p:spPr>
          <a:xfrm>
            <a:off x="1484311" y="90054"/>
            <a:ext cx="10553942" cy="303183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1372" y="3121891"/>
            <a:ext cx="5268394" cy="36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4126"/>
          <a:stretch/>
        </p:blipFill>
        <p:spPr>
          <a:xfrm>
            <a:off x="1638058" y="175490"/>
            <a:ext cx="10553942" cy="690437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131" y="1212980"/>
            <a:ext cx="10771869" cy="59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9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_k9v63C9o8I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76546" y="627833"/>
            <a:ext cx="9845042" cy="553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78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8671" t="18482" r="8502" b="6339"/>
          <a:stretch/>
        </p:blipFill>
        <p:spPr>
          <a:xfrm>
            <a:off x="117565" y="0"/>
            <a:ext cx="11954377" cy="712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7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2"/>
          <a:srcRect l="7164" t="12768" r="14526" b="7768"/>
          <a:stretch/>
        </p:blipFill>
        <p:spPr>
          <a:xfrm>
            <a:off x="0" y="0"/>
            <a:ext cx="12192000" cy="695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6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hCBFBLdPC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60435" y="536393"/>
            <a:ext cx="9961154" cy="560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9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6" name="מציין מיקום תוכן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0892"/>
              </p:ext>
            </p:extLst>
          </p:nvPr>
        </p:nvGraphicFramePr>
        <p:xfrm>
          <a:off x="1942928" y="4017712"/>
          <a:ext cx="10018712" cy="2011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04678">
                  <a:extLst>
                    <a:ext uri="{9D8B030D-6E8A-4147-A177-3AD203B41FA5}">
                      <a16:colId xmlns:a16="http://schemas.microsoft.com/office/drawing/2014/main" val="375663249"/>
                    </a:ext>
                  </a:extLst>
                </a:gridCol>
                <a:gridCol w="2504678">
                  <a:extLst>
                    <a:ext uri="{9D8B030D-6E8A-4147-A177-3AD203B41FA5}">
                      <a16:colId xmlns:a16="http://schemas.microsoft.com/office/drawing/2014/main" val="2464208965"/>
                    </a:ext>
                  </a:extLst>
                </a:gridCol>
                <a:gridCol w="2053713">
                  <a:extLst>
                    <a:ext uri="{9D8B030D-6E8A-4147-A177-3AD203B41FA5}">
                      <a16:colId xmlns:a16="http://schemas.microsoft.com/office/drawing/2014/main" val="279298877"/>
                    </a:ext>
                  </a:extLst>
                </a:gridCol>
                <a:gridCol w="2955643">
                  <a:extLst>
                    <a:ext uri="{9D8B030D-6E8A-4147-A177-3AD203B41FA5}">
                      <a16:colId xmlns:a16="http://schemas.microsoft.com/office/drawing/2014/main" val="1425661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אבות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גבורות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הודאה</a:t>
                      </a:r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 smtClean="0"/>
                        <a:t>בברכת שים שלום</a:t>
                      </a:r>
                      <a:endParaRPr lang="he-I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6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 smtClean="0"/>
                    </a:p>
                    <a:p>
                      <a:pPr rtl="1"/>
                      <a:endParaRPr lang="he-IL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48217"/>
                  </a:ext>
                </a:extLst>
              </a:tr>
            </a:tbl>
          </a:graphicData>
        </a:graphic>
      </p:graphicFrame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8058" b="32444"/>
          <a:stretch/>
        </p:blipFill>
        <p:spPr>
          <a:xfrm>
            <a:off x="1866029" y="-8498"/>
            <a:ext cx="10223129" cy="3918026"/>
          </a:xfrm>
          <a:prstGeom prst="rect">
            <a:avLst/>
          </a:prstGeom>
        </p:spPr>
      </p:pic>
      <p:sp>
        <p:nvSpPr>
          <p:cNvPr id="7" name="מלבן 6"/>
          <p:cNvSpPr/>
          <p:nvPr/>
        </p:nvSpPr>
        <p:spPr>
          <a:xfrm>
            <a:off x="5147644" y="6029392"/>
            <a:ext cx="15488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זכרנו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7181185" y="6004702"/>
            <a:ext cx="2297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מי כמוך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9963329" y="5934670"/>
            <a:ext cx="17780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וכתוב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1866029" y="5980011"/>
            <a:ext cx="30267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בספר חיים</a:t>
            </a:r>
            <a:endParaRPr lang="he-IL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8058" t="68434"/>
          <a:stretch/>
        </p:blipFill>
        <p:spPr>
          <a:xfrm>
            <a:off x="1738511" y="4138128"/>
            <a:ext cx="10223129" cy="18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7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8 -0.00718 L 0.38906 -0.21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63" y="-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7.40741E-7 L -0.0013 -0.2018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40494 -0.1856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00222 -0.182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58650" y="723900"/>
            <a:ext cx="10018713" cy="1752599"/>
          </a:xfrm>
        </p:spPr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39716" y="-1027924"/>
            <a:ext cx="10018713" cy="3124201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39646"/>
          <a:stretch/>
        </p:blipFill>
        <p:spPr>
          <a:xfrm>
            <a:off x="1714055" y="280696"/>
            <a:ext cx="10044374" cy="2493723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1961759" y="425980"/>
            <a:ext cx="9685176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10116715" y="926838"/>
            <a:ext cx="1871458" cy="500858"/>
          </a:xfrm>
          <a:prstGeom prst="rect">
            <a:avLst/>
          </a:prstGeom>
          <a:solidFill>
            <a:schemeClr val="accent2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1961758" y="1532050"/>
            <a:ext cx="5893433" cy="500858"/>
          </a:xfrm>
          <a:prstGeom prst="rect">
            <a:avLst/>
          </a:prstGeom>
          <a:solidFill>
            <a:schemeClr val="accent3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8102894" y="1962813"/>
            <a:ext cx="3622172" cy="500858"/>
          </a:xfrm>
          <a:prstGeom prst="rect">
            <a:avLst/>
          </a:prstGeom>
          <a:solidFill>
            <a:schemeClr val="accent3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1732015" y="908836"/>
            <a:ext cx="8384700" cy="500858"/>
          </a:xfrm>
          <a:prstGeom prst="rect">
            <a:avLst/>
          </a:prstGeom>
          <a:solidFill>
            <a:schemeClr val="accent1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7924021" y="1414464"/>
            <a:ext cx="3722914" cy="500858"/>
          </a:xfrm>
          <a:prstGeom prst="rect">
            <a:avLst/>
          </a:prstGeom>
          <a:solidFill>
            <a:schemeClr val="accent1">
              <a:lumMod val="60000"/>
              <a:lumOff val="4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932" y="2821910"/>
            <a:ext cx="4788909" cy="359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45" y="-167888"/>
            <a:ext cx="10007099" cy="64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0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954138" y="636070"/>
            <a:ext cx="1444624" cy="175259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מקרה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8878" y="3862938"/>
            <a:ext cx="4233191" cy="2724476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8929396" y="858416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2074506" y="4693331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5278016" y="4753915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5278016" y="2637452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9" name="מלבן 8"/>
          <p:cNvSpPr/>
          <p:nvPr/>
        </p:nvSpPr>
        <p:spPr>
          <a:xfrm>
            <a:off x="1990530" y="2640594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5278016" y="860748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1917813" y="851401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8854751" y="2666999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כותרת 1"/>
          <p:cNvSpPr txBox="1">
            <a:spLocks/>
          </p:cNvSpPr>
          <p:nvPr/>
        </p:nvSpPr>
        <p:spPr>
          <a:xfrm>
            <a:off x="10999303" y="2322544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15" name="כותרת 1"/>
          <p:cNvSpPr>
            <a:spLocks noGrp="1"/>
          </p:cNvSpPr>
          <p:nvPr>
            <p:ph idx="1"/>
          </p:nvPr>
        </p:nvSpPr>
        <p:spPr>
          <a:xfrm>
            <a:off x="-7937615" y="3701142"/>
            <a:ext cx="10018713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dirty="0" smtClean="0"/>
              <a:t>טעם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929396" y="974762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הא-ל הקדוש ותוך כדי דיבור נזכר ואמר המלך הקדוש</a:t>
            </a:r>
            <a:endParaRPr lang="he-IL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893629" y="2831722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צריך לחזור</a:t>
            </a:r>
            <a:endParaRPr lang="he-IL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5339628" y="893374"/>
            <a:ext cx="219269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הא-ל הקדוש ולא הספיק לתקן תוך כדי דיבור או שכבר התחיל את הברכה הבאה</a:t>
            </a:r>
            <a:endParaRPr lang="he-IL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5428100" y="2893955"/>
            <a:ext cx="193769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לראש התפילה</a:t>
            </a:r>
            <a:endParaRPr lang="he-IL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265542" y="4926024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</a:t>
            </a:r>
            <a:r>
              <a:rPr lang="he-IL" sz="1600" dirty="0" err="1" smtClean="0"/>
              <a:t>ששלש</a:t>
            </a:r>
            <a:r>
              <a:rPr lang="he-IL" sz="1600" dirty="0" smtClean="0"/>
              <a:t> הברכות הראשונות נחשבות לברכה אחת</a:t>
            </a:r>
            <a:endParaRPr lang="he-IL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033110" y="979140"/>
            <a:ext cx="18711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/>
              <a:t>מי </a:t>
            </a:r>
            <a:r>
              <a:rPr lang="he-IL" sz="1600" dirty="0" smtClean="0"/>
              <a:t>שאינו זוכר אם אמר </a:t>
            </a:r>
            <a:r>
              <a:rPr lang="he-IL" sz="1600" dirty="0"/>
              <a:t>המלך הקדוש </a:t>
            </a:r>
            <a:r>
              <a:rPr lang="he-IL" sz="1600" dirty="0" smtClean="0"/>
              <a:t>או הא-ל </a:t>
            </a:r>
            <a:r>
              <a:rPr lang="he-IL" sz="1600" dirty="0"/>
              <a:t>הקדוש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33110" y="2983914"/>
            <a:ext cx="193769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לראש התפילה</a:t>
            </a:r>
            <a:endParaRPr lang="he-IL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093572" y="4809677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שסביר להניח שאמר את מה שרגיל לומר במשך כל השנה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392334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477" y="300956"/>
            <a:ext cx="10537329" cy="1537080"/>
          </a:xfrm>
          <a:prstGeom prst="rect">
            <a:avLst/>
          </a:prstGeom>
        </p:spPr>
      </p:pic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866125" y="3203843"/>
            <a:ext cx="10636898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he-IL" sz="3600" dirty="0"/>
              <a:t>ה"אורחות -חיים" (הלכות תפילה סי' ק"ד) מסביר: "בי' ימים שבין ראש השנה ליום הכיפורים חותם בברכה ג' 'המלך הקדוש' ובברכה י"ב 'המלך המשפט', והטעם - כדי להזכיר בדעתו בתפילה שהגיעה עת לבוא לפני מלכו של עולם, וכן חותם 'המלך המשפט' כדי שיירא ויפחד </a:t>
            </a:r>
            <a:r>
              <a:rPr lang="he-IL" sz="3600" dirty="0" err="1"/>
              <a:t>מהש"י</a:t>
            </a:r>
            <a:r>
              <a:rPr lang="he-IL" sz="3600" dirty="0"/>
              <a:t> בהגיעו עת התקרבו למשפט ויפחד ממנו וישוב בתשובה שלמה לפניו".</a:t>
            </a:r>
          </a:p>
        </p:txBody>
      </p:sp>
    </p:spTree>
    <p:extLst>
      <p:ext uri="{BB962C8B-B14F-4D97-AF65-F5344CB8AC3E}">
        <p14:creationId xmlns:p14="http://schemas.microsoft.com/office/powerpoint/2010/main" val="266001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555"/>
          <a:stretch/>
        </p:blipFill>
        <p:spPr>
          <a:xfrm>
            <a:off x="1714477" y="685800"/>
            <a:ext cx="10007080" cy="514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7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1555"/>
          <a:stretch/>
        </p:blipFill>
        <p:spPr>
          <a:xfrm>
            <a:off x="7081601" y="3957645"/>
            <a:ext cx="4919873" cy="2531017"/>
          </a:xfrm>
          <a:prstGeom prst="rect">
            <a:avLst/>
          </a:prstGeom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10954138" y="636070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smtClean="0"/>
              <a:t>מקרה</a:t>
            </a:r>
            <a:endParaRPr lang="he-IL" sz="2800" dirty="0"/>
          </a:p>
        </p:txBody>
      </p:sp>
      <p:sp>
        <p:nvSpPr>
          <p:cNvPr id="7" name="מלבן 6"/>
          <p:cNvSpPr/>
          <p:nvPr/>
        </p:nvSpPr>
        <p:spPr>
          <a:xfrm>
            <a:off x="8929396" y="858416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2074506" y="4693331"/>
            <a:ext cx="2192694" cy="4549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4792822" y="4753915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4792822" y="2637452"/>
            <a:ext cx="2192694" cy="106369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1" name="מלבן 10"/>
          <p:cNvSpPr/>
          <p:nvPr/>
        </p:nvSpPr>
        <p:spPr>
          <a:xfrm>
            <a:off x="1990530" y="2640594"/>
            <a:ext cx="2192694" cy="106369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79845" y="976700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/>
          <p:cNvSpPr/>
          <p:nvPr/>
        </p:nvSpPr>
        <p:spPr>
          <a:xfrm>
            <a:off x="8854751" y="2666999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10999303" y="2322544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16" name="כותרת 1"/>
          <p:cNvSpPr txBox="1">
            <a:spLocks/>
          </p:cNvSpPr>
          <p:nvPr/>
        </p:nvSpPr>
        <p:spPr>
          <a:xfrm>
            <a:off x="-2065255" y="1580861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he-IL" sz="2800" dirty="0" smtClean="0"/>
              <a:t>אומר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8953685" y="893374"/>
            <a:ext cx="2052735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מלך אוהב צדקה ומשפט ותוך כדי דיבור נזכר ואמר המלך המשפט</a:t>
            </a:r>
            <a:endParaRPr lang="he-IL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8893629" y="2831722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צריך לחזור</a:t>
            </a:r>
            <a:endParaRPr lang="he-IL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649633" y="948539"/>
            <a:ext cx="2192694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מי שטעה ואמר מלך אוהב צדקה ומשפט ולא הספיק לתקן תוך כדי דיבור או שהמשיך לברכת המינים</a:t>
            </a:r>
            <a:endParaRPr lang="he-IL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942906" y="2893955"/>
            <a:ext cx="1937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לפי מנהג רוב קהילות הספרדים</a:t>
            </a:r>
            <a:endParaRPr lang="he-IL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4780348" y="4926024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חוזר לברכת "השיבה שופטינו", ואם סיים התפילה חוזר לראש</a:t>
            </a:r>
            <a:endParaRPr lang="he-IL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2033110" y="2983914"/>
            <a:ext cx="19376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לפי מנהג קהילות אשכנזים </a:t>
            </a:r>
            <a:endParaRPr lang="he-IL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093572" y="4809677"/>
            <a:ext cx="219269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אינו חוזר</a:t>
            </a:r>
            <a:endParaRPr lang="he-IL" sz="1600" dirty="0"/>
          </a:p>
        </p:txBody>
      </p:sp>
      <p:sp>
        <p:nvSpPr>
          <p:cNvPr id="25" name="מלבן 24"/>
          <p:cNvSpPr/>
          <p:nvPr/>
        </p:nvSpPr>
        <p:spPr>
          <a:xfrm>
            <a:off x="2093572" y="5590155"/>
            <a:ext cx="2192694" cy="829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כותרת 1"/>
          <p:cNvSpPr txBox="1">
            <a:spLocks/>
          </p:cNvSpPr>
          <p:nvPr/>
        </p:nvSpPr>
        <p:spPr>
          <a:xfrm>
            <a:off x="3863415" y="3617542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דין</a:t>
            </a:r>
            <a:endParaRPr lang="he-IL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2093572" y="5694109"/>
            <a:ext cx="21926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כיון שגם בנוסח הרגיל מוזכרת המילה "מלך"</a:t>
            </a:r>
            <a:endParaRPr lang="he-IL" sz="1600" dirty="0"/>
          </a:p>
        </p:txBody>
      </p:sp>
      <p:sp>
        <p:nvSpPr>
          <p:cNvPr id="28" name="כותרת 1"/>
          <p:cNvSpPr txBox="1">
            <a:spLocks/>
          </p:cNvSpPr>
          <p:nvPr/>
        </p:nvSpPr>
        <p:spPr>
          <a:xfrm>
            <a:off x="4020311" y="5260978"/>
            <a:ext cx="144462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1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sz="2800" dirty="0" smtClean="0"/>
              <a:t>טעם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9641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  <p:bldP spid="24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3058" b="43379"/>
          <a:stretch/>
        </p:blipFill>
        <p:spPr>
          <a:xfrm>
            <a:off x="1956320" y="0"/>
            <a:ext cx="10007080" cy="1816100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>
            <a:off x="2451305" y="3153191"/>
            <a:ext cx="2192694" cy="106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/>
          <p:cNvSpPr/>
          <p:nvPr/>
        </p:nvSpPr>
        <p:spPr>
          <a:xfrm>
            <a:off x="5788089" y="3153191"/>
            <a:ext cx="2192694" cy="106369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9428956" y="3172439"/>
            <a:ext cx="2192694" cy="10636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/>
          <p:cNvSpPr txBox="1"/>
          <p:nvPr/>
        </p:nvSpPr>
        <p:spPr>
          <a:xfrm>
            <a:off x="9428956" y="3245368"/>
            <a:ext cx="22905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/>
              <a:t>מי </a:t>
            </a:r>
            <a:r>
              <a:rPr lang="he-IL" sz="1600" dirty="0" smtClean="0"/>
              <a:t>שאינו זוכר אם אמר </a:t>
            </a:r>
            <a:r>
              <a:rPr lang="he-IL" sz="1600" dirty="0"/>
              <a:t>המלך </a:t>
            </a:r>
            <a:r>
              <a:rPr lang="he-IL" sz="1600" dirty="0" smtClean="0"/>
              <a:t>המשפט או מלך אוהב צדקה ומשפט</a:t>
            </a:r>
            <a:endParaRPr lang="he-IL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991014" y="3396588"/>
            <a:ext cx="1937691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דינו כמי שטעה ואמר "מלך אוהב צדקה ומשפט"</a:t>
            </a:r>
            <a:endParaRPr lang="he-IL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2470371" y="3269537"/>
            <a:ext cx="219269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dirty="0" smtClean="0"/>
              <a:t>מפני שסביר להניח שאמר את מה שרגיל לומר במשך כל השנה</a:t>
            </a:r>
            <a:endParaRPr lang="he-IL" sz="1600" dirty="0"/>
          </a:p>
        </p:txBody>
      </p:sp>
    </p:spTree>
    <p:extLst>
      <p:ext uri="{BB962C8B-B14F-4D97-AF65-F5344CB8AC3E}">
        <p14:creationId xmlns:p14="http://schemas.microsoft.com/office/powerpoint/2010/main" val="254011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9655" b="24791"/>
          <a:stretch/>
        </p:blipFill>
        <p:spPr>
          <a:xfrm>
            <a:off x="1918220" y="355599"/>
            <a:ext cx="10007080" cy="2082800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1918220" y="3634085"/>
            <a:ext cx="10096500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he-IL" sz="3200" dirty="0"/>
              <a:t>והטעם </a:t>
            </a:r>
            <a:r>
              <a:rPr lang="he-IL" sz="3200" dirty="0" err="1"/>
              <a:t>שכופלין</a:t>
            </a:r>
            <a:r>
              <a:rPr lang="he-IL" sz="3200" dirty="0"/>
              <a:t> אותו, מפני שבימים הללו הוא מתעלה אחר כפול ומכופל מפי ברואיו, מפני שהוא יושב על </a:t>
            </a:r>
            <a:r>
              <a:rPr lang="he-IL" sz="3200" dirty="0" err="1"/>
              <a:t>כסא</a:t>
            </a:r>
            <a:r>
              <a:rPr lang="he-IL" sz="3200" dirty="0"/>
              <a:t> דין והכל </a:t>
            </a:r>
            <a:r>
              <a:rPr lang="he-IL" sz="3200" dirty="0" err="1"/>
              <a:t>צריכין</a:t>
            </a:r>
            <a:r>
              <a:rPr lang="he-IL" sz="3200" dirty="0"/>
              <a:t> לשבחו ולפארו ולבקש רחמים על דינו</a:t>
            </a:r>
            <a:r>
              <a:rPr lang="he-IL" sz="3200" dirty="0" smtClean="0"/>
              <a:t>.</a:t>
            </a:r>
            <a:endParaRPr lang="en-US" sz="3200" dirty="0" smtClean="0"/>
          </a:p>
          <a:p>
            <a:r>
              <a:rPr lang="he-IL" sz="3200" dirty="0" smtClean="0"/>
              <a:t>(לבוש </a:t>
            </a:r>
            <a:r>
              <a:rPr lang="he-IL" sz="3200" dirty="0" err="1" smtClean="0"/>
              <a:t>תקפב,ח</a:t>
            </a:r>
            <a:r>
              <a:rPr lang="he-IL" sz="3200" dirty="0" smtClean="0"/>
              <a:t>)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2406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77486"/>
          <a:stretch/>
        </p:blipFill>
        <p:spPr>
          <a:xfrm>
            <a:off x="2184920" y="54663"/>
            <a:ext cx="10007080" cy="3014872"/>
          </a:xfrm>
          <a:prstGeom prst="rect">
            <a:avLst/>
          </a:prstGeom>
        </p:spPr>
      </p:pic>
      <p:pic>
        <p:nvPicPr>
          <p:cNvPr id="3" name="__אבינו מלכנו קבל ברחמים וברצון את... - ישיבת שדרות- אפיקי דעת_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9276" t="15234" r="7267" b="17016"/>
          <a:stretch/>
        </p:blipFill>
        <p:spPr>
          <a:xfrm>
            <a:off x="3083717" y="2993623"/>
            <a:ext cx="6117433" cy="367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פרלקסה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היסט</Template>
  <TotalTime>455</TotalTime>
  <Words>500</Words>
  <Application>Microsoft Office PowerPoint</Application>
  <PresentationFormat>מסך רחב</PresentationFormat>
  <Paragraphs>93</Paragraphs>
  <Slides>30</Slides>
  <Notes>0</Notes>
  <HiddenSlides>0</HiddenSlides>
  <MMClips>3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9" baseType="lpstr">
      <vt:lpstr>AmadeusB</vt:lpstr>
      <vt:lpstr>Arial</vt:lpstr>
      <vt:lpstr>Calibri</vt:lpstr>
      <vt:lpstr>Corbel</vt:lpstr>
      <vt:lpstr>David</vt:lpstr>
      <vt:lpstr>Guttman Yad-Brush</vt:lpstr>
      <vt:lpstr>Miriam</vt:lpstr>
      <vt:lpstr>TapuzB</vt:lpstr>
      <vt:lpstr>פרלקסה</vt:lpstr>
      <vt:lpstr>התשובה עשרת ימי תשובה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כל השנה                         עשרת ימי תשובה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מקרה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תשובה ועשרת ימי תשובה</dc:title>
  <dc:creator>1</dc:creator>
  <cp:lastModifiedBy>אורן</cp:lastModifiedBy>
  <cp:revision>21</cp:revision>
  <dcterms:created xsi:type="dcterms:W3CDTF">2020-08-17T12:50:46Z</dcterms:created>
  <dcterms:modified xsi:type="dcterms:W3CDTF">2020-09-21T09:39:22Z</dcterms:modified>
</cp:coreProperties>
</file>