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73" r:id="rId2"/>
    <p:sldId id="275" r:id="rId3"/>
    <p:sldId id="274" r:id="rId4"/>
    <p:sldId id="262" r:id="rId5"/>
    <p:sldId id="260" r:id="rId6"/>
    <p:sldId id="263" r:id="rId7"/>
    <p:sldId id="271" r:id="rId8"/>
    <p:sldId id="272" r:id="rId9"/>
    <p:sldId id="264" r:id="rId10"/>
    <p:sldId id="267" r:id="rId11"/>
    <p:sldId id="261" r:id="rId12"/>
    <p:sldId id="269" r:id="rId13"/>
    <p:sldId id="270" r:id="rId14"/>
    <p:sldId id="266" r:id="rId15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F1F6"/>
    <a:srgbClr val="B2E5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5" autoAdjust="0"/>
    <p:restoredTop sz="94660"/>
  </p:normalViewPr>
  <p:slideViewPr>
    <p:cSldViewPr snapToGrid="0">
      <p:cViewPr>
        <p:scale>
          <a:sx n="40" d="100"/>
          <a:sy n="40" d="100"/>
        </p:scale>
        <p:origin x="1114" y="10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viewProps" Target="viewProps.xml" /><Relationship Id="rId2" Type="http://schemas.openxmlformats.org/officeDocument/2006/relationships/slide" Target="slides/slide1.xml" /><Relationship Id="rId1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EF7CE-4306-4230-92B7-A34A837D1FBA}" type="datetimeFigureOut">
              <a:rPr lang="he-IL" smtClean="0"/>
              <a:t>ט'/אלול/תשפ"ב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4F50C87-9025-4B64-A176-D9CF1587194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07937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EF7CE-4306-4230-92B7-A34A837D1FBA}" type="datetimeFigureOut">
              <a:rPr lang="he-IL" smtClean="0"/>
              <a:t>ט'/אלול/תשפ"ב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50C87-9025-4B64-A176-D9CF1587194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14925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EF7CE-4306-4230-92B7-A34A837D1FBA}" type="datetimeFigureOut">
              <a:rPr lang="he-IL" smtClean="0"/>
              <a:t>ט'/אלול/תשפ"ב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4F50C87-9025-4B64-A176-D9CF1587194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72419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EF7CE-4306-4230-92B7-A34A837D1FBA}" type="datetimeFigureOut">
              <a:rPr lang="he-IL" smtClean="0"/>
              <a:t>ט'/אלול/תשפ"ב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4F50C87-9025-4B64-A176-D9CF1587194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81961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EF7CE-4306-4230-92B7-A34A837D1FBA}" type="datetimeFigureOut">
              <a:rPr lang="he-IL" smtClean="0"/>
              <a:t>ט'/אלול/תשפ"ב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4F50C87-9025-4B64-A176-D9CF1587194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81756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EF7CE-4306-4230-92B7-A34A837D1FBA}" type="datetimeFigureOut">
              <a:rPr lang="he-IL" smtClean="0"/>
              <a:t>ט'/אלול/תשפ"ב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50C87-9025-4B64-A176-D9CF1587194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9130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EF7CE-4306-4230-92B7-A34A837D1FBA}" type="datetimeFigureOut">
              <a:rPr lang="he-IL" smtClean="0"/>
              <a:t>ט'/אלול/תשפ"ב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50C87-9025-4B64-A176-D9CF1587194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57033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EF7CE-4306-4230-92B7-A34A837D1FBA}" type="datetimeFigureOut">
              <a:rPr lang="he-IL" smtClean="0"/>
              <a:t>ט'/אלול/תשפ"ב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50C87-9025-4B64-A176-D9CF1587194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04567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EF7CE-4306-4230-92B7-A34A837D1FBA}" type="datetimeFigureOut">
              <a:rPr lang="he-IL" smtClean="0"/>
              <a:t>ט'/אלול/תשפ"ב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4F50C87-9025-4B64-A176-D9CF1587194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5905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EF7CE-4306-4230-92B7-A34A837D1FBA}" type="datetimeFigureOut">
              <a:rPr lang="he-IL" smtClean="0"/>
              <a:t>ט'/אלול/תשפ"ב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4F50C87-9025-4B64-A176-D9CF1587194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49768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EF7CE-4306-4230-92B7-A34A837D1FBA}" type="datetimeFigureOut">
              <a:rPr lang="he-IL" smtClean="0"/>
              <a:t>ט'/אלול/תשפ"ב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4F50C87-9025-4B64-A176-D9CF1587194A}" type="slidenum">
              <a:rPr lang="he-IL" smtClean="0"/>
              <a:t>‹#›</a:t>
            </a:fld>
            <a:endParaRPr lang="he-IL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930148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EF7CE-4306-4230-92B7-A34A837D1FBA}" type="datetimeFigureOut">
              <a:rPr lang="he-IL" smtClean="0"/>
              <a:t>ט'/אלול/תשפ"ב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4F50C87-9025-4B64-A176-D9CF1587194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268602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EF7CE-4306-4230-92B7-A34A837D1FBA}" type="datetimeFigureOut">
              <a:rPr lang="he-IL" smtClean="0"/>
              <a:t>ט'/אלול/תשפ"ב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4F50C87-9025-4B64-A176-D9CF1587194A}" type="slidenum">
              <a:rPr lang="he-IL" smtClean="0"/>
              <a:t>‹#›</a:t>
            </a:fld>
            <a:endParaRPr lang="he-IL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15904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או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EF7CE-4306-4230-92B7-A34A837D1FBA}" type="datetimeFigureOut">
              <a:rPr lang="he-IL" smtClean="0"/>
              <a:t>ט'/אלול/תשפ"ב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4F50C87-9025-4B64-A176-D9CF1587194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771068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EF7CE-4306-4230-92B7-A34A837D1FBA}" type="datetimeFigureOut">
              <a:rPr lang="he-IL" smtClean="0"/>
              <a:t>ט'/אלול/תשפ"ב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50C87-9025-4B64-A176-D9CF1587194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578939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EF7CE-4306-4230-92B7-A34A837D1FBA}" type="datetimeFigureOut">
              <a:rPr lang="he-IL" smtClean="0"/>
              <a:t>ט'/אלול/תשפ"ב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50C87-9025-4B64-A176-D9CF1587194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41538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CEF7CE-4306-4230-92B7-A34A837D1FBA}" type="datetimeFigureOut">
              <a:rPr lang="he-IL" smtClean="0"/>
              <a:t>ט'/אלול/תשפ"ב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4F50C87-9025-4B64-A176-D9CF1587194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88836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4.png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1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1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1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1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1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674812" y="1506786"/>
            <a:ext cx="8915399" cy="2262781"/>
          </a:xfrm>
        </p:spPr>
        <p:txBody>
          <a:bodyPr>
            <a:noAutofit/>
          </a:bodyPr>
          <a:lstStyle/>
          <a:p>
            <a:r>
              <a:rPr lang="he-IL" sz="6600" dirty="0"/>
              <a:t>תפילת מוסף </a:t>
            </a:r>
            <a:br>
              <a:rPr lang="he-IL" sz="6600" dirty="0"/>
            </a:br>
            <a:r>
              <a:rPr lang="he-IL" sz="6600" dirty="0"/>
              <a:t>בראש השנה </a:t>
            </a:r>
            <a:br>
              <a:rPr lang="he-IL" sz="6600" dirty="0"/>
            </a:br>
            <a:r>
              <a:rPr lang="he-IL" sz="6600" dirty="0"/>
              <a:t>ותפילת תשליך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e-IL" dirty="0"/>
              <a:t>על פי קיצור שולחן ערוך מקור חיים לתלמידים</a:t>
            </a:r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/>
          <a:srcRect r="31616"/>
          <a:stretch/>
        </p:blipFill>
        <p:spPr>
          <a:xfrm>
            <a:off x="7046912" y="666750"/>
            <a:ext cx="4885192" cy="4762500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23366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322268" y="1636482"/>
            <a:ext cx="8911687" cy="1280890"/>
          </a:xfrm>
        </p:spPr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318555" y="3145972"/>
            <a:ext cx="8915400" cy="3777622"/>
          </a:xfrm>
        </p:spPr>
        <p:txBody>
          <a:bodyPr/>
          <a:lstStyle/>
          <a:p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57" b="73976"/>
          <a:stretch/>
        </p:blipFill>
        <p:spPr>
          <a:xfrm>
            <a:off x="1662405" y="1180324"/>
            <a:ext cx="10519642" cy="1693506"/>
          </a:xfrm>
          <a:prstGeom prst="rect">
            <a:avLst/>
          </a:prstGeom>
        </p:spPr>
      </p:pic>
      <p:sp>
        <p:nvSpPr>
          <p:cNvPr id="5" name="מלבן 4"/>
          <p:cNvSpPr/>
          <p:nvPr/>
        </p:nvSpPr>
        <p:spPr>
          <a:xfrm rot="21139057">
            <a:off x="1483417" y="2093446"/>
            <a:ext cx="3556089" cy="1260778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TextBox 5"/>
          <p:cNvSpPr txBox="1"/>
          <p:nvPr/>
        </p:nvSpPr>
        <p:spPr>
          <a:xfrm>
            <a:off x="3246384" y="3373530"/>
            <a:ext cx="6256845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400" dirty="0"/>
              <a:t>כמה ברכות יש בתפילה</a:t>
            </a:r>
          </a:p>
        </p:txBody>
      </p:sp>
      <p:sp>
        <p:nvSpPr>
          <p:cNvPr id="7" name="חץ שמאלה 6"/>
          <p:cNvSpPr/>
          <p:nvPr/>
        </p:nvSpPr>
        <p:spPr>
          <a:xfrm>
            <a:off x="8523515" y="4462101"/>
            <a:ext cx="2873828" cy="133894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3 ברכות שבח</a:t>
            </a:r>
          </a:p>
        </p:txBody>
      </p:sp>
      <p:sp>
        <p:nvSpPr>
          <p:cNvPr id="8" name="חץ שמאלה 7"/>
          <p:cNvSpPr/>
          <p:nvPr/>
        </p:nvSpPr>
        <p:spPr>
          <a:xfrm>
            <a:off x="5344889" y="4483869"/>
            <a:ext cx="2873828" cy="133894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ברכות אמצע</a:t>
            </a:r>
          </a:p>
        </p:txBody>
      </p:sp>
      <p:sp>
        <p:nvSpPr>
          <p:cNvPr id="9" name="חץ שמאלה 8"/>
          <p:cNvSpPr/>
          <p:nvPr/>
        </p:nvSpPr>
        <p:spPr>
          <a:xfrm>
            <a:off x="2308993" y="4462101"/>
            <a:ext cx="2873828" cy="133894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3 ברכות הודאה</a:t>
            </a:r>
          </a:p>
        </p:txBody>
      </p:sp>
    </p:spTree>
    <p:extLst>
      <p:ext uri="{BB962C8B-B14F-4D97-AF65-F5344CB8AC3E}">
        <p14:creationId xmlns:p14="http://schemas.microsoft.com/office/powerpoint/2010/main" val="4216494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מציין מיקום תוכן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9261368"/>
              </p:ext>
            </p:extLst>
          </p:nvPr>
        </p:nvGraphicFramePr>
        <p:xfrm>
          <a:off x="1849350" y="1186543"/>
          <a:ext cx="9961649" cy="435179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677512">
                  <a:extLst>
                    <a:ext uri="{9D8B030D-6E8A-4147-A177-3AD203B41FA5}">
                      <a16:colId xmlns:a16="http://schemas.microsoft.com/office/drawing/2014/main" val="2824993515"/>
                    </a:ext>
                  </a:extLst>
                </a:gridCol>
                <a:gridCol w="3963587">
                  <a:extLst>
                    <a:ext uri="{9D8B030D-6E8A-4147-A177-3AD203B41FA5}">
                      <a16:colId xmlns:a16="http://schemas.microsoft.com/office/drawing/2014/main" val="470833733"/>
                    </a:ext>
                  </a:extLst>
                </a:gridCol>
                <a:gridCol w="3320550">
                  <a:extLst>
                    <a:ext uri="{9D8B030D-6E8A-4147-A177-3AD203B41FA5}">
                      <a16:colId xmlns:a16="http://schemas.microsoft.com/office/drawing/2014/main" val="2055625859"/>
                    </a:ext>
                  </a:extLst>
                </a:gridCol>
              </a:tblGrid>
              <a:tr h="846590">
                <a:tc>
                  <a:txBody>
                    <a:bodyPr/>
                    <a:lstStyle/>
                    <a:p>
                      <a:pPr rtl="1"/>
                      <a:r>
                        <a:rPr lang="he-IL" sz="3200" dirty="0"/>
                        <a:t>18-19</a:t>
                      </a:r>
                      <a:r>
                        <a:rPr lang="he-IL" sz="3200" baseline="0" dirty="0"/>
                        <a:t> ברכות</a:t>
                      </a:r>
                      <a:endParaRPr lang="he-IL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3200" dirty="0"/>
                        <a:t>5 ברכות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3200" dirty="0"/>
                        <a:t>9 ברכות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464695"/>
                  </a:ext>
                </a:extLst>
              </a:tr>
              <a:tr h="2904633">
                <a:tc>
                  <a:txBody>
                    <a:bodyPr/>
                    <a:lstStyle/>
                    <a:p>
                      <a:pPr rtl="1"/>
                      <a:endParaRPr lang="he-IL" sz="3200" dirty="0"/>
                    </a:p>
                    <a:p>
                      <a:pPr rtl="1"/>
                      <a:endParaRPr lang="he-IL" sz="3200" dirty="0"/>
                    </a:p>
                    <a:p>
                      <a:pPr rtl="1"/>
                      <a:endParaRPr lang="he-IL" sz="3200" dirty="0"/>
                    </a:p>
                    <a:p>
                      <a:pPr rtl="1"/>
                      <a:endParaRPr lang="he-IL" sz="3200" dirty="0"/>
                    </a:p>
                    <a:p>
                      <a:pPr rtl="1"/>
                      <a:endParaRPr lang="he-IL" sz="3200" dirty="0"/>
                    </a:p>
                    <a:p>
                      <a:pPr rtl="1"/>
                      <a:endParaRPr lang="he-IL" sz="3200" dirty="0"/>
                    </a:p>
                    <a:p>
                      <a:pPr rtl="1"/>
                      <a:endParaRPr lang="he-IL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243666"/>
                  </a:ext>
                </a:extLst>
              </a:tr>
            </a:tbl>
          </a:graphicData>
        </a:graphic>
      </p:graphicFrame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444419" y="3049819"/>
            <a:ext cx="2055275" cy="1280890"/>
          </a:xfrm>
        </p:spPr>
        <p:txBody>
          <a:bodyPr>
            <a:noAutofit/>
          </a:bodyPr>
          <a:lstStyle/>
          <a:p>
            <a:pPr algn="ctr"/>
            <a:r>
              <a:rPr lang="he-IL" sz="5400" dirty="0"/>
              <a:t>כל יום</a:t>
            </a:r>
          </a:p>
        </p:txBody>
      </p:sp>
      <p:sp>
        <p:nvSpPr>
          <p:cNvPr id="5" name="כותרת 1"/>
          <p:cNvSpPr txBox="1">
            <a:spLocks/>
          </p:cNvSpPr>
          <p:nvPr/>
        </p:nvSpPr>
        <p:spPr>
          <a:xfrm>
            <a:off x="5335221" y="2540002"/>
            <a:ext cx="3701143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he-IL" sz="5400" dirty="0"/>
              <a:t>מוסף</a:t>
            </a:r>
          </a:p>
          <a:p>
            <a:pPr algn="ctr"/>
            <a:r>
              <a:rPr lang="he-IL" sz="4000" dirty="0"/>
              <a:t>כל תפילות שבת </a:t>
            </a:r>
            <a:r>
              <a:rPr lang="he-IL" dirty="0"/>
              <a:t>כל תפילות יום טוב</a:t>
            </a:r>
          </a:p>
        </p:txBody>
      </p:sp>
      <p:sp>
        <p:nvSpPr>
          <p:cNvPr id="6" name="כותרת 1"/>
          <p:cNvSpPr txBox="1">
            <a:spLocks/>
          </p:cNvSpPr>
          <p:nvPr/>
        </p:nvSpPr>
        <p:spPr>
          <a:xfrm>
            <a:off x="2351311" y="2304142"/>
            <a:ext cx="2055275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he-IL" sz="5400" dirty="0"/>
              <a:t>מוסף ראש השנה</a:t>
            </a:r>
          </a:p>
        </p:txBody>
      </p:sp>
    </p:spTree>
    <p:extLst>
      <p:ext uri="{BB962C8B-B14F-4D97-AF65-F5344CB8AC3E}">
        <p14:creationId xmlns:p14="http://schemas.microsoft.com/office/powerpoint/2010/main" val="2883996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לבן 4"/>
          <p:cNvSpPr/>
          <p:nvPr/>
        </p:nvSpPr>
        <p:spPr>
          <a:xfrm>
            <a:off x="812800" y="1577499"/>
            <a:ext cx="994539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4000" dirty="0">
                <a:solidFill>
                  <a:srgbClr val="000099"/>
                </a:solidFill>
                <a:latin typeface="Arial" panose="020B0604020202020204" pitchFamily="34" charset="0"/>
              </a:rPr>
              <a:t>"אָמַר הַקָּדוֹשׁ-בָּרוּךְ-הוּא: אִמְרוּ לִפְנֵי בְּרֹאשׁ הַשָּׁנָה מַלְכוּיוֹת, </a:t>
            </a:r>
            <a:r>
              <a:rPr lang="he-IL" sz="4000" dirty="0" err="1">
                <a:solidFill>
                  <a:srgbClr val="000099"/>
                </a:solidFill>
                <a:latin typeface="Arial" panose="020B0604020202020204" pitchFamily="34" charset="0"/>
              </a:rPr>
              <a:t>זִכְרוֹנוֹת</a:t>
            </a:r>
            <a:r>
              <a:rPr lang="he-IL" sz="4000" dirty="0">
                <a:solidFill>
                  <a:srgbClr val="000099"/>
                </a:solidFill>
                <a:latin typeface="Arial" panose="020B0604020202020204" pitchFamily="34" charset="0"/>
              </a:rPr>
              <a:t> וְשׁוֹפְרוֹת;</a:t>
            </a:r>
            <a:br>
              <a:rPr lang="he-IL" sz="4000" dirty="0">
                <a:solidFill>
                  <a:srgbClr val="000099"/>
                </a:solidFill>
                <a:latin typeface="Arial" panose="020B0604020202020204" pitchFamily="34" charset="0"/>
              </a:rPr>
            </a:br>
            <a:endParaRPr lang="he-IL" sz="4000" dirty="0">
              <a:solidFill>
                <a:srgbClr val="000099"/>
              </a:solidFill>
              <a:latin typeface="Arial" panose="020B0604020202020204" pitchFamily="34" charset="0"/>
            </a:endParaRPr>
          </a:p>
          <a:p>
            <a:endParaRPr lang="he-IL" sz="4000" dirty="0">
              <a:solidFill>
                <a:srgbClr val="000099"/>
              </a:solidFill>
              <a:latin typeface="Arial" panose="020B0604020202020204" pitchFamily="34" charset="0"/>
            </a:endParaRPr>
          </a:p>
          <a:p>
            <a:endParaRPr lang="he-IL" sz="4000" dirty="0">
              <a:solidFill>
                <a:srgbClr val="000099"/>
              </a:solidFill>
              <a:latin typeface="Arial" panose="020B0604020202020204" pitchFamily="34" charset="0"/>
            </a:endParaRPr>
          </a:p>
          <a:p>
            <a:endParaRPr lang="he-IL" sz="4000" dirty="0">
              <a:solidFill>
                <a:srgbClr val="000099"/>
              </a:solidFill>
              <a:latin typeface="Arial" panose="020B0604020202020204" pitchFamily="34" charset="0"/>
            </a:endParaRPr>
          </a:p>
          <a:p>
            <a:pPr algn="l"/>
            <a:r>
              <a:rPr lang="he-IL" sz="4000" dirty="0">
                <a:solidFill>
                  <a:srgbClr val="000099"/>
                </a:solidFill>
                <a:latin typeface="Arial" panose="020B0604020202020204" pitchFamily="34" charset="0"/>
              </a:rPr>
              <a:t>(ראש השנה ט"ז, א)</a:t>
            </a:r>
            <a:endParaRPr lang="he-IL" sz="4000" dirty="0"/>
          </a:p>
        </p:txBody>
      </p:sp>
      <p:graphicFrame>
        <p:nvGraphicFramePr>
          <p:cNvPr id="6" name="טבלה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3872948"/>
              </p:ext>
            </p:extLst>
          </p:nvPr>
        </p:nvGraphicFramePr>
        <p:xfrm>
          <a:off x="2100944" y="2962124"/>
          <a:ext cx="8287656" cy="19202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431143">
                  <a:extLst>
                    <a:ext uri="{9D8B030D-6E8A-4147-A177-3AD203B41FA5}">
                      <a16:colId xmlns:a16="http://schemas.microsoft.com/office/drawing/2014/main" val="1322478060"/>
                    </a:ext>
                  </a:extLst>
                </a:gridCol>
                <a:gridCol w="5856513">
                  <a:extLst>
                    <a:ext uri="{9D8B030D-6E8A-4147-A177-3AD203B41FA5}">
                      <a16:colId xmlns:a16="http://schemas.microsoft.com/office/drawing/2014/main" val="3699993144"/>
                    </a:ext>
                  </a:extLst>
                </a:gridCol>
              </a:tblGrid>
              <a:tr h="608390">
                <a:tc>
                  <a:txBody>
                    <a:bodyPr/>
                    <a:lstStyle/>
                    <a:p>
                      <a:pPr marL="0" marR="0" indent="0" algn="r" defTabSz="4572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36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מַלְכוּיוֹת</a:t>
                      </a:r>
                      <a:endParaRPr lang="he-IL" sz="36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36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כְּדֵי שֶׁתַּמְלִיכוּנִי עֲלֵיכֶם;</a:t>
                      </a:r>
                      <a:endParaRPr lang="he-IL" sz="36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2777666"/>
                  </a:ext>
                </a:extLst>
              </a:tr>
              <a:tr h="544286">
                <a:tc>
                  <a:txBody>
                    <a:bodyPr/>
                    <a:lstStyle/>
                    <a:p>
                      <a:pPr rtl="1"/>
                      <a:r>
                        <a:rPr lang="he-IL" sz="3600" dirty="0" err="1">
                          <a:solidFill>
                            <a:srgbClr val="000099"/>
                          </a:solidFill>
                          <a:latin typeface="Arial" panose="020B0604020202020204" pitchFamily="34" charset="0"/>
                        </a:rPr>
                        <a:t>זִכְרוֹנוֹת</a:t>
                      </a:r>
                      <a:r>
                        <a:rPr lang="he-IL" sz="3600" dirty="0">
                          <a:solidFill>
                            <a:srgbClr val="000099"/>
                          </a:solidFill>
                          <a:latin typeface="Arial" panose="020B0604020202020204" pitchFamily="34" charset="0"/>
                        </a:rPr>
                        <a:t> </a:t>
                      </a:r>
                      <a:endParaRPr lang="he-IL" sz="3600" dirty="0"/>
                    </a:p>
                  </a:txBody>
                  <a:tcPr>
                    <a:solidFill>
                      <a:srgbClr val="B2E5FC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3600" dirty="0">
                          <a:solidFill>
                            <a:srgbClr val="000099"/>
                          </a:solidFill>
                          <a:latin typeface="Arial" panose="020B0604020202020204" pitchFamily="34" charset="0"/>
                        </a:rPr>
                        <a:t>כְּדֵי שֶׁיָּבוֹא לְפָנַי </a:t>
                      </a:r>
                      <a:r>
                        <a:rPr lang="he-IL" sz="3600" dirty="0" err="1">
                          <a:solidFill>
                            <a:srgbClr val="000099"/>
                          </a:solidFill>
                          <a:latin typeface="Arial" panose="020B0604020202020204" pitchFamily="34" charset="0"/>
                        </a:rPr>
                        <a:t>זִכְרוֹנְכֶם</a:t>
                      </a:r>
                      <a:r>
                        <a:rPr lang="he-IL" sz="3600" dirty="0">
                          <a:solidFill>
                            <a:srgbClr val="000099"/>
                          </a:solidFill>
                          <a:latin typeface="Arial" panose="020B0604020202020204" pitchFamily="34" charset="0"/>
                        </a:rPr>
                        <a:t> לְטוֹבָה,</a:t>
                      </a:r>
                      <a:endParaRPr lang="he-IL" sz="3600" dirty="0"/>
                    </a:p>
                  </a:txBody>
                  <a:tcPr>
                    <a:solidFill>
                      <a:srgbClr val="B2E5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3244921"/>
                  </a:ext>
                </a:extLst>
              </a:tr>
              <a:tr h="532760"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3600" dirty="0">
                          <a:solidFill>
                            <a:srgbClr val="000099"/>
                          </a:solidFill>
                          <a:latin typeface="Arial" panose="020B0604020202020204" pitchFamily="34" charset="0"/>
                        </a:rPr>
                        <a:t>וּבַמֶּה? - בְּשׁוֹפָר</a:t>
                      </a:r>
                      <a:r>
                        <a:rPr lang="he-IL" sz="3600" b="1" dirty="0">
                          <a:solidFill>
                            <a:srgbClr val="000099"/>
                          </a:solidFill>
                          <a:latin typeface="Arial" panose="020B0604020202020204" pitchFamily="34" charset="0"/>
                        </a:rPr>
                        <a:t>"</a:t>
                      </a:r>
                      <a:r>
                        <a:rPr lang="he-IL" sz="3600" dirty="0">
                          <a:solidFill>
                            <a:srgbClr val="000099"/>
                          </a:solidFill>
                          <a:latin typeface="Arial" panose="020B0604020202020204" pitchFamily="34" charset="0"/>
                        </a:rPr>
                        <a:t>. </a:t>
                      </a:r>
                      <a:endParaRPr lang="he-IL" sz="3600" dirty="0"/>
                    </a:p>
                  </a:txBody>
                  <a:tcPr>
                    <a:solidFill>
                      <a:srgbClr val="E2F1F6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99786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3804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תמונה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174" t="23807" r="5174" b="51668"/>
          <a:stretch/>
        </p:blipFill>
        <p:spPr>
          <a:xfrm>
            <a:off x="1292290" y="468086"/>
            <a:ext cx="10519642" cy="5417457"/>
          </a:xfrm>
          <a:prstGeom prst="rect">
            <a:avLst/>
          </a:prstGeom>
        </p:spPr>
      </p:pic>
      <p:sp>
        <p:nvSpPr>
          <p:cNvPr id="3" name="מלבן 2"/>
          <p:cNvSpPr/>
          <p:nvPr/>
        </p:nvSpPr>
        <p:spPr>
          <a:xfrm>
            <a:off x="4680858" y="0"/>
            <a:ext cx="7314621" cy="1260778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977" t="23778" r="15774" b="22294"/>
          <a:stretch/>
        </p:blipFill>
        <p:spPr>
          <a:xfrm>
            <a:off x="562947" y="2209800"/>
            <a:ext cx="1458685" cy="1186543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633" y="5138057"/>
            <a:ext cx="1227999" cy="787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047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תמונה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405" b="39971"/>
          <a:stretch/>
        </p:blipFill>
        <p:spPr>
          <a:xfrm>
            <a:off x="780662" y="0"/>
            <a:ext cx="10519642" cy="1905000"/>
          </a:xfrm>
          <a:prstGeom prst="rect">
            <a:avLst/>
          </a:prstGeom>
        </p:spPr>
      </p:pic>
      <p:sp>
        <p:nvSpPr>
          <p:cNvPr id="2" name="מלבן 1"/>
          <p:cNvSpPr/>
          <p:nvPr/>
        </p:nvSpPr>
        <p:spPr>
          <a:xfrm>
            <a:off x="318066" y="2720450"/>
            <a:ext cx="1127521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3200" dirty="0"/>
              <a:t>...וִיקַבְּלוּ כֻלָּם אֶת עוֹל מַלְכוּתֶךָ, וְתִמְלוֹךְ עֲלֵיהֶם מְהֵרָה לְעוֹלָם וָעֶד: כִּי הַמַּלְכוּת שֶׁלְּךָ הִיא, וּלְעוֹלְמֵי עַד </a:t>
            </a:r>
            <a:r>
              <a:rPr lang="he-IL" sz="3200" dirty="0" err="1"/>
              <a:t>תִּמְלֹך</a:t>
            </a:r>
            <a:r>
              <a:rPr lang="he-IL" sz="3200" dirty="0"/>
              <a:t>ְ בְּכָבוֹד,</a:t>
            </a:r>
          </a:p>
          <a:p>
            <a:r>
              <a:rPr lang="he-IL" sz="3200" dirty="0"/>
              <a:t>כַּכָּתוּב בְּתוֹרָתֶךָ: ד' יִמְלוֹךְ לְעוֹלָם וָעֶד:</a:t>
            </a:r>
          </a:p>
          <a:p>
            <a:r>
              <a:rPr lang="he-IL" sz="3200" dirty="0"/>
              <a:t>וְנֶאֱמַר, לֹא הִבִּיט אָוֶן בְּיַעֲקֹב, וְלֹא רָאָה עָמָל בְּיִשְׂרָאֵל, ד' </a:t>
            </a:r>
            <a:r>
              <a:rPr lang="he-IL" sz="3200" dirty="0" err="1"/>
              <a:t>אֱלֹהָיו</a:t>
            </a:r>
            <a:r>
              <a:rPr lang="he-IL" sz="3200" dirty="0"/>
              <a:t> עִמּוֹ, וּתְרוּעַת מֶלֶךְ בּוֹ:</a:t>
            </a:r>
          </a:p>
          <a:p>
            <a:r>
              <a:rPr lang="he-IL" sz="3200" dirty="0"/>
              <a:t>וְנֶאֱמַר, וַיְהִי בִישֻׁרוּן מֶלֶךְ בְּהִתְאַסֵּף רָאשֵׁי עָם יַחַד שִׁבְטֵי יִשְׂרָאֵל: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07085" y="2128059"/>
            <a:ext cx="170905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פסוק מהתורה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62100" y="2099964"/>
            <a:ext cx="170905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פסוק מכתובים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13514" y="2099964"/>
            <a:ext cx="170905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פסוק מהנביאים</a:t>
            </a:r>
          </a:p>
        </p:txBody>
      </p:sp>
      <p:sp>
        <p:nvSpPr>
          <p:cNvPr id="4" name="מלבן 3"/>
          <p:cNvSpPr/>
          <p:nvPr/>
        </p:nvSpPr>
        <p:spPr>
          <a:xfrm>
            <a:off x="5573487" y="3826116"/>
            <a:ext cx="3505198" cy="379630"/>
          </a:xfrm>
          <a:prstGeom prst="rect">
            <a:avLst/>
          </a:prstGeom>
          <a:solidFill>
            <a:schemeClr val="accent2">
              <a:lumMod val="60000"/>
              <a:lumOff val="40000"/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/>
          <p:cNvSpPr/>
          <p:nvPr/>
        </p:nvSpPr>
        <p:spPr>
          <a:xfrm>
            <a:off x="6460670" y="2108306"/>
            <a:ext cx="1034143" cy="3796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3276599" y="2099573"/>
            <a:ext cx="1034143" cy="3796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 9"/>
          <p:cNvSpPr/>
          <p:nvPr/>
        </p:nvSpPr>
        <p:spPr>
          <a:xfrm>
            <a:off x="9535885" y="2088296"/>
            <a:ext cx="1034143" cy="37963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10"/>
          <p:cNvSpPr/>
          <p:nvPr/>
        </p:nvSpPr>
        <p:spPr>
          <a:xfrm>
            <a:off x="1143001" y="4267085"/>
            <a:ext cx="9171212" cy="500858"/>
          </a:xfrm>
          <a:prstGeom prst="rect">
            <a:avLst/>
          </a:prstGeom>
          <a:solidFill>
            <a:schemeClr val="accent2">
              <a:lumMod val="60000"/>
              <a:lumOff val="40000"/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9022002" y="4810554"/>
            <a:ext cx="2584422" cy="500858"/>
          </a:xfrm>
          <a:prstGeom prst="rect">
            <a:avLst/>
          </a:prstGeom>
          <a:solidFill>
            <a:schemeClr val="accent2">
              <a:lumMod val="60000"/>
              <a:lumOff val="40000"/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13"/>
          <p:cNvSpPr/>
          <p:nvPr/>
        </p:nvSpPr>
        <p:spPr>
          <a:xfrm>
            <a:off x="1654629" y="5230592"/>
            <a:ext cx="8659584" cy="500858"/>
          </a:xfrm>
          <a:prstGeom prst="rect">
            <a:avLst/>
          </a:prstGeom>
          <a:solidFill>
            <a:schemeClr val="accent2">
              <a:lumMod val="60000"/>
              <a:lumOff val="40000"/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26234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4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307180" y="1718964"/>
            <a:ext cx="1127521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3200" dirty="0"/>
              <a:t>וּבְדִבְרֵי </a:t>
            </a:r>
            <a:r>
              <a:rPr lang="he-IL" sz="3200" dirty="0" err="1"/>
              <a:t>קָדְשְׁך</a:t>
            </a:r>
            <a:r>
              <a:rPr lang="he-IL" sz="3200" dirty="0"/>
              <a:t>ָ כָּתוּב </a:t>
            </a:r>
            <a:r>
              <a:rPr lang="he-IL" sz="3200" dirty="0" err="1"/>
              <a:t>לֵאמֹר</a:t>
            </a:r>
            <a:r>
              <a:rPr lang="he-IL" sz="3200" dirty="0"/>
              <a:t>, כִּי לַד' הַמְּלוּכָה וּמשֵׁל בַּגּוֹיִם:</a:t>
            </a:r>
          </a:p>
          <a:p>
            <a:r>
              <a:rPr lang="he-IL" sz="3200" dirty="0"/>
              <a:t>וְנֶאֱמַר, ד' מָלָךְ גֵּאוּת לָבֵשׁ, לָבֵשׁ ד' עוֹז הִתְאַזָּר, אַף תִּכּוֹן תֵּבֵל בַּל תִּמּוֹט:</a:t>
            </a:r>
          </a:p>
          <a:p>
            <a:r>
              <a:rPr lang="he-IL" sz="3200" dirty="0"/>
              <a:t>וְנֶאֱמַר, שְׂאוּ שְׁעָרִים רָאשֵׁיכֶם </a:t>
            </a:r>
            <a:r>
              <a:rPr lang="he-IL" sz="3200" dirty="0" err="1"/>
              <a:t>וְהִנָּשְׂאו</a:t>
            </a:r>
            <a:r>
              <a:rPr lang="he-IL" sz="3200" dirty="0"/>
              <a:t>ּ פִּתְחֵי עוֹלָם וְיָבוֹא מֶלֶךְ הַכָּבוֹד: מִי זֶה מֶלֶךְ הַכָּבוֹד ד' עִזּוּז </a:t>
            </a:r>
            <a:r>
              <a:rPr lang="he-IL" sz="3200" dirty="0" err="1"/>
              <a:t>וְגִבּוֹר</a:t>
            </a:r>
            <a:r>
              <a:rPr lang="he-IL" sz="3200" dirty="0"/>
              <a:t> ד' </a:t>
            </a:r>
            <a:r>
              <a:rPr lang="he-IL" sz="3200" dirty="0" err="1"/>
              <a:t>גִּבּוֹר</a:t>
            </a:r>
            <a:r>
              <a:rPr lang="he-IL" sz="3200" dirty="0"/>
              <a:t> מִלְחָמָה: שְׂאוּ שְׁעָרִים רָאשֵׁיכֶם וּשְׂאוּ פִּתְחֵי עוֹלָם וְיָבוֹא מֶלֶךְ הַכָּבוֹד: מִי הוּא זֶה מֶלֶךְ הַכָּבוֹד ד' צְבָאוֹת הוּא מֶלֶךְ הַכָּבוֹד סֶלָה:</a:t>
            </a:r>
          </a:p>
        </p:txBody>
      </p:sp>
      <p:sp>
        <p:nvSpPr>
          <p:cNvPr id="5" name="מלבן 4"/>
          <p:cNvSpPr/>
          <p:nvPr/>
        </p:nvSpPr>
        <p:spPr>
          <a:xfrm>
            <a:off x="3069772" y="1827430"/>
            <a:ext cx="4256314" cy="379630"/>
          </a:xfrm>
          <a:prstGeom prst="rect">
            <a:avLst/>
          </a:prstGeom>
          <a:solidFill>
            <a:schemeClr val="accent6">
              <a:lumMod val="40000"/>
              <a:lumOff val="60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לבן 5"/>
          <p:cNvSpPr/>
          <p:nvPr/>
        </p:nvSpPr>
        <p:spPr>
          <a:xfrm>
            <a:off x="620486" y="2315526"/>
            <a:ext cx="9720943" cy="379630"/>
          </a:xfrm>
          <a:prstGeom prst="rect">
            <a:avLst/>
          </a:prstGeom>
          <a:solidFill>
            <a:schemeClr val="accent6">
              <a:lumMod val="40000"/>
              <a:lumOff val="60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מלבן 6"/>
          <p:cNvSpPr/>
          <p:nvPr/>
        </p:nvSpPr>
        <p:spPr>
          <a:xfrm>
            <a:off x="457200" y="2803622"/>
            <a:ext cx="9960429" cy="379630"/>
          </a:xfrm>
          <a:prstGeom prst="rect">
            <a:avLst/>
          </a:prstGeom>
          <a:solidFill>
            <a:schemeClr val="accent6">
              <a:lumMod val="40000"/>
              <a:lumOff val="60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/>
          <p:cNvSpPr/>
          <p:nvPr/>
        </p:nvSpPr>
        <p:spPr>
          <a:xfrm>
            <a:off x="307181" y="3291718"/>
            <a:ext cx="11884820" cy="379630"/>
          </a:xfrm>
          <a:prstGeom prst="rect">
            <a:avLst/>
          </a:prstGeom>
          <a:solidFill>
            <a:schemeClr val="accent6">
              <a:lumMod val="40000"/>
              <a:lumOff val="60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849086" y="3779814"/>
            <a:ext cx="10639598" cy="379630"/>
          </a:xfrm>
          <a:prstGeom prst="rect">
            <a:avLst/>
          </a:prstGeom>
          <a:solidFill>
            <a:schemeClr val="accent6">
              <a:lumMod val="40000"/>
              <a:lumOff val="60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 9"/>
          <p:cNvSpPr/>
          <p:nvPr/>
        </p:nvSpPr>
        <p:spPr>
          <a:xfrm>
            <a:off x="8665028" y="4292387"/>
            <a:ext cx="3037115" cy="379630"/>
          </a:xfrm>
          <a:prstGeom prst="rect">
            <a:avLst/>
          </a:prstGeom>
          <a:solidFill>
            <a:schemeClr val="accent6">
              <a:lumMod val="40000"/>
              <a:lumOff val="60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51226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307180" y="1718964"/>
            <a:ext cx="1127521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3200" dirty="0"/>
              <a:t>וְעַל יְדֵי עֲבָדֶיךָ הַנְּבִיאִים כָּתוּב </a:t>
            </a:r>
            <a:r>
              <a:rPr lang="he-IL" sz="3200" dirty="0" err="1"/>
              <a:t>לֵאמֹר</a:t>
            </a:r>
            <a:r>
              <a:rPr lang="he-IL" sz="3200" dirty="0"/>
              <a:t>, כֹּה אָמַר ד' מֶלֶךְ יִשְׂרָאֵל וְגוֹאֲלוֹ ד' צְבָאוֹת, אֲנִי רִאשׁוֹן וַאֲנִי אַחֲרוֹן, וּמִבַּלְעָדַי אֵין </a:t>
            </a:r>
            <a:r>
              <a:rPr lang="he-IL" sz="3200" dirty="0" err="1"/>
              <a:t>אֱלֹהִים</a:t>
            </a:r>
            <a:r>
              <a:rPr lang="he-IL" sz="3200" dirty="0"/>
              <a:t>:</a:t>
            </a:r>
          </a:p>
          <a:p>
            <a:r>
              <a:rPr lang="he-IL" sz="3200" dirty="0"/>
              <a:t>וְנֶאֱמַר, וְעָלוּ מוֹשִׁעִים בְּהַר צִיּוֹן לִשְׁפּוֹט אֶת הַר עֵשָׂו </a:t>
            </a:r>
            <a:r>
              <a:rPr lang="he-IL" sz="3200" dirty="0" err="1"/>
              <a:t>וְהָיְתָה</a:t>
            </a:r>
            <a:r>
              <a:rPr lang="he-IL" sz="3200" dirty="0"/>
              <a:t> לַד' הַמְּלוּכָה:</a:t>
            </a:r>
          </a:p>
          <a:p>
            <a:r>
              <a:rPr lang="he-IL" sz="3200" dirty="0"/>
              <a:t>וְנֶאֱמַר, וְהָיָה ד' לְמֶלֶךְ עַל כָּל הָאָרֶץ בַּיּוֹם הַהוּא יִהְיֶה ד' אֶחָד וּשְׁמוֹ אֶחָד:</a:t>
            </a:r>
          </a:p>
          <a:p>
            <a:endParaRPr lang="he-IL" sz="3200" dirty="0"/>
          </a:p>
          <a:p>
            <a:r>
              <a:rPr lang="he-IL" sz="3200" dirty="0"/>
              <a:t>וּבְתוֹרָתְךָ כָּתוּב </a:t>
            </a:r>
            <a:r>
              <a:rPr lang="he-IL" sz="3200" dirty="0" err="1"/>
              <a:t>לֵאמֹר</a:t>
            </a:r>
            <a:r>
              <a:rPr lang="he-IL" sz="3200" dirty="0"/>
              <a:t> שְׁמַע יִשְׂרָאֵל ד' </a:t>
            </a:r>
            <a:r>
              <a:rPr lang="he-IL" sz="3200" dirty="0" err="1"/>
              <a:t>אֱלֹהֵינו</a:t>
            </a:r>
            <a:r>
              <a:rPr lang="he-IL" sz="3200" dirty="0"/>
              <a:t>ּ ד' אֶחָד:</a:t>
            </a:r>
          </a:p>
        </p:txBody>
      </p:sp>
      <p:sp>
        <p:nvSpPr>
          <p:cNvPr id="4" name="מלבן 3"/>
          <p:cNvSpPr/>
          <p:nvPr/>
        </p:nvSpPr>
        <p:spPr>
          <a:xfrm>
            <a:off x="587829" y="1836163"/>
            <a:ext cx="5241469" cy="379630"/>
          </a:xfrm>
          <a:prstGeom prst="rect">
            <a:avLst/>
          </a:prstGeom>
          <a:solidFill>
            <a:schemeClr val="accent5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מלבן 4"/>
          <p:cNvSpPr/>
          <p:nvPr/>
        </p:nvSpPr>
        <p:spPr>
          <a:xfrm>
            <a:off x="3458934" y="2332992"/>
            <a:ext cx="8123465" cy="379630"/>
          </a:xfrm>
          <a:prstGeom prst="rect">
            <a:avLst/>
          </a:prstGeom>
          <a:solidFill>
            <a:schemeClr val="accent5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לבן 5"/>
          <p:cNvSpPr/>
          <p:nvPr/>
        </p:nvSpPr>
        <p:spPr>
          <a:xfrm>
            <a:off x="307181" y="2829821"/>
            <a:ext cx="10066904" cy="379630"/>
          </a:xfrm>
          <a:prstGeom prst="rect">
            <a:avLst/>
          </a:prstGeom>
          <a:solidFill>
            <a:schemeClr val="accent5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מלבן 6"/>
          <p:cNvSpPr/>
          <p:nvPr/>
        </p:nvSpPr>
        <p:spPr>
          <a:xfrm>
            <a:off x="424544" y="3304414"/>
            <a:ext cx="9949542" cy="379630"/>
          </a:xfrm>
          <a:prstGeom prst="rect">
            <a:avLst/>
          </a:prstGeom>
          <a:solidFill>
            <a:schemeClr val="accent5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/>
          <p:cNvSpPr/>
          <p:nvPr/>
        </p:nvSpPr>
        <p:spPr>
          <a:xfrm>
            <a:off x="1894115" y="4152906"/>
            <a:ext cx="6281057" cy="500858"/>
          </a:xfrm>
          <a:prstGeom prst="rect">
            <a:avLst/>
          </a:prstGeom>
          <a:solidFill>
            <a:schemeClr val="accent2">
              <a:lumMod val="60000"/>
              <a:lumOff val="40000"/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43008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תמונה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89" b="29196"/>
          <a:stretch/>
        </p:blipFill>
        <p:spPr>
          <a:xfrm>
            <a:off x="831462" y="279400"/>
            <a:ext cx="10519642" cy="2278743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1633" y="3071812"/>
            <a:ext cx="6191250" cy="315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6632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51556" y="1164771"/>
            <a:ext cx="8915399" cy="2262781"/>
          </a:xfrm>
        </p:spPr>
        <p:txBody>
          <a:bodyPr>
            <a:noAutofit/>
          </a:bodyPr>
          <a:lstStyle/>
          <a:p>
            <a:r>
              <a:rPr lang="he-IL" sz="9600" dirty="0"/>
              <a:t>תפילת</a:t>
            </a:r>
            <a:br>
              <a:rPr lang="he-IL" sz="9600" dirty="0"/>
            </a:br>
            <a:r>
              <a:rPr lang="he-IL" sz="9600" dirty="0"/>
              <a:t>תשליך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 rotWithShape="1">
          <a:blip r:embed="rId2"/>
          <a:srcRect t="14156"/>
          <a:stretch/>
        </p:blipFill>
        <p:spPr>
          <a:xfrm>
            <a:off x="484585" y="5816269"/>
            <a:ext cx="4209256" cy="1223891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1886" y="92904"/>
            <a:ext cx="7606392" cy="566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9603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9" t="13403" b="76281"/>
          <a:stretch/>
        </p:blipFill>
        <p:spPr>
          <a:xfrm>
            <a:off x="-38158" y="0"/>
            <a:ext cx="11453348" cy="2438400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4057" y="2514600"/>
            <a:ext cx="5813702" cy="420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0998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2110689"/>
            <a:ext cx="9144000" cy="1655762"/>
          </a:xfrm>
        </p:spPr>
        <p:txBody>
          <a:bodyPr/>
          <a:lstStyle/>
          <a:p>
            <a:endParaRPr lang="he-IL"/>
          </a:p>
        </p:txBody>
      </p:sp>
      <p:pic>
        <p:nvPicPr>
          <p:cNvPr id="8" name="תמונה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64" t="23843" r="1893" b="73180"/>
          <a:stretch/>
        </p:blipFill>
        <p:spPr>
          <a:xfrm rot="262763">
            <a:off x="3581400" y="217488"/>
            <a:ext cx="8610600" cy="794883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9" t="29552" r="28027" b="67820"/>
          <a:stretch/>
        </p:blipFill>
        <p:spPr>
          <a:xfrm rot="191217">
            <a:off x="-62114" y="2962250"/>
            <a:ext cx="8511388" cy="701449"/>
          </a:xfrm>
          <a:prstGeom prst="rect">
            <a:avLst/>
          </a:prstGeom>
        </p:spPr>
      </p:pic>
      <p:graphicFrame>
        <p:nvGraphicFramePr>
          <p:cNvPr id="5" name="מציין מיקום תוכן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8041214"/>
              </p:ext>
            </p:extLst>
          </p:nvPr>
        </p:nvGraphicFramePr>
        <p:xfrm>
          <a:off x="8806542" y="951814"/>
          <a:ext cx="3058887" cy="31486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83803">
                  <a:extLst>
                    <a:ext uri="{9D8B030D-6E8A-4147-A177-3AD203B41FA5}">
                      <a16:colId xmlns:a16="http://schemas.microsoft.com/office/drawing/2014/main" val="2613428655"/>
                    </a:ext>
                  </a:extLst>
                </a:gridCol>
                <a:gridCol w="2575084">
                  <a:extLst>
                    <a:ext uri="{9D8B030D-6E8A-4147-A177-3AD203B41FA5}">
                      <a16:colId xmlns:a16="http://schemas.microsoft.com/office/drawing/2014/main" val="3874617295"/>
                    </a:ext>
                  </a:extLst>
                </a:gridCol>
              </a:tblGrid>
              <a:tr h="44980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הפסוקים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974959"/>
                  </a:ext>
                </a:extLst>
              </a:tr>
              <a:tr h="449800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מִי אֵל כָּמוֹךָ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8830956"/>
                  </a:ext>
                </a:extLst>
              </a:tr>
              <a:tr h="449800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נֹשֵׂא </a:t>
                      </a:r>
                      <a:r>
                        <a:rPr lang="he-IL" dirty="0" err="1"/>
                        <a:t>עָו‍ֹן</a:t>
                      </a:r>
                      <a:r>
                        <a:rPr lang="he-IL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474233"/>
                  </a:ext>
                </a:extLst>
              </a:tr>
              <a:tr h="449800">
                <a:tc>
                  <a:txBody>
                    <a:bodyPr/>
                    <a:lstStyle/>
                    <a:p>
                      <a:r>
                        <a:rPr lang="he-IL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וְעֹבֵר עַל פֶּשַׁע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1923624"/>
                  </a:ext>
                </a:extLst>
              </a:tr>
              <a:tr h="449800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לִשְׁאֵרִית נַחֲלָתוֹ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978411"/>
                  </a:ext>
                </a:extLst>
              </a:tr>
              <a:tr h="449800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לֹא הֶחֱזִיק לָעַד אַפּוֹ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2672563"/>
                  </a:ext>
                </a:extLst>
              </a:tr>
              <a:tr h="449800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dirty="0"/>
                        <a:t>כִּי חָפֵץ חֶסֶד הוּא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398432"/>
                  </a:ext>
                </a:extLst>
              </a:tr>
            </a:tbl>
          </a:graphicData>
        </a:graphic>
      </p:graphicFrame>
      <p:graphicFrame>
        <p:nvGraphicFramePr>
          <p:cNvPr id="6" name="טבלה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4305234"/>
              </p:ext>
            </p:extLst>
          </p:nvPr>
        </p:nvGraphicFramePr>
        <p:xfrm>
          <a:off x="1143287" y="939407"/>
          <a:ext cx="3407230" cy="17992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38898">
                  <a:extLst>
                    <a:ext uri="{9D8B030D-6E8A-4147-A177-3AD203B41FA5}">
                      <a16:colId xmlns:a16="http://schemas.microsoft.com/office/drawing/2014/main" val="1678223221"/>
                    </a:ext>
                  </a:extLst>
                </a:gridCol>
                <a:gridCol w="2868332">
                  <a:extLst>
                    <a:ext uri="{9D8B030D-6E8A-4147-A177-3AD203B41FA5}">
                      <a16:colId xmlns:a16="http://schemas.microsoft.com/office/drawing/2014/main" val="847901678"/>
                    </a:ext>
                  </a:extLst>
                </a:gridCol>
              </a:tblGrid>
              <a:tr h="449800">
                <a:tc>
                  <a:txBody>
                    <a:bodyPr/>
                    <a:lstStyle/>
                    <a:p>
                      <a:pPr rtl="1"/>
                      <a:r>
                        <a:rPr lang="he-IL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b="0" dirty="0" err="1">
                          <a:solidFill>
                            <a:schemeClr val="tx1"/>
                          </a:solidFill>
                        </a:rPr>
                        <a:t>תִּתֵּן</a:t>
                      </a:r>
                      <a:r>
                        <a:rPr lang="he-IL" b="0" dirty="0">
                          <a:solidFill>
                            <a:schemeClr val="tx1"/>
                          </a:solidFill>
                        </a:rPr>
                        <a:t> אֱמֶת לְיַעֲקֹב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339224"/>
                  </a:ext>
                </a:extLst>
              </a:tr>
              <a:tr h="449800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חֶסֶד לְאַבְרָהָם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01614"/>
                  </a:ext>
                </a:extLst>
              </a:tr>
              <a:tr h="449800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12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אֲשֶׁר נִשְׁבַּעְתָּ </a:t>
                      </a:r>
                      <a:r>
                        <a:rPr lang="he-IL" dirty="0" err="1"/>
                        <a:t>לַאֲבֹתֵינו</a:t>
                      </a:r>
                      <a:r>
                        <a:rPr lang="he-IL" dirty="0"/>
                        <a:t>ּ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9412499"/>
                  </a:ext>
                </a:extLst>
              </a:tr>
              <a:tr h="449800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dirty="0"/>
                        <a:t>מִימֵי קֶדֶם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922763"/>
                  </a:ext>
                </a:extLst>
              </a:tr>
            </a:tbl>
          </a:graphicData>
        </a:graphic>
      </p:graphicFrame>
      <p:graphicFrame>
        <p:nvGraphicFramePr>
          <p:cNvPr id="7" name="טבלה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4134744"/>
              </p:ext>
            </p:extLst>
          </p:nvPr>
        </p:nvGraphicFramePr>
        <p:xfrm>
          <a:off x="4963833" y="914062"/>
          <a:ext cx="3679370" cy="13494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81941">
                  <a:extLst>
                    <a:ext uri="{9D8B030D-6E8A-4147-A177-3AD203B41FA5}">
                      <a16:colId xmlns:a16="http://schemas.microsoft.com/office/drawing/2014/main" val="2190498814"/>
                    </a:ext>
                  </a:extLst>
                </a:gridCol>
                <a:gridCol w="3097429">
                  <a:extLst>
                    <a:ext uri="{9D8B030D-6E8A-4147-A177-3AD203B41FA5}">
                      <a16:colId xmlns:a16="http://schemas.microsoft.com/office/drawing/2014/main" val="3151554804"/>
                    </a:ext>
                  </a:extLst>
                </a:gridCol>
              </a:tblGrid>
              <a:tr h="449800">
                <a:tc>
                  <a:txBody>
                    <a:bodyPr/>
                    <a:lstStyle/>
                    <a:p>
                      <a:pPr rtl="1"/>
                      <a:r>
                        <a:rPr lang="he-IL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b="0" dirty="0">
                          <a:solidFill>
                            <a:schemeClr val="tx1"/>
                          </a:solidFill>
                        </a:rPr>
                        <a:t>יָשׁוּב </a:t>
                      </a:r>
                      <a:r>
                        <a:rPr lang="he-IL" b="0" dirty="0" err="1">
                          <a:solidFill>
                            <a:schemeClr val="tx1"/>
                          </a:solidFill>
                        </a:rPr>
                        <a:t>יְרַחֲמֵנו</a:t>
                      </a:r>
                      <a:r>
                        <a:rPr lang="he-IL" b="0" dirty="0">
                          <a:solidFill>
                            <a:schemeClr val="tx1"/>
                          </a:solidFill>
                        </a:rPr>
                        <a:t>ּ 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6161092"/>
                  </a:ext>
                </a:extLst>
              </a:tr>
              <a:tr h="449800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err="1"/>
                        <a:t>יִכְבּש</a:t>
                      </a:r>
                      <a:r>
                        <a:rPr lang="he-IL" dirty="0"/>
                        <a:t>ׁ </a:t>
                      </a:r>
                      <a:r>
                        <a:rPr lang="he-IL" dirty="0" err="1"/>
                        <a:t>עֲוֹנֹתֵינו</a:t>
                      </a:r>
                      <a:r>
                        <a:rPr lang="he-IL" dirty="0"/>
                        <a:t>ּ </a:t>
                      </a:r>
                    </a:p>
                  </a:txBody>
                  <a:tcP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9780298"/>
                  </a:ext>
                </a:extLst>
              </a:tr>
              <a:tr h="449800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9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וְתַשְׁלִיךְ בִּמְצֻלוֹת יָם כָּל חַטֹּאתָם</a:t>
                      </a:r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5086760"/>
                  </a:ext>
                </a:extLst>
              </a:tr>
            </a:tbl>
          </a:graphicData>
        </a:graphic>
      </p:graphicFrame>
      <p:graphicFrame>
        <p:nvGraphicFramePr>
          <p:cNvPr id="12" name="טבלה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6691821"/>
              </p:ext>
            </p:extLst>
          </p:nvPr>
        </p:nvGraphicFramePr>
        <p:xfrm>
          <a:off x="8133442" y="4373678"/>
          <a:ext cx="3454400" cy="22250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727200">
                  <a:extLst>
                    <a:ext uri="{9D8B030D-6E8A-4147-A177-3AD203B41FA5}">
                      <a16:colId xmlns:a16="http://schemas.microsoft.com/office/drawing/2014/main" val="545209983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1030332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המידה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629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ד'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653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ד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624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dirty="0"/>
                        <a:t>אֵל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902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dirty="0"/>
                        <a:t>רַחוּם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850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dirty="0"/>
                        <a:t>וְחַנּוּן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493253"/>
                  </a:ext>
                </a:extLst>
              </a:tr>
            </a:tbl>
          </a:graphicData>
        </a:graphic>
      </p:graphicFrame>
      <p:graphicFrame>
        <p:nvGraphicFramePr>
          <p:cNvPr id="13" name="טבלה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9360970"/>
              </p:ext>
            </p:extLst>
          </p:nvPr>
        </p:nvGraphicFramePr>
        <p:xfrm>
          <a:off x="4548702" y="4325817"/>
          <a:ext cx="3454400" cy="11125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727200">
                  <a:extLst>
                    <a:ext uri="{9D8B030D-6E8A-4147-A177-3AD203B41FA5}">
                      <a16:colId xmlns:a16="http://schemas.microsoft.com/office/drawing/2014/main" val="897505757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1658835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b="0" dirty="0">
                          <a:solidFill>
                            <a:schemeClr val="tx1"/>
                          </a:solidFill>
                        </a:rPr>
                        <a:t>אֶרֶךְ אַפַּיִם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3885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dirty="0"/>
                        <a:t>וְרַב חֶסֶד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017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e-IL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וֶאֱמֶת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296150"/>
                  </a:ext>
                </a:extLst>
              </a:tr>
            </a:tbl>
          </a:graphicData>
        </a:graphic>
      </p:graphicFrame>
      <p:graphicFrame>
        <p:nvGraphicFramePr>
          <p:cNvPr id="14" name="טבלה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1979798"/>
              </p:ext>
            </p:extLst>
          </p:nvPr>
        </p:nvGraphicFramePr>
        <p:xfrm>
          <a:off x="538985" y="4355800"/>
          <a:ext cx="3407230" cy="24392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38898">
                  <a:extLst>
                    <a:ext uri="{9D8B030D-6E8A-4147-A177-3AD203B41FA5}">
                      <a16:colId xmlns:a16="http://schemas.microsoft.com/office/drawing/2014/main" val="1678223221"/>
                    </a:ext>
                  </a:extLst>
                </a:gridCol>
                <a:gridCol w="2868332">
                  <a:extLst>
                    <a:ext uri="{9D8B030D-6E8A-4147-A177-3AD203B41FA5}">
                      <a16:colId xmlns:a16="http://schemas.microsoft.com/office/drawing/2014/main" val="847901678"/>
                    </a:ext>
                  </a:extLst>
                </a:gridCol>
              </a:tblGrid>
              <a:tr h="449800">
                <a:tc>
                  <a:txBody>
                    <a:bodyPr/>
                    <a:lstStyle/>
                    <a:p>
                      <a:pPr rtl="1"/>
                      <a:r>
                        <a:rPr lang="he-IL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b="0" dirty="0">
                          <a:solidFill>
                            <a:schemeClr val="tx1"/>
                          </a:solidFill>
                        </a:rPr>
                        <a:t>נֹצֵר חֶסֶד לָאֲלָפִים 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609516"/>
                  </a:ext>
                </a:extLst>
              </a:tr>
              <a:tr h="449800">
                <a:tc>
                  <a:txBody>
                    <a:bodyPr/>
                    <a:lstStyle/>
                    <a:p>
                      <a:pPr rtl="1"/>
                      <a:r>
                        <a:rPr lang="he-IL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נֹשֵׂא </a:t>
                      </a:r>
                      <a:r>
                        <a:rPr lang="he-IL" dirty="0" err="1"/>
                        <a:t>עָו‍ֹן</a:t>
                      </a:r>
                      <a:r>
                        <a:rPr lang="he-IL" dirty="0"/>
                        <a:t> </a:t>
                      </a:r>
                      <a:endParaRPr lang="he-IL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339224"/>
                  </a:ext>
                </a:extLst>
              </a:tr>
              <a:tr h="449800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וָפֶשַׁע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01614"/>
                  </a:ext>
                </a:extLst>
              </a:tr>
              <a:tr h="449800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12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וְחַטָּאָה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9412499"/>
                  </a:ext>
                </a:extLst>
              </a:tr>
              <a:tr h="449800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dirty="0"/>
                        <a:t>וְנַקֵּה</a:t>
                      </a:r>
                    </a:p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9227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6405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56" t="32504" r="4973" b="64528"/>
          <a:stretch/>
        </p:blipFill>
        <p:spPr>
          <a:xfrm>
            <a:off x="1866899" y="723900"/>
            <a:ext cx="8496301" cy="1047750"/>
          </a:xfrm>
          <a:prstGeom prst="rect">
            <a:avLst/>
          </a:prstGeom>
        </p:spPr>
      </p:pic>
      <p:sp>
        <p:nvSpPr>
          <p:cNvPr id="5" name="מלבן 4"/>
          <p:cNvSpPr/>
          <p:nvPr/>
        </p:nvSpPr>
        <p:spPr>
          <a:xfrm>
            <a:off x="6858001" y="821658"/>
            <a:ext cx="3505198" cy="789427"/>
          </a:xfrm>
          <a:prstGeom prst="rect">
            <a:avLst/>
          </a:prstGeom>
          <a:solidFill>
            <a:schemeClr val="accent2">
              <a:lumMod val="60000"/>
              <a:lumOff val="40000"/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9" t="32180" r="44063" b="63487"/>
          <a:stretch/>
        </p:blipFill>
        <p:spPr>
          <a:xfrm>
            <a:off x="2390483" y="1611085"/>
            <a:ext cx="8011267" cy="1529444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33" t="34832" r="6122" b="62085"/>
          <a:stretch/>
        </p:blipFill>
        <p:spPr>
          <a:xfrm>
            <a:off x="1219200" y="1846505"/>
            <a:ext cx="2380540" cy="991945"/>
          </a:xfrm>
          <a:prstGeom prst="rect">
            <a:avLst/>
          </a:prstGeom>
        </p:spPr>
      </p:pic>
      <p:sp>
        <p:nvSpPr>
          <p:cNvPr id="8" name="מלבן 7"/>
          <p:cNvSpPr/>
          <p:nvPr/>
        </p:nvSpPr>
        <p:spPr>
          <a:xfrm>
            <a:off x="1377043" y="1889269"/>
            <a:ext cx="8986156" cy="1082531"/>
          </a:xfrm>
          <a:prstGeom prst="rect">
            <a:avLst/>
          </a:prstGeom>
          <a:solidFill>
            <a:schemeClr val="accent6">
              <a:lumMod val="60000"/>
              <a:lumOff val="40000"/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9" name="תמונה 8"/>
          <p:cNvPicPr>
            <a:picLocks noChangeAspect="1"/>
          </p:cNvPicPr>
          <p:nvPr/>
        </p:nvPicPr>
        <p:blipFill rotWithShape="1">
          <a:blip r:embed="rId3"/>
          <a:srcRect t="40546" r="4098"/>
          <a:stretch/>
        </p:blipFill>
        <p:spPr>
          <a:xfrm>
            <a:off x="4190999" y="3183293"/>
            <a:ext cx="3848100" cy="3584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492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9" t="40393" b="47786"/>
          <a:stretch/>
        </p:blipFill>
        <p:spPr>
          <a:xfrm>
            <a:off x="1150405" y="304801"/>
            <a:ext cx="9891190" cy="2413000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9450" y="2584451"/>
            <a:ext cx="5753100" cy="3912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461374"/>
      </p:ext>
    </p:extLst>
  </p:cSld>
  <p:clrMapOvr>
    <a:masterClrMapping/>
  </p:clrMapOvr>
</p:sld>
</file>

<file path=ppt/theme/theme1.xml><?xml version="1.0" encoding="utf-8"?>
<a:theme xmlns:a="http://schemas.openxmlformats.org/drawingml/2006/main" name="עשן מתפתל">
  <a:themeElements>
    <a:clrScheme name="עשן מתפתל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עשן מתפתל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עשן מתפתל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196</TotalTime>
  <Words>379</Words>
  <Application>Microsoft Office PowerPoint</Application>
  <PresentationFormat>מסך רחב</PresentationFormat>
  <Paragraphs>98</Paragraphs>
  <Slides>14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14</vt:i4>
      </vt:variant>
    </vt:vector>
  </HeadingPairs>
  <TitlesOfParts>
    <vt:vector size="15" baseType="lpstr">
      <vt:lpstr>עשן מתפתל</vt:lpstr>
      <vt:lpstr>תפילת מוסף  בראש השנה  ותפילת תשליך</vt:lpstr>
      <vt:lpstr>מצגת של PowerPoint‏</vt:lpstr>
      <vt:lpstr>כל יום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תפילת תשליך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1</dc:creator>
  <cp:lastModifiedBy>יניב שלום</cp:lastModifiedBy>
  <cp:revision>23</cp:revision>
  <dcterms:created xsi:type="dcterms:W3CDTF">2020-08-04T13:22:27Z</dcterms:created>
  <dcterms:modified xsi:type="dcterms:W3CDTF">2022-09-04T21:14:48Z</dcterms:modified>
</cp:coreProperties>
</file>