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68" d="100"/>
          <a:sy n="68" d="100"/>
        </p:scale>
        <p:origin x="73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theme" Target="theme/theme1.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viewProps" Target="viewProps.xml" /><Relationship Id="rId5" Type="http://schemas.openxmlformats.org/officeDocument/2006/relationships/slide" Target="slides/slide4.xml" /><Relationship Id="rId10"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94CF0AD-1445-4263-4A1D-540733E94A8D}"/>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E6A44086-D8A3-A8D2-165C-482077BADB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3D348608-0774-D1F3-76EC-379AC633477D}"/>
              </a:ext>
            </a:extLst>
          </p:cNvPr>
          <p:cNvSpPr>
            <a:spLocks noGrp="1"/>
          </p:cNvSpPr>
          <p:nvPr>
            <p:ph type="dt" sz="half" idx="10"/>
          </p:nvPr>
        </p:nvSpPr>
        <p:spPr/>
        <p:txBody>
          <a:bodyPr/>
          <a:lstStyle/>
          <a:p>
            <a:fld id="{8DB3FED4-BC33-4FE5-BB46-8E14FCC5FDEF}" type="datetimeFigureOut">
              <a:rPr lang="he-IL" smtClean="0"/>
              <a:t>י"ד/אלול/תשפ"ב</a:t>
            </a:fld>
            <a:endParaRPr lang="he-IL"/>
          </a:p>
        </p:txBody>
      </p:sp>
      <p:sp>
        <p:nvSpPr>
          <p:cNvPr id="5" name="מציין מיקום של כותרת תחתונה 4">
            <a:extLst>
              <a:ext uri="{FF2B5EF4-FFF2-40B4-BE49-F238E27FC236}">
                <a16:creationId xmlns:a16="http://schemas.microsoft.com/office/drawing/2014/main" id="{46E26001-4052-779B-7D56-3929721BA6B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299A5E2-9523-E854-3274-715358461F68}"/>
              </a:ext>
            </a:extLst>
          </p:cNvPr>
          <p:cNvSpPr>
            <a:spLocks noGrp="1"/>
          </p:cNvSpPr>
          <p:nvPr>
            <p:ph type="sldNum" sz="quarter" idx="12"/>
          </p:nvPr>
        </p:nvSpPr>
        <p:spPr/>
        <p:txBody>
          <a:bodyPr/>
          <a:lstStyle/>
          <a:p>
            <a:fld id="{093076D4-73FF-4C8B-8953-553A836DA57A}" type="slidenum">
              <a:rPr lang="he-IL" smtClean="0"/>
              <a:t>‹#›</a:t>
            </a:fld>
            <a:endParaRPr lang="he-IL"/>
          </a:p>
        </p:txBody>
      </p:sp>
    </p:spTree>
    <p:extLst>
      <p:ext uri="{BB962C8B-B14F-4D97-AF65-F5344CB8AC3E}">
        <p14:creationId xmlns:p14="http://schemas.microsoft.com/office/powerpoint/2010/main" val="2202300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C0DC1FA-8120-30BF-8A80-FBE8F4326F2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BC24163D-EFA5-A03E-9F46-4FE774007269}"/>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B9C29D88-76C7-09CF-34E8-15A148B50B6F}"/>
              </a:ext>
            </a:extLst>
          </p:cNvPr>
          <p:cNvSpPr>
            <a:spLocks noGrp="1"/>
          </p:cNvSpPr>
          <p:nvPr>
            <p:ph type="dt" sz="half" idx="10"/>
          </p:nvPr>
        </p:nvSpPr>
        <p:spPr/>
        <p:txBody>
          <a:bodyPr/>
          <a:lstStyle/>
          <a:p>
            <a:fld id="{8DB3FED4-BC33-4FE5-BB46-8E14FCC5FDEF}" type="datetimeFigureOut">
              <a:rPr lang="he-IL" smtClean="0"/>
              <a:t>י"ד/אלול/תשפ"ב</a:t>
            </a:fld>
            <a:endParaRPr lang="he-IL"/>
          </a:p>
        </p:txBody>
      </p:sp>
      <p:sp>
        <p:nvSpPr>
          <p:cNvPr id="5" name="מציין מיקום של כותרת תחתונה 4">
            <a:extLst>
              <a:ext uri="{FF2B5EF4-FFF2-40B4-BE49-F238E27FC236}">
                <a16:creationId xmlns:a16="http://schemas.microsoft.com/office/drawing/2014/main" id="{5F414827-5ECD-DE81-1C87-72265E14DFF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40BCD7F-CA63-EA37-1767-F0B7C47CB1C7}"/>
              </a:ext>
            </a:extLst>
          </p:cNvPr>
          <p:cNvSpPr>
            <a:spLocks noGrp="1"/>
          </p:cNvSpPr>
          <p:nvPr>
            <p:ph type="sldNum" sz="quarter" idx="12"/>
          </p:nvPr>
        </p:nvSpPr>
        <p:spPr/>
        <p:txBody>
          <a:bodyPr/>
          <a:lstStyle/>
          <a:p>
            <a:fld id="{093076D4-73FF-4C8B-8953-553A836DA57A}" type="slidenum">
              <a:rPr lang="he-IL" smtClean="0"/>
              <a:t>‹#›</a:t>
            </a:fld>
            <a:endParaRPr lang="he-IL"/>
          </a:p>
        </p:txBody>
      </p:sp>
    </p:spTree>
    <p:extLst>
      <p:ext uri="{BB962C8B-B14F-4D97-AF65-F5344CB8AC3E}">
        <p14:creationId xmlns:p14="http://schemas.microsoft.com/office/powerpoint/2010/main" val="3811064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6D1ADF2-48AD-EFAA-DEE0-8AE95036C661}"/>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42DFE44-08F9-18D5-B70F-3B9E9415E8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7C93CEF5-AD8D-8A39-96CF-49050AA9FB14}"/>
              </a:ext>
            </a:extLst>
          </p:cNvPr>
          <p:cNvSpPr>
            <a:spLocks noGrp="1"/>
          </p:cNvSpPr>
          <p:nvPr>
            <p:ph type="dt" sz="half" idx="10"/>
          </p:nvPr>
        </p:nvSpPr>
        <p:spPr/>
        <p:txBody>
          <a:bodyPr/>
          <a:lstStyle/>
          <a:p>
            <a:fld id="{8DB3FED4-BC33-4FE5-BB46-8E14FCC5FDEF}" type="datetimeFigureOut">
              <a:rPr lang="he-IL" smtClean="0"/>
              <a:t>י"ד/אלול/תשפ"ב</a:t>
            </a:fld>
            <a:endParaRPr lang="he-IL"/>
          </a:p>
        </p:txBody>
      </p:sp>
      <p:sp>
        <p:nvSpPr>
          <p:cNvPr id="5" name="מציין מיקום של כותרת תחתונה 4">
            <a:extLst>
              <a:ext uri="{FF2B5EF4-FFF2-40B4-BE49-F238E27FC236}">
                <a16:creationId xmlns:a16="http://schemas.microsoft.com/office/drawing/2014/main" id="{52BB859C-BA98-DE4E-482E-4621B32AEE4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E61BF2E7-A37F-416C-DED1-87C5082C2DF0}"/>
              </a:ext>
            </a:extLst>
          </p:cNvPr>
          <p:cNvSpPr>
            <a:spLocks noGrp="1"/>
          </p:cNvSpPr>
          <p:nvPr>
            <p:ph type="sldNum" sz="quarter" idx="12"/>
          </p:nvPr>
        </p:nvSpPr>
        <p:spPr/>
        <p:txBody>
          <a:bodyPr/>
          <a:lstStyle/>
          <a:p>
            <a:fld id="{093076D4-73FF-4C8B-8953-553A836DA57A}" type="slidenum">
              <a:rPr lang="he-IL" smtClean="0"/>
              <a:t>‹#›</a:t>
            </a:fld>
            <a:endParaRPr lang="he-IL"/>
          </a:p>
        </p:txBody>
      </p:sp>
    </p:spTree>
    <p:extLst>
      <p:ext uri="{BB962C8B-B14F-4D97-AF65-F5344CB8AC3E}">
        <p14:creationId xmlns:p14="http://schemas.microsoft.com/office/powerpoint/2010/main" val="3672631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7715BCD-5DBC-92D7-5ED0-BA9DAD115804}"/>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08D2228D-D636-8199-7D6E-C89057084340}"/>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244C9CBE-B2E8-A32A-4F84-E5AA2A1B09C5}"/>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BEF5D41F-CED0-AC92-3298-0E547C46F6D3}"/>
              </a:ext>
            </a:extLst>
          </p:cNvPr>
          <p:cNvSpPr>
            <a:spLocks noGrp="1"/>
          </p:cNvSpPr>
          <p:nvPr>
            <p:ph type="dt" sz="half" idx="10"/>
          </p:nvPr>
        </p:nvSpPr>
        <p:spPr/>
        <p:txBody>
          <a:bodyPr/>
          <a:lstStyle/>
          <a:p>
            <a:fld id="{8DB3FED4-BC33-4FE5-BB46-8E14FCC5FDEF}" type="datetimeFigureOut">
              <a:rPr lang="he-IL" smtClean="0"/>
              <a:t>י"ד/אלול/תשפ"ב</a:t>
            </a:fld>
            <a:endParaRPr lang="he-IL"/>
          </a:p>
        </p:txBody>
      </p:sp>
      <p:sp>
        <p:nvSpPr>
          <p:cNvPr id="6" name="מציין מיקום של כותרת תחתונה 5">
            <a:extLst>
              <a:ext uri="{FF2B5EF4-FFF2-40B4-BE49-F238E27FC236}">
                <a16:creationId xmlns:a16="http://schemas.microsoft.com/office/drawing/2014/main" id="{A74A4922-6992-166F-320B-9960B6E8858A}"/>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8AA89C3C-0D33-2115-A84D-70C6DA41A819}"/>
              </a:ext>
            </a:extLst>
          </p:cNvPr>
          <p:cNvSpPr>
            <a:spLocks noGrp="1"/>
          </p:cNvSpPr>
          <p:nvPr>
            <p:ph type="sldNum" sz="quarter" idx="12"/>
          </p:nvPr>
        </p:nvSpPr>
        <p:spPr/>
        <p:txBody>
          <a:bodyPr/>
          <a:lstStyle/>
          <a:p>
            <a:fld id="{093076D4-73FF-4C8B-8953-553A836DA57A}" type="slidenum">
              <a:rPr lang="he-IL" smtClean="0"/>
              <a:t>‹#›</a:t>
            </a:fld>
            <a:endParaRPr lang="he-IL"/>
          </a:p>
        </p:txBody>
      </p:sp>
    </p:spTree>
    <p:extLst>
      <p:ext uri="{BB962C8B-B14F-4D97-AF65-F5344CB8AC3E}">
        <p14:creationId xmlns:p14="http://schemas.microsoft.com/office/powerpoint/2010/main" val="572809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83D64F2-768A-C30C-B819-69CAF04D0107}"/>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1B50EFD1-B200-6031-F2D3-A36A1F31DA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9B19D4B0-AEFB-82B0-9D80-9D67153A54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A3799CF1-4FA3-29DB-1383-0364ABFD60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7458A0F8-8EA7-7198-0053-56749FCA2BC9}"/>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BAEA6E0A-E581-445A-D7E6-7EF032E9D25B}"/>
              </a:ext>
            </a:extLst>
          </p:cNvPr>
          <p:cNvSpPr>
            <a:spLocks noGrp="1"/>
          </p:cNvSpPr>
          <p:nvPr>
            <p:ph type="dt" sz="half" idx="10"/>
          </p:nvPr>
        </p:nvSpPr>
        <p:spPr/>
        <p:txBody>
          <a:bodyPr/>
          <a:lstStyle/>
          <a:p>
            <a:fld id="{8DB3FED4-BC33-4FE5-BB46-8E14FCC5FDEF}" type="datetimeFigureOut">
              <a:rPr lang="he-IL" smtClean="0"/>
              <a:t>י"ד/אלול/תשפ"ב</a:t>
            </a:fld>
            <a:endParaRPr lang="he-IL"/>
          </a:p>
        </p:txBody>
      </p:sp>
      <p:sp>
        <p:nvSpPr>
          <p:cNvPr id="8" name="מציין מיקום של כותרת תחתונה 7">
            <a:extLst>
              <a:ext uri="{FF2B5EF4-FFF2-40B4-BE49-F238E27FC236}">
                <a16:creationId xmlns:a16="http://schemas.microsoft.com/office/drawing/2014/main" id="{5D5558B7-7A11-9A66-36BD-C5E2CC4A7DAF}"/>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53A93616-85D5-0AC8-A8A2-793005404B1B}"/>
              </a:ext>
            </a:extLst>
          </p:cNvPr>
          <p:cNvSpPr>
            <a:spLocks noGrp="1"/>
          </p:cNvSpPr>
          <p:nvPr>
            <p:ph type="sldNum" sz="quarter" idx="12"/>
          </p:nvPr>
        </p:nvSpPr>
        <p:spPr/>
        <p:txBody>
          <a:bodyPr/>
          <a:lstStyle/>
          <a:p>
            <a:fld id="{093076D4-73FF-4C8B-8953-553A836DA57A}" type="slidenum">
              <a:rPr lang="he-IL" smtClean="0"/>
              <a:t>‹#›</a:t>
            </a:fld>
            <a:endParaRPr lang="he-IL"/>
          </a:p>
        </p:txBody>
      </p:sp>
    </p:spTree>
    <p:extLst>
      <p:ext uri="{BB962C8B-B14F-4D97-AF65-F5344CB8AC3E}">
        <p14:creationId xmlns:p14="http://schemas.microsoft.com/office/powerpoint/2010/main" val="1687770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B2F42E5-1BDB-A78F-666B-6E4BD99884F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829159AE-2F66-5E32-B8E5-7CCD1820087F}"/>
              </a:ext>
            </a:extLst>
          </p:cNvPr>
          <p:cNvSpPr>
            <a:spLocks noGrp="1"/>
          </p:cNvSpPr>
          <p:nvPr>
            <p:ph type="dt" sz="half" idx="10"/>
          </p:nvPr>
        </p:nvSpPr>
        <p:spPr/>
        <p:txBody>
          <a:bodyPr/>
          <a:lstStyle/>
          <a:p>
            <a:fld id="{8DB3FED4-BC33-4FE5-BB46-8E14FCC5FDEF}" type="datetimeFigureOut">
              <a:rPr lang="he-IL" smtClean="0"/>
              <a:t>י"ד/אלול/תשפ"ב</a:t>
            </a:fld>
            <a:endParaRPr lang="he-IL"/>
          </a:p>
        </p:txBody>
      </p:sp>
      <p:sp>
        <p:nvSpPr>
          <p:cNvPr id="4" name="מציין מיקום של כותרת תחתונה 3">
            <a:extLst>
              <a:ext uri="{FF2B5EF4-FFF2-40B4-BE49-F238E27FC236}">
                <a16:creationId xmlns:a16="http://schemas.microsoft.com/office/drawing/2014/main" id="{78DB106F-85C4-C04C-C2D4-8E29D6C12FD1}"/>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B60B1398-75DF-3793-C41B-F9D7C1205FFD}"/>
              </a:ext>
            </a:extLst>
          </p:cNvPr>
          <p:cNvSpPr>
            <a:spLocks noGrp="1"/>
          </p:cNvSpPr>
          <p:nvPr>
            <p:ph type="sldNum" sz="quarter" idx="12"/>
          </p:nvPr>
        </p:nvSpPr>
        <p:spPr/>
        <p:txBody>
          <a:bodyPr/>
          <a:lstStyle/>
          <a:p>
            <a:fld id="{093076D4-73FF-4C8B-8953-553A836DA57A}" type="slidenum">
              <a:rPr lang="he-IL" smtClean="0"/>
              <a:t>‹#›</a:t>
            </a:fld>
            <a:endParaRPr lang="he-IL"/>
          </a:p>
        </p:txBody>
      </p:sp>
    </p:spTree>
    <p:extLst>
      <p:ext uri="{BB962C8B-B14F-4D97-AF65-F5344CB8AC3E}">
        <p14:creationId xmlns:p14="http://schemas.microsoft.com/office/powerpoint/2010/main" val="506475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B64B7CE7-BE24-C4B7-2C0D-E41021508236}"/>
              </a:ext>
            </a:extLst>
          </p:cNvPr>
          <p:cNvSpPr>
            <a:spLocks noGrp="1"/>
          </p:cNvSpPr>
          <p:nvPr>
            <p:ph type="dt" sz="half" idx="10"/>
          </p:nvPr>
        </p:nvSpPr>
        <p:spPr/>
        <p:txBody>
          <a:bodyPr/>
          <a:lstStyle/>
          <a:p>
            <a:fld id="{8DB3FED4-BC33-4FE5-BB46-8E14FCC5FDEF}" type="datetimeFigureOut">
              <a:rPr lang="he-IL" smtClean="0"/>
              <a:t>י"ד/אלול/תשפ"ב</a:t>
            </a:fld>
            <a:endParaRPr lang="he-IL"/>
          </a:p>
        </p:txBody>
      </p:sp>
      <p:sp>
        <p:nvSpPr>
          <p:cNvPr id="3" name="מציין מיקום של כותרת תחתונה 2">
            <a:extLst>
              <a:ext uri="{FF2B5EF4-FFF2-40B4-BE49-F238E27FC236}">
                <a16:creationId xmlns:a16="http://schemas.microsoft.com/office/drawing/2014/main" id="{1B9AFCD3-8F9B-3159-35CA-D80A48413C71}"/>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D263A542-33D0-E340-7775-206185E8EA69}"/>
              </a:ext>
            </a:extLst>
          </p:cNvPr>
          <p:cNvSpPr>
            <a:spLocks noGrp="1"/>
          </p:cNvSpPr>
          <p:nvPr>
            <p:ph type="sldNum" sz="quarter" idx="12"/>
          </p:nvPr>
        </p:nvSpPr>
        <p:spPr/>
        <p:txBody>
          <a:bodyPr/>
          <a:lstStyle/>
          <a:p>
            <a:fld id="{093076D4-73FF-4C8B-8953-553A836DA57A}" type="slidenum">
              <a:rPr lang="he-IL" smtClean="0"/>
              <a:t>‹#›</a:t>
            </a:fld>
            <a:endParaRPr lang="he-IL"/>
          </a:p>
        </p:txBody>
      </p:sp>
    </p:spTree>
    <p:extLst>
      <p:ext uri="{BB962C8B-B14F-4D97-AF65-F5344CB8AC3E}">
        <p14:creationId xmlns:p14="http://schemas.microsoft.com/office/powerpoint/2010/main" val="3153153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2086A3B-0F2A-50B9-6288-E39CAACE64AC}"/>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82D0872-56D8-85E6-8892-7D45210464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A592942-FA81-29B3-A06C-79E137A370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8C6EE37E-9B96-4DBF-8EF9-25FDDF17848E}"/>
              </a:ext>
            </a:extLst>
          </p:cNvPr>
          <p:cNvSpPr>
            <a:spLocks noGrp="1"/>
          </p:cNvSpPr>
          <p:nvPr>
            <p:ph type="dt" sz="half" idx="10"/>
          </p:nvPr>
        </p:nvSpPr>
        <p:spPr/>
        <p:txBody>
          <a:bodyPr/>
          <a:lstStyle/>
          <a:p>
            <a:fld id="{8DB3FED4-BC33-4FE5-BB46-8E14FCC5FDEF}" type="datetimeFigureOut">
              <a:rPr lang="he-IL" smtClean="0"/>
              <a:t>י"ד/אלול/תשפ"ב</a:t>
            </a:fld>
            <a:endParaRPr lang="he-IL"/>
          </a:p>
        </p:txBody>
      </p:sp>
      <p:sp>
        <p:nvSpPr>
          <p:cNvPr id="6" name="מציין מיקום של כותרת תחתונה 5">
            <a:extLst>
              <a:ext uri="{FF2B5EF4-FFF2-40B4-BE49-F238E27FC236}">
                <a16:creationId xmlns:a16="http://schemas.microsoft.com/office/drawing/2014/main" id="{77FAABC5-3F91-C008-8629-8D0B66C63A1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33A9C438-5E8B-0B79-7E2B-6B651407DB17}"/>
              </a:ext>
            </a:extLst>
          </p:cNvPr>
          <p:cNvSpPr>
            <a:spLocks noGrp="1"/>
          </p:cNvSpPr>
          <p:nvPr>
            <p:ph type="sldNum" sz="quarter" idx="12"/>
          </p:nvPr>
        </p:nvSpPr>
        <p:spPr/>
        <p:txBody>
          <a:bodyPr/>
          <a:lstStyle/>
          <a:p>
            <a:fld id="{093076D4-73FF-4C8B-8953-553A836DA57A}" type="slidenum">
              <a:rPr lang="he-IL" smtClean="0"/>
              <a:t>‹#›</a:t>
            </a:fld>
            <a:endParaRPr lang="he-IL"/>
          </a:p>
        </p:txBody>
      </p:sp>
    </p:spTree>
    <p:extLst>
      <p:ext uri="{BB962C8B-B14F-4D97-AF65-F5344CB8AC3E}">
        <p14:creationId xmlns:p14="http://schemas.microsoft.com/office/powerpoint/2010/main" val="1365417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8570BDD-3FA1-DCD6-F5D7-38A14BE9B794}"/>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27BAC99A-C6EE-276A-F25C-0E892A2BDE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42988F80-65A2-57BD-29D9-0AA4285BFC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BBC5684B-9204-7837-A0B2-27818118AE86}"/>
              </a:ext>
            </a:extLst>
          </p:cNvPr>
          <p:cNvSpPr>
            <a:spLocks noGrp="1"/>
          </p:cNvSpPr>
          <p:nvPr>
            <p:ph type="dt" sz="half" idx="10"/>
          </p:nvPr>
        </p:nvSpPr>
        <p:spPr/>
        <p:txBody>
          <a:bodyPr/>
          <a:lstStyle/>
          <a:p>
            <a:fld id="{8DB3FED4-BC33-4FE5-BB46-8E14FCC5FDEF}" type="datetimeFigureOut">
              <a:rPr lang="he-IL" smtClean="0"/>
              <a:t>י"ד/אלול/תשפ"ב</a:t>
            </a:fld>
            <a:endParaRPr lang="he-IL"/>
          </a:p>
        </p:txBody>
      </p:sp>
      <p:sp>
        <p:nvSpPr>
          <p:cNvPr id="6" name="מציין מיקום של כותרת תחתונה 5">
            <a:extLst>
              <a:ext uri="{FF2B5EF4-FFF2-40B4-BE49-F238E27FC236}">
                <a16:creationId xmlns:a16="http://schemas.microsoft.com/office/drawing/2014/main" id="{FB7EA9F5-E117-BE95-E4B9-4AA686DC9F11}"/>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089435FE-1378-CD06-170A-6824DA1EA641}"/>
              </a:ext>
            </a:extLst>
          </p:cNvPr>
          <p:cNvSpPr>
            <a:spLocks noGrp="1"/>
          </p:cNvSpPr>
          <p:nvPr>
            <p:ph type="sldNum" sz="quarter" idx="12"/>
          </p:nvPr>
        </p:nvSpPr>
        <p:spPr/>
        <p:txBody>
          <a:bodyPr/>
          <a:lstStyle/>
          <a:p>
            <a:fld id="{093076D4-73FF-4C8B-8953-553A836DA57A}" type="slidenum">
              <a:rPr lang="he-IL" smtClean="0"/>
              <a:t>‹#›</a:t>
            </a:fld>
            <a:endParaRPr lang="he-IL"/>
          </a:p>
        </p:txBody>
      </p:sp>
    </p:spTree>
    <p:extLst>
      <p:ext uri="{BB962C8B-B14F-4D97-AF65-F5344CB8AC3E}">
        <p14:creationId xmlns:p14="http://schemas.microsoft.com/office/powerpoint/2010/main" val="3432860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95AD66A-BF8E-1D1D-D2ED-8CE035ABA5C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0C10D4F-1304-35C3-D62F-021FC8970E8C}"/>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FC43631-70FD-3DF8-C280-C24AD5E6AF8E}"/>
              </a:ext>
            </a:extLst>
          </p:cNvPr>
          <p:cNvSpPr>
            <a:spLocks noGrp="1"/>
          </p:cNvSpPr>
          <p:nvPr>
            <p:ph type="dt" sz="half" idx="10"/>
          </p:nvPr>
        </p:nvSpPr>
        <p:spPr/>
        <p:txBody>
          <a:bodyPr/>
          <a:lstStyle/>
          <a:p>
            <a:fld id="{8DB3FED4-BC33-4FE5-BB46-8E14FCC5FDEF}" type="datetimeFigureOut">
              <a:rPr lang="he-IL" smtClean="0"/>
              <a:t>י"ד/אלול/תשפ"ב</a:t>
            </a:fld>
            <a:endParaRPr lang="he-IL"/>
          </a:p>
        </p:txBody>
      </p:sp>
      <p:sp>
        <p:nvSpPr>
          <p:cNvPr id="5" name="מציין מיקום של כותרת תחתונה 4">
            <a:extLst>
              <a:ext uri="{FF2B5EF4-FFF2-40B4-BE49-F238E27FC236}">
                <a16:creationId xmlns:a16="http://schemas.microsoft.com/office/drawing/2014/main" id="{098AEE3D-A572-FDB0-AD78-3BD46F25613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8B52AA1C-4D28-3875-658D-2A431E0EA9F3}"/>
              </a:ext>
            </a:extLst>
          </p:cNvPr>
          <p:cNvSpPr>
            <a:spLocks noGrp="1"/>
          </p:cNvSpPr>
          <p:nvPr>
            <p:ph type="sldNum" sz="quarter" idx="12"/>
          </p:nvPr>
        </p:nvSpPr>
        <p:spPr/>
        <p:txBody>
          <a:bodyPr/>
          <a:lstStyle/>
          <a:p>
            <a:fld id="{093076D4-73FF-4C8B-8953-553A836DA57A}" type="slidenum">
              <a:rPr lang="he-IL" smtClean="0"/>
              <a:t>‹#›</a:t>
            </a:fld>
            <a:endParaRPr lang="he-IL"/>
          </a:p>
        </p:txBody>
      </p:sp>
    </p:spTree>
    <p:extLst>
      <p:ext uri="{BB962C8B-B14F-4D97-AF65-F5344CB8AC3E}">
        <p14:creationId xmlns:p14="http://schemas.microsoft.com/office/powerpoint/2010/main" val="3841841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05B4E3EF-9B5F-82D3-A27D-3D71A6227CCF}"/>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04EC6A99-D15A-765C-6888-73DF2BBAB364}"/>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EE8EDEF0-41FC-D8ED-4889-6AC1D6C9F022}"/>
              </a:ext>
            </a:extLst>
          </p:cNvPr>
          <p:cNvSpPr>
            <a:spLocks noGrp="1"/>
          </p:cNvSpPr>
          <p:nvPr>
            <p:ph type="dt" sz="half" idx="10"/>
          </p:nvPr>
        </p:nvSpPr>
        <p:spPr/>
        <p:txBody>
          <a:bodyPr/>
          <a:lstStyle/>
          <a:p>
            <a:fld id="{8DB3FED4-BC33-4FE5-BB46-8E14FCC5FDEF}" type="datetimeFigureOut">
              <a:rPr lang="he-IL" smtClean="0"/>
              <a:t>י"ד/אלול/תשפ"ב</a:t>
            </a:fld>
            <a:endParaRPr lang="he-IL"/>
          </a:p>
        </p:txBody>
      </p:sp>
      <p:sp>
        <p:nvSpPr>
          <p:cNvPr id="5" name="מציין מיקום של כותרת תחתונה 4">
            <a:extLst>
              <a:ext uri="{FF2B5EF4-FFF2-40B4-BE49-F238E27FC236}">
                <a16:creationId xmlns:a16="http://schemas.microsoft.com/office/drawing/2014/main" id="{B09612F3-3169-620E-5AEB-85AFDD1B9B0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DC2F841-923E-AF85-A3BF-76FE50B3A7F9}"/>
              </a:ext>
            </a:extLst>
          </p:cNvPr>
          <p:cNvSpPr>
            <a:spLocks noGrp="1"/>
          </p:cNvSpPr>
          <p:nvPr>
            <p:ph type="sldNum" sz="quarter" idx="12"/>
          </p:nvPr>
        </p:nvSpPr>
        <p:spPr/>
        <p:txBody>
          <a:bodyPr/>
          <a:lstStyle/>
          <a:p>
            <a:fld id="{093076D4-73FF-4C8B-8953-553A836DA57A}" type="slidenum">
              <a:rPr lang="he-IL" smtClean="0"/>
              <a:t>‹#›</a:t>
            </a:fld>
            <a:endParaRPr lang="he-IL"/>
          </a:p>
        </p:txBody>
      </p:sp>
    </p:spTree>
    <p:extLst>
      <p:ext uri="{BB962C8B-B14F-4D97-AF65-F5344CB8AC3E}">
        <p14:creationId xmlns:p14="http://schemas.microsoft.com/office/powerpoint/2010/main" val="2524965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7030A0"/>
            </a:gs>
            <a:gs pos="29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7FE0137A-A220-A2F6-0FE5-E42B02E7F7BD}"/>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B3B2C16-475A-60B7-CF84-EA35A97EAC92}"/>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B0A63BE4-C9AE-27C4-23B4-D93C69C29987}"/>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8DB3FED4-BC33-4FE5-BB46-8E14FCC5FDEF}" type="datetimeFigureOut">
              <a:rPr lang="he-IL" smtClean="0"/>
              <a:t>י"ד/אלול/תשפ"ב</a:t>
            </a:fld>
            <a:endParaRPr lang="he-IL"/>
          </a:p>
        </p:txBody>
      </p:sp>
      <p:sp>
        <p:nvSpPr>
          <p:cNvPr id="5" name="מציין מיקום של כותרת תחתונה 4">
            <a:extLst>
              <a:ext uri="{FF2B5EF4-FFF2-40B4-BE49-F238E27FC236}">
                <a16:creationId xmlns:a16="http://schemas.microsoft.com/office/drawing/2014/main" id="{754EC5C3-3541-342F-BBA9-68FC8EAE3A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ED569534-0D84-239D-A333-49446E7898E0}"/>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93076D4-73FF-4C8B-8953-553A836DA57A}" type="slidenum">
              <a:rPr lang="he-IL" smtClean="0"/>
              <a:t>‹#›</a:t>
            </a:fld>
            <a:endParaRPr lang="he-IL"/>
          </a:p>
        </p:txBody>
      </p:sp>
    </p:spTree>
    <p:extLst>
      <p:ext uri="{BB962C8B-B14F-4D97-AF65-F5344CB8AC3E}">
        <p14:creationId xmlns:p14="http://schemas.microsoft.com/office/powerpoint/2010/main" val="21788939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 /><Relationship Id="rId2" Type="http://schemas.openxmlformats.org/officeDocument/2006/relationships/image" Target="../media/image1.jpe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3" Type="http://schemas.openxmlformats.org/officeDocument/2006/relationships/image" Target="../media/image9.jpeg" /><Relationship Id="rId2" Type="http://schemas.openxmlformats.org/officeDocument/2006/relationships/image" Target="../media/image8.jpeg" /><Relationship Id="rId1" Type="http://schemas.openxmlformats.org/officeDocument/2006/relationships/slideLayout" Target="../slideLayouts/slideLayout2.xml" /><Relationship Id="rId5" Type="http://schemas.openxmlformats.org/officeDocument/2006/relationships/image" Target="../media/image11.jpeg" /><Relationship Id="rId4" Type="http://schemas.openxmlformats.org/officeDocument/2006/relationships/image" Target="../media/image10.jpeg" /></Relationships>
</file>

<file path=ppt/slides/_rels/slide8.xml.rels><?xml version="1.0" encoding="UTF-8" standalone="yes"?>
<Relationships xmlns="http://schemas.openxmlformats.org/package/2006/relationships"><Relationship Id="rId2" Type="http://schemas.openxmlformats.org/officeDocument/2006/relationships/hyperlink" Target="https://he.chabad.org/library/article_cdo/aid/3789973#%D7%A1%D7%99%D7%9E%D7%A0%D7%99" TargetMode="External"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סימני ראש השנה להדפסה">
            <a:extLst>
              <a:ext uri="{FF2B5EF4-FFF2-40B4-BE49-F238E27FC236}">
                <a16:creationId xmlns:a16="http://schemas.microsoft.com/office/drawing/2014/main" id="{CEB15251-BE9B-42AD-6A00-7CF810F068F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88014" y="484632"/>
            <a:ext cx="4166281" cy="5888737"/>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ברכות ואיחולים לשנה טובה">
            <a:extLst>
              <a:ext uri="{FF2B5EF4-FFF2-40B4-BE49-F238E27FC236}">
                <a16:creationId xmlns:a16="http://schemas.microsoft.com/office/drawing/2014/main" id="{2FA715D8-A617-B1CB-39CF-2C7968FD4B9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976029" y="484632"/>
            <a:ext cx="6729985" cy="5888737"/>
          </a:xfrm>
          <a:prstGeom prst="rect">
            <a:avLst/>
          </a:prstGeom>
          <a:noFill/>
          <a:extLst>
            <a:ext uri="{909E8E84-426E-40DD-AFC4-6F175D3DCCD1}">
              <a14:hiddenFill xmlns:a14="http://schemas.microsoft.com/office/drawing/2010/main">
                <a:solidFill>
                  <a:srgbClr val="FFFFFF"/>
                </a:solidFill>
              </a14:hiddenFill>
            </a:ext>
          </a:extLst>
        </p:spPr>
      </p:pic>
      <p:sp>
        <p:nvSpPr>
          <p:cNvPr id="2" name="תיבת טקסט 1">
            <a:extLst>
              <a:ext uri="{FF2B5EF4-FFF2-40B4-BE49-F238E27FC236}">
                <a16:creationId xmlns:a16="http://schemas.microsoft.com/office/drawing/2014/main" id="{9D3C8D32-A502-17B3-093D-A2D88AAF4316}"/>
              </a:ext>
            </a:extLst>
          </p:cNvPr>
          <p:cNvSpPr txBox="1"/>
          <p:nvPr/>
        </p:nvSpPr>
        <p:spPr>
          <a:xfrm>
            <a:off x="309487" y="6467619"/>
            <a:ext cx="1603717" cy="369332"/>
          </a:xfrm>
          <a:prstGeom prst="rect">
            <a:avLst/>
          </a:prstGeom>
          <a:noFill/>
        </p:spPr>
        <p:txBody>
          <a:bodyPr wrap="square" rtlCol="1">
            <a:spAutoFit/>
          </a:bodyPr>
          <a:lstStyle/>
          <a:p>
            <a:r>
              <a:rPr lang="he-IL" dirty="0">
                <a:latin typeface="Guttman Yad-Brush" panose="02010401010101010101" pitchFamily="2" charset="-79"/>
                <a:cs typeface="Guttman Yad-Brush" panose="02010401010101010101" pitchFamily="2" charset="-79"/>
              </a:rPr>
              <a:t>חגית יושע</a:t>
            </a:r>
          </a:p>
        </p:txBody>
      </p:sp>
    </p:spTree>
    <p:extLst>
      <p:ext uri="{BB962C8B-B14F-4D97-AF65-F5344CB8AC3E}">
        <p14:creationId xmlns:p14="http://schemas.microsoft.com/office/powerpoint/2010/main" val="1539461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7" name="Oval 2056">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תפוח בדבש ורימון. סימני ראש השנה לשנה טובה ומתוקה">
            <a:extLst>
              <a:ext uri="{FF2B5EF4-FFF2-40B4-BE49-F238E27FC236}">
                <a16:creationId xmlns:a16="http://schemas.microsoft.com/office/drawing/2014/main" id="{4C5B61EC-0B57-9F6E-3E8B-12AB1B0006B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602" r="21898" b="1"/>
          <a:stretch/>
        </p:blipFill>
        <p:spPr bwMode="auto">
          <a:xfrm>
            <a:off x="538966" y="354183"/>
            <a:ext cx="6142125" cy="6142125"/>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noFill/>
          <a:extLst>
            <a:ext uri="{909E8E84-426E-40DD-AFC4-6F175D3DCCD1}">
              <a14:hiddenFill xmlns:a14="http://schemas.microsoft.com/office/drawing/2010/main">
                <a:solidFill>
                  <a:srgbClr val="FFFFFF"/>
                </a:solidFill>
              </a14:hiddenFill>
            </a:ext>
          </a:extLst>
        </p:spPr>
      </p:pic>
      <p:sp>
        <p:nvSpPr>
          <p:cNvPr id="2059"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2061"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2063"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2065"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3" name="תיבת טקסט 2">
            <a:extLst>
              <a:ext uri="{FF2B5EF4-FFF2-40B4-BE49-F238E27FC236}">
                <a16:creationId xmlns:a16="http://schemas.microsoft.com/office/drawing/2014/main" id="{ACC6EB10-C27D-E2F0-296A-FAF715336030}"/>
              </a:ext>
            </a:extLst>
          </p:cNvPr>
          <p:cNvSpPr txBox="1"/>
          <p:nvPr/>
        </p:nvSpPr>
        <p:spPr>
          <a:xfrm>
            <a:off x="6829996" y="321977"/>
            <a:ext cx="4607261" cy="5786199"/>
          </a:xfrm>
          <a:prstGeom prst="rect">
            <a:avLst/>
          </a:prstGeom>
          <a:noFill/>
        </p:spPr>
        <p:txBody>
          <a:bodyPr wrap="square" rtlCol="1">
            <a:spAutoFit/>
          </a:bodyPr>
          <a:lstStyle/>
          <a:p>
            <a:pPr algn="ctr"/>
            <a:r>
              <a:rPr lang="he-IL" sz="3200" u="sng" dirty="0"/>
              <a:t>מה נוהגים לאכול בראש השנה?</a:t>
            </a:r>
          </a:p>
          <a:p>
            <a:pPr algn="r"/>
            <a:endParaRPr lang="he-IL" b="0" i="0" dirty="0">
              <a:solidFill>
                <a:srgbClr val="105689"/>
              </a:solidFill>
              <a:effectLst/>
              <a:latin typeface="arial" panose="020B0604020202020204" pitchFamily="34" charset="0"/>
            </a:endParaRPr>
          </a:p>
          <a:p>
            <a:pPr algn="r"/>
            <a:r>
              <a:rPr lang="he-IL" b="0" i="0" dirty="0">
                <a:solidFill>
                  <a:srgbClr val="000000"/>
                </a:solidFill>
                <a:effectLst/>
                <a:latin typeface="Arial" panose="020B0604020202020204" pitchFamily="34" charset="0"/>
              </a:rPr>
              <a:t>ראש השנה הוא יום חג, ומצווה לכבד את החג בסעודה נאה מתוך אווירה חגיגית. </a:t>
            </a:r>
          </a:p>
          <a:p>
            <a:pPr algn="r"/>
            <a:r>
              <a:rPr lang="he-IL" b="0" i="0" dirty="0">
                <a:solidFill>
                  <a:srgbClr val="000000"/>
                </a:solidFill>
                <a:effectLst/>
                <a:latin typeface="Arial" panose="020B0604020202020204" pitchFamily="34" charset="0"/>
              </a:rPr>
              <a:t>לפי המסורת בראשון בשנה יקבע כיצד ייראו חיינו בכל משך השנה הקרובה. </a:t>
            </a:r>
          </a:p>
          <a:p>
            <a:pPr algn="r"/>
            <a:endParaRPr lang="he-IL" b="0" i="0" dirty="0">
              <a:solidFill>
                <a:srgbClr val="000000"/>
              </a:solidFill>
              <a:effectLst/>
              <a:latin typeface="Arial" panose="020B0604020202020204" pitchFamily="34" charset="0"/>
            </a:endParaRPr>
          </a:p>
          <a:p>
            <a:pPr algn="r"/>
            <a:r>
              <a:rPr lang="he-IL" b="0" i="0" dirty="0">
                <a:solidFill>
                  <a:srgbClr val="000000"/>
                </a:solidFill>
                <a:effectLst/>
                <a:latin typeface="Arial" panose="020B0604020202020204" pitchFamily="34" charset="0"/>
              </a:rPr>
              <a:t>מסיבה זו נוהגים לשלב בסעודה הראשונה של החג מאכלים מיוחדים שמרמזים, בצורה כזו או אחרת, את המשאלות שלנו לקראת השנה החדשה מתוך תקווה שהסִמליוּת תהפוך למציאות ונזכה להתגשמות המשאלות</a:t>
            </a:r>
            <a:endParaRPr lang="he-IL" baseline="30000" dirty="0">
              <a:solidFill>
                <a:srgbClr val="000000"/>
              </a:solidFill>
              <a:latin typeface="Arial" panose="020B0604020202020204" pitchFamily="34" charset="0"/>
            </a:endParaRPr>
          </a:p>
          <a:p>
            <a:pPr algn="r"/>
            <a:r>
              <a:rPr lang="he-IL" b="0" i="0" dirty="0">
                <a:solidFill>
                  <a:srgbClr val="000000"/>
                </a:solidFill>
                <a:effectLst/>
                <a:latin typeface="Arial" panose="020B0604020202020204" pitchFamily="34" charset="0"/>
              </a:rPr>
              <a:t>.</a:t>
            </a:r>
          </a:p>
          <a:p>
            <a:pPr algn="r"/>
            <a:endParaRPr lang="he-IL" b="0" i="0" dirty="0">
              <a:solidFill>
                <a:srgbClr val="000000"/>
              </a:solidFill>
              <a:effectLst/>
              <a:latin typeface="Arial" panose="020B0604020202020204" pitchFamily="34" charset="0"/>
            </a:endParaRPr>
          </a:p>
          <a:p>
            <a:pPr algn="r"/>
            <a:r>
              <a:rPr lang="he-IL" b="0" i="0" dirty="0">
                <a:solidFill>
                  <a:srgbClr val="000000"/>
                </a:solidFill>
                <a:effectLst/>
                <a:latin typeface="Arial" panose="020B0604020202020204" pitchFamily="34" charset="0"/>
              </a:rPr>
              <a:t>מאכלים אלו נקראים </a:t>
            </a:r>
            <a:r>
              <a:rPr lang="he-IL" b="1" i="0" dirty="0">
                <a:solidFill>
                  <a:srgbClr val="000000"/>
                </a:solidFill>
                <a:effectLst/>
                <a:latin typeface="Arial" panose="020B0604020202020204" pitchFamily="34" charset="0"/>
              </a:rPr>
              <a:t>'סימנים'</a:t>
            </a:r>
            <a:r>
              <a:rPr lang="he-IL" b="0" i="0" dirty="0">
                <a:solidFill>
                  <a:srgbClr val="000000"/>
                </a:solidFill>
                <a:effectLst/>
                <a:latin typeface="Arial" panose="020B0604020202020204" pitchFamily="34" charset="0"/>
              </a:rPr>
              <a:t> או </a:t>
            </a:r>
            <a:r>
              <a:rPr lang="he-IL" b="1" i="0" dirty="0">
                <a:solidFill>
                  <a:srgbClr val="000000"/>
                </a:solidFill>
                <a:effectLst/>
                <a:latin typeface="Arial" panose="020B0604020202020204" pitchFamily="34" charset="0"/>
              </a:rPr>
              <a:t>'סימני ראש השנה'</a:t>
            </a:r>
            <a:r>
              <a:rPr lang="he-IL" b="0" i="0" dirty="0">
                <a:solidFill>
                  <a:srgbClr val="000000"/>
                </a:solidFill>
                <a:effectLst/>
                <a:latin typeface="Arial" panose="020B0604020202020204" pitchFamily="34" charset="0"/>
              </a:rPr>
              <a:t> ואוכלים אותם בסעודה הראשונה של החג לאחר הקידוש.</a:t>
            </a:r>
          </a:p>
          <a:p>
            <a:endParaRPr lang="he-IL" dirty="0"/>
          </a:p>
        </p:txBody>
      </p:sp>
    </p:spTree>
    <p:extLst>
      <p:ext uri="{BB962C8B-B14F-4D97-AF65-F5344CB8AC3E}">
        <p14:creationId xmlns:p14="http://schemas.microsoft.com/office/powerpoint/2010/main" val="1120178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תיבת טקסט 5">
            <a:extLst>
              <a:ext uri="{FF2B5EF4-FFF2-40B4-BE49-F238E27FC236}">
                <a16:creationId xmlns:a16="http://schemas.microsoft.com/office/drawing/2014/main" id="{CCEE574E-D138-6785-A7C2-3A8764E62517}"/>
              </a:ext>
            </a:extLst>
          </p:cNvPr>
          <p:cNvSpPr txBox="1"/>
          <p:nvPr/>
        </p:nvSpPr>
        <p:spPr>
          <a:xfrm>
            <a:off x="828765" y="1499617"/>
            <a:ext cx="4243589" cy="5251469"/>
          </a:xfrm>
          <a:prstGeom prst="rect">
            <a:avLst/>
          </a:prstGeom>
        </p:spPr>
        <p:txBody>
          <a:bodyPr vert="horz" lIns="91440" tIns="45720" rIns="91440" bIns="45720" rtlCol="0">
            <a:normAutofit/>
          </a:bodyPr>
          <a:lstStyle/>
          <a:p>
            <a:pPr>
              <a:lnSpc>
                <a:spcPct val="90000"/>
              </a:lnSpc>
              <a:spcAft>
                <a:spcPts val="600"/>
              </a:spcAft>
            </a:pPr>
            <a:r>
              <a:rPr lang="en-US" b="0" i="0" dirty="0" err="1">
                <a:effectLst/>
              </a:rPr>
              <a:t>ה'סימן</a:t>
            </a:r>
            <a:r>
              <a:rPr lang="en-US" b="0" i="0" dirty="0">
                <a:effectLst/>
              </a:rPr>
              <a:t>' </a:t>
            </a:r>
            <a:r>
              <a:rPr lang="en-US" b="0" i="0" dirty="0" err="1">
                <a:effectLst/>
              </a:rPr>
              <a:t>הראשון</a:t>
            </a:r>
            <a:r>
              <a:rPr lang="en-US" b="0" i="0" dirty="0">
                <a:effectLst/>
              </a:rPr>
              <a:t> </a:t>
            </a:r>
            <a:r>
              <a:rPr lang="en-US" b="0" i="0" dirty="0" err="1">
                <a:effectLst/>
              </a:rPr>
              <a:t>הוא</a:t>
            </a:r>
            <a:r>
              <a:rPr lang="en-US" b="0" i="0" dirty="0">
                <a:effectLst/>
              </a:rPr>
              <a:t> </a:t>
            </a:r>
            <a:r>
              <a:rPr lang="en-US" b="0" i="0" dirty="0" err="1">
                <a:effectLst/>
              </a:rPr>
              <a:t>טבילת</a:t>
            </a:r>
            <a:r>
              <a:rPr lang="en-US" b="0" i="0" dirty="0">
                <a:effectLst/>
              </a:rPr>
              <a:t> </a:t>
            </a:r>
            <a:r>
              <a:rPr lang="en-US" b="0" i="0" dirty="0" err="1">
                <a:effectLst/>
              </a:rPr>
              <a:t>פרוסת</a:t>
            </a:r>
            <a:r>
              <a:rPr lang="en-US" b="0" i="0" dirty="0">
                <a:effectLst/>
              </a:rPr>
              <a:t> </a:t>
            </a:r>
            <a:r>
              <a:rPr lang="en-US" b="0" i="0" dirty="0" err="1">
                <a:effectLst/>
              </a:rPr>
              <a:t>החלה</a:t>
            </a:r>
            <a:r>
              <a:rPr lang="en-US" b="0" i="0" dirty="0">
                <a:effectLst/>
              </a:rPr>
              <a:t> </a:t>
            </a:r>
            <a:r>
              <a:rPr lang="en-US" b="1" i="0" dirty="0" err="1">
                <a:effectLst/>
              </a:rPr>
              <a:t>בדבש</a:t>
            </a:r>
            <a:r>
              <a:rPr lang="en-US" b="1" i="0" dirty="0">
                <a:effectLst/>
              </a:rPr>
              <a:t> </a:t>
            </a:r>
            <a:r>
              <a:rPr lang="en-US" b="0" i="0" dirty="0" err="1">
                <a:effectLst/>
              </a:rPr>
              <a:t>במקום</a:t>
            </a:r>
            <a:r>
              <a:rPr lang="en-US" b="0" i="0" dirty="0">
                <a:effectLst/>
              </a:rPr>
              <a:t> </a:t>
            </a:r>
            <a:r>
              <a:rPr lang="en-US" u="sng" dirty="0"/>
              <a:t> </a:t>
            </a:r>
            <a:r>
              <a:rPr lang="he-IL" u="sng" dirty="0"/>
              <a:t>במלח</a:t>
            </a:r>
            <a:endParaRPr lang="en-US" b="1" i="0" dirty="0">
              <a:effectLst/>
            </a:endParaRPr>
          </a:p>
          <a:p>
            <a:pPr>
              <a:lnSpc>
                <a:spcPct val="90000"/>
              </a:lnSpc>
              <a:spcAft>
                <a:spcPts val="600"/>
              </a:spcAft>
            </a:pPr>
            <a:endParaRPr lang="en-US" b="1" i="0" dirty="0">
              <a:effectLst/>
            </a:endParaRPr>
          </a:p>
          <a:p>
            <a:pPr>
              <a:lnSpc>
                <a:spcPct val="90000"/>
              </a:lnSpc>
              <a:spcAft>
                <a:spcPts val="600"/>
              </a:spcAft>
            </a:pPr>
            <a:endParaRPr lang="en-US" b="1" dirty="0"/>
          </a:p>
          <a:p>
            <a:pPr>
              <a:lnSpc>
                <a:spcPct val="90000"/>
              </a:lnSpc>
              <a:spcAft>
                <a:spcPts val="600"/>
              </a:spcAft>
            </a:pPr>
            <a:r>
              <a:rPr lang="en-US" b="1" i="0" dirty="0" err="1">
                <a:effectLst/>
              </a:rPr>
              <a:t>מה</a:t>
            </a:r>
            <a:r>
              <a:rPr lang="en-US" b="1" i="0" dirty="0">
                <a:effectLst/>
              </a:rPr>
              <a:t> </a:t>
            </a:r>
            <a:r>
              <a:rPr lang="en-US" b="1" i="0" dirty="0" err="1">
                <a:effectLst/>
              </a:rPr>
              <a:t>עושים</a:t>
            </a:r>
            <a:r>
              <a:rPr lang="en-US" b="1" i="0" dirty="0">
                <a:effectLst/>
              </a:rPr>
              <a:t>?</a:t>
            </a:r>
          </a:p>
          <a:p>
            <a:pPr>
              <a:lnSpc>
                <a:spcPct val="90000"/>
              </a:lnSpc>
              <a:spcAft>
                <a:spcPts val="600"/>
              </a:spcAft>
            </a:pPr>
            <a:r>
              <a:rPr lang="en-US" b="0" i="0" dirty="0" err="1">
                <a:effectLst/>
              </a:rPr>
              <a:t>מגביהים</a:t>
            </a:r>
            <a:r>
              <a:rPr lang="en-US" b="0" i="0" dirty="0">
                <a:effectLst/>
              </a:rPr>
              <a:t> את 2</a:t>
            </a:r>
            <a:r>
              <a:rPr lang="he-IL" b="0" i="0" dirty="0">
                <a:effectLst/>
              </a:rPr>
              <a:t>החלות </a:t>
            </a:r>
            <a:r>
              <a:rPr lang="en-US" b="0" i="0" dirty="0" err="1">
                <a:effectLst/>
              </a:rPr>
              <a:t>של</a:t>
            </a:r>
            <a:r>
              <a:rPr lang="en-US" b="0" i="0" dirty="0">
                <a:effectLst/>
              </a:rPr>
              <a:t> </a:t>
            </a:r>
            <a:r>
              <a:rPr lang="en-US" b="0" i="0" dirty="0" err="1">
                <a:effectLst/>
              </a:rPr>
              <a:t>החג</a:t>
            </a:r>
            <a:r>
              <a:rPr lang="en-US" b="0" i="0" dirty="0">
                <a:effectLst/>
              </a:rPr>
              <a:t>, </a:t>
            </a:r>
            <a:r>
              <a:rPr lang="en-US" b="0" i="0" dirty="0" err="1">
                <a:effectLst/>
              </a:rPr>
              <a:t>מברכים</a:t>
            </a:r>
            <a:r>
              <a:rPr lang="en-US" b="0" i="0" dirty="0">
                <a:effectLst/>
              </a:rPr>
              <a:t>:</a:t>
            </a:r>
          </a:p>
          <a:p>
            <a:pPr>
              <a:lnSpc>
                <a:spcPct val="90000"/>
              </a:lnSpc>
              <a:spcAft>
                <a:spcPts val="600"/>
              </a:spcAft>
            </a:pPr>
            <a:r>
              <a:rPr lang="en-US" b="1" i="0" dirty="0">
                <a:effectLst/>
              </a:rPr>
              <a:t>" בָּ</a:t>
            </a:r>
            <a:r>
              <a:rPr lang="en-US" b="1" i="0" dirty="0" err="1">
                <a:effectLst/>
              </a:rPr>
              <a:t>רוּך</a:t>
            </a:r>
            <a:r>
              <a:rPr lang="en-US" b="1" i="0" dirty="0">
                <a:effectLst/>
              </a:rPr>
              <a:t>ְ </a:t>
            </a:r>
            <a:r>
              <a:rPr lang="en-US" b="1" i="0" dirty="0" err="1">
                <a:effectLst/>
              </a:rPr>
              <a:t>אַת</a:t>
            </a:r>
            <a:r>
              <a:rPr lang="en-US" b="1" i="0" dirty="0">
                <a:effectLst/>
              </a:rPr>
              <a:t>ָּה אֲ-</a:t>
            </a:r>
            <a:r>
              <a:rPr lang="en-US" b="1" i="0" dirty="0" err="1">
                <a:effectLst/>
              </a:rPr>
              <a:t>דֹונָי</a:t>
            </a:r>
            <a:r>
              <a:rPr lang="en-US" b="1" i="0" dirty="0">
                <a:effectLst/>
              </a:rPr>
              <a:t> אֱ-</a:t>
            </a:r>
            <a:r>
              <a:rPr lang="en-US" b="1" i="0" dirty="0" err="1">
                <a:effectLst/>
              </a:rPr>
              <a:t>לֹהֵינו</a:t>
            </a:r>
            <a:r>
              <a:rPr lang="en-US" b="1" i="0" dirty="0">
                <a:effectLst/>
              </a:rPr>
              <a:t>ּ </a:t>
            </a:r>
            <a:r>
              <a:rPr lang="en-US" b="1" i="0" dirty="0" err="1">
                <a:effectLst/>
              </a:rPr>
              <a:t>מֶלֶך</a:t>
            </a:r>
            <a:r>
              <a:rPr lang="en-US" b="1" i="0" dirty="0">
                <a:effectLst/>
              </a:rPr>
              <a:t>ְ </a:t>
            </a:r>
            <a:r>
              <a:rPr lang="en-US" b="1" i="0" dirty="0" err="1">
                <a:effectLst/>
              </a:rPr>
              <a:t>הָעוֹלָם</a:t>
            </a:r>
            <a:r>
              <a:rPr lang="en-US" b="1" i="0" dirty="0">
                <a:effectLst/>
              </a:rPr>
              <a:t>, </a:t>
            </a:r>
            <a:r>
              <a:rPr lang="en-US" b="1" i="0" dirty="0" err="1">
                <a:effectLst/>
              </a:rPr>
              <a:t>הַמּוֹצִיא</a:t>
            </a:r>
            <a:r>
              <a:rPr lang="en-US" b="1" i="0" dirty="0">
                <a:effectLst/>
              </a:rPr>
              <a:t> </a:t>
            </a:r>
            <a:r>
              <a:rPr lang="en-US" b="1" i="0" dirty="0" err="1">
                <a:effectLst/>
              </a:rPr>
              <a:t>לֶחֶם</a:t>
            </a:r>
            <a:r>
              <a:rPr lang="en-US" b="1" i="0" dirty="0">
                <a:effectLst/>
              </a:rPr>
              <a:t> </a:t>
            </a:r>
            <a:r>
              <a:rPr lang="en-US" b="1" i="0" dirty="0" err="1">
                <a:effectLst/>
              </a:rPr>
              <a:t>מִן</a:t>
            </a:r>
            <a:r>
              <a:rPr lang="en-US" b="1" i="0" dirty="0">
                <a:effectLst/>
              </a:rPr>
              <a:t> </a:t>
            </a:r>
            <a:r>
              <a:rPr lang="en-US" b="1" i="0" dirty="0" err="1">
                <a:effectLst/>
              </a:rPr>
              <a:t>הָאָרֶץ</a:t>
            </a:r>
            <a:r>
              <a:rPr lang="en-US" b="1" i="0" dirty="0">
                <a:effectLst/>
              </a:rPr>
              <a:t>"</a:t>
            </a:r>
            <a:endParaRPr lang="en-US" b="0" i="0" dirty="0">
              <a:effectLst/>
            </a:endParaRPr>
          </a:p>
          <a:p>
            <a:pPr>
              <a:lnSpc>
                <a:spcPct val="90000"/>
              </a:lnSpc>
              <a:spcAft>
                <a:spcPts val="600"/>
              </a:spcAft>
            </a:pPr>
            <a:endParaRPr lang="en-US" dirty="0"/>
          </a:p>
          <a:p>
            <a:pPr>
              <a:lnSpc>
                <a:spcPct val="90000"/>
              </a:lnSpc>
              <a:spcAft>
                <a:spcPts val="600"/>
              </a:spcAft>
            </a:pPr>
            <a:r>
              <a:rPr lang="en-US" b="0" i="0" dirty="0" err="1">
                <a:effectLst/>
              </a:rPr>
              <a:t>לאחר</a:t>
            </a:r>
            <a:r>
              <a:rPr lang="en-US" b="0" i="0" dirty="0">
                <a:effectLst/>
              </a:rPr>
              <a:t> </a:t>
            </a:r>
            <a:r>
              <a:rPr lang="en-US" b="0" i="0" dirty="0" err="1">
                <a:effectLst/>
              </a:rPr>
              <a:t>מכן</a:t>
            </a:r>
            <a:r>
              <a:rPr lang="en-US" b="0" i="0" dirty="0">
                <a:effectLst/>
              </a:rPr>
              <a:t> </a:t>
            </a:r>
            <a:r>
              <a:rPr lang="en-US" b="0" i="0" dirty="0" err="1">
                <a:effectLst/>
              </a:rPr>
              <a:t>בוצעים</a:t>
            </a:r>
            <a:r>
              <a:rPr lang="en-US" b="0" i="0" dirty="0">
                <a:effectLst/>
              </a:rPr>
              <a:t> </a:t>
            </a:r>
            <a:r>
              <a:rPr lang="en-US" b="0" i="0" dirty="0" err="1">
                <a:effectLst/>
              </a:rPr>
              <a:t>מן</a:t>
            </a:r>
            <a:r>
              <a:rPr lang="en-US" b="0" i="0" dirty="0">
                <a:effectLst/>
              </a:rPr>
              <a:t> </a:t>
            </a:r>
            <a:r>
              <a:rPr lang="en-US" b="0" i="0" dirty="0" err="1">
                <a:effectLst/>
              </a:rPr>
              <a:t>החלה</a:t>
            </a:r>
            <a:r>
              <a:rPr lang="en-US" b="0" i="0" dirty="0">
                <a:effectLst/>
              </a:rPr>
              <a:t> </a:t>
            </a:r>
            <a:r>
              <a:rPr lang="en-US" b="0" i="0" dirty="0" err="1">
                <a:effectLst/>
              </a:rPr>
              <a:t>חתיכה</a:t>
            </a:r>
            <a:r>
              <a:rPr lang="en-US" b="0" i="0" dirty="0">
                <a:effectLst/>
              </a:rPr>
              <a:t> </a:t>
            </a:r>
            <a:r>
              <a:rPr lang="en-US" b="0" i="0" dirty="0" err="1">
                <a:effectLst/>
              </a:rPr>
              <a:t>לכל</a:t>
            </a:r>
            <a:r>
              <a:rPr lang="en-US" b="0" i="0" dirty="0">
                <a:effectLst/>
              </a:rPr>
              <a:t> </a:t>
            </a:r>
            <a:r>
              <a:rPr lang="en-US" b="0" i="0" dirty="0" err="1">
                <a:effectLst/>
              </a:rPr>
              <a:t>סועד</a:t>
            </a:r>
            <a:r>
              <a:rPr lang="en-US" b="0" i="0" dirty="0">
                <a:effectLst/>
              </a:rPr>
              <a:t>. את </a:t>
            </a:r>
            <a:r>
              <a:rPr lang="en-US" b="0" i="0" dirty="0" err="1">
                <a:effectLst/>
              </a:rPr>
              <a:t>פרוסת</a:t>
            </a:r>
            <a:r>
              <a:rPr lang="en-US" b="0" i="0" dirty="0">
                <a:effectLst/>
              </a:rPr>
              <a:t> </a:t>
            </a:r>
            <a:r>
              <a:rPr lang="he-IL" u="sng" dirty="0"/>
              <a:t>החלה</a:t>
            </a:r>
            <a:r>
              <a:rPr lang="en-US" b="0" i="0" dirty="0">
                <a:effectLst/>
              </a:rPr>
              <a:t> </a:t>
            </a:r>
            <a:r>
              <a:rPr lang="en-US" b="0" i="0" dirty="0" err="1">
                <a:effectLst/>
              </a:rPr>
              <a:t>טובלים</a:t>
            </a:r>
            <a:r>
              <a:rPr lang="en-US" b="0" i="0" dirty="0">
                <a:effectLst/>
              </a:rPr>
              <a:t> </a:t>
            </a:r>
            <a:r>
              <a:rPr lang="en-US" b="0" i="0" dirty="0" err="1">
                <a:effectLst/>
              </a:rPr>
              <a:t>בדבש</a:t>
            </a:r>
            <a:r>
              <a:rPr lang="en-US" b="0" i="0" dirty="0">
                <a:effectLst/>
              </a:rPr>
              <a:t> </a:t>
            </a:r>
            <a:r>
              <a:rPr lang="en-US" b="0" i="0" dirty="0" err="1">
                <a:effectLst/>
              </a:rPr>
              <a:t>ואוכלים</a:t>
            </a:r>
            <a:r>
              <a:rPr lang="en-US" b="0" i="0" dirty="0">
                <a:effectLst/>
              </a:rPr>
              <a:t>.</a:t>
            </a:r>
          </a:p>
          <a:p>
            <a:pPr>
              <a:lnSpc>
                <a:spcPct val="90000"/>
              </a:lnSpc>
              <a:spcAft>
                <a:spcPts val="600"/>
              </a:spcAft>
            </a:pPr>
            <a:endParaRPr lang="en-US" b="1" i="0" dirty="0">
              <a:effectLst/>
            </a:endParaRPr>
          </a:p>
          <a:p>
            <a:pPr>
              <a:lnSpc>
                <a:spcPct val="90000"/>
              </a:lnSpc>
              <a:spcAft>
                <a:spcPts val="600"/>
              </a:spcAft>
            </a:pPr>
            <a:r>
              <a:rPr lang="en-US" b="1" i="0" u="sng" dirty="0" err="1">
                <a:effectLst/>
              </a:rPr>
              <a:t>הרעיון</a:t>
            </a:r>
            <a:r>
              <a:rPr lang="en-US" b="1" i="0" u="sng" dirty="0">
                <a:effectLst/>
              </a:rPr>
              <a:t> </a:t>
            </a:r>
            <a:r>
              <a:rPr lang="en-US" b="1" i="0" u="sng" dirty="0" err="1">
                <a:effectLst/>
              </a:rPr>
              <a:t>מאחורי</a:t>
            </a:r>
            <a:r>
              <a:rPr lang="en-US" b="1" i="0" u="sng" dirty="0">
                <a:effectLst/>
              </a:rPr>
              <a:t> </a:t>
            </a:r>
            <a:r>
              <a:rPr lang="en-US" b="1" i="0" u="sng" dirty="0" err="1">
                <a:effectLst/>
              </a:rPr>
              <a:t>הסימן</a:t>
            </a:r>
            <a:r>
              <a:rPr lang="en-US" b="1" i="0" u="sng" dirty="0">
                <a:effectLst/>
              </a:rPr>
              <a:t>:</a:t>
            </a:r>
          </a:p>
          <a:p>
            <a:pPr>
              <a:lnSpc>
                <a:spcPct val="90000"/>
              </a:lnSpc>
              <a:spcAft>
                <a:spcPts val="600"/>
              </a:spcAft>
            </a:pPr>
            <a:r>
              <a:rPr lang="en-US" b="0" i="0" dirty="0" err="1">
                <a:effectLst/>
              </a:rPr>
              <a:t>להדגיש</a:t>
            </a:r>
            <a:r>
              <a:rPr lang="en-US" b="0" i="0" dirty="0">
                <a:effectLst/>
              </a:rPr>
              <a:t> את </a:t>
            </a:r>
            <a:r>
              <a:rPr lang="en-US" b="0" i="0" dirty="0" err="1">
                <a:effectLst/>
              </a:rPr>
              <a:t>התקווה</a:t>
            </a:r>
            <a:r>
              <a:rPr lang="en-US" b="0" i="0" dirty="0">
                <a:effectLst/>
              </a:rPr>
              <a:t> </a:t>
            </a:r>
            <a:r>
              <a:rPr lang="en-US" b="0" i="0" dirty="0" err="1">
                <a:effectLst/>
              </a:rPr>
              <a:t>והאמונה</a:t>
            </a:r>
            <a:r>
              <a:rPr lang="en-US" b="0" i="0" dirty="0">
                <a:effectLst/>
              </a:rPr>
              <a:t> </a:t>
            </a:r>
            <a:r>
              <a:rPr lang="en-US" b="0" i="0" dirty="0" err="1">
                <a:effectLst/>
              </a:rPr>
              <a:t>שנזכה</a:t>
            </a:r>
            <a:r>
              <a:rPr lang="en-US" b="0" i="0" dirty="0">
                <a:effectLst/>
              </a:rPr>
              <a:t> </a:t>
            </a:r>
            <a:r>
              <a:rPr lang="en-US" b="0" i="0" dirty="0" err="1">
                <a:effectLst/>
              </a:rPr>
              <a:t>לקבל</a:t>
            </a:r>
            <a:r>
              <a:rPr lang="en-US" b="0" i="0" dirty="0">
                <a:effectLst/>
              </a:rPr>
              <a:t> </a:t>
            </a:r>
            <a:r>
              <a:rPr lang="en-US" b="0" i="0" dirty="0" err="1">
                <a:effectLst/>
              </a:rPr>
              <a:t>שנה</a:t>
            </a:r>
            <a:r>
              <a:rPr lang="en-US" b="0" i="0" dirty="0">
                <a:effectLst/>
              </a:rPr>
              <a:t> </a:t>
            </a:r>
            <a:r>
              <a:rPr lang="en-US" b="0" i="0" dirty="0" err="1">
                <a:effectLst/>
              </a:rPr>
              <a:t>טובה</a:t>
            </a:r>
            <a:r>
              <a:rPr lang="en-US" b="0" i="0" dirty="0">
                <a:effectLst/>
              </a:rPr>
              <a:t> ומתוקה</a:t>
            </a:r>
            <a:r>
              <a:rPr lang="en-US" b="0" i="0" u="none" strike="noStrike" baseline="30000" dirty="0">
                <a:effectLst/>
              </a:rPr>
              <a:t>3</a:t>
            </a:r>
            <a:endParaRPr lang="en-US" b="0" i="0" dirty="0">
              <a:effectLst/>
            </a:endParaRPr>
          </a:p>
        </p:txBody>
      </p:sp>
      <p:pic>
        <p:nvPicPr>
          <p:cNvPr id="1026" name="Picture 2">
            <a:extLst>
              <a:ext uri="{FF2B5EF4-FFF2-40B4-BE49-F238E27FC236}">
                <a16:creationId xmlns:a16="http://schemas.microsoft.com/office/drawing/2014/main" id="{B8334DE6-D49B-60DB-4CEA-8CB5EC9A2B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819" r="19993"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7" name="תיבת טקסט 6">
            <a:extLst>
              <a:ext uri="{FF2B5EF4-FFF2-40B4-BE49-F238E27FC236}">
                <a16:creationId xmlns:a16="http://schemas.microsoft.com/office/drawing/2014/main" id="{BFBE4CA7-CA73-C966-D428-64707276B1A1}"/>
              </a:ext>
            </a:extLst>
          </p:cNvPr>
          <p:cNvSpPr txBox="1"/>
          <p:nvPr/>
        </p:nvSpPr>
        <p:spPr>
          <a:xfrm>
            <a:off x="1695157" y="590843"/>
            <a:ext cx="3623579" cy="861774"/>
          </a:xfrm>
          <a:prstGeom prst="rect">
            <a:avLst/>
          </a:prstGeom>
          <a:noFill/>
        </p:spPr>
        <p:txBody>
          <a:bodyPr wrap="square" rtlCol="1">
            <a:spAutoFit/>
          </a:bodyPr>
          <a:lstStyle/>
          <a:p>
            <a:pPr algn="ctr"/>
            <a:r>
              <a:rPr lang="en-US" sz="3200" b="0" i="0" u="sng" dirty="0" err="1">
                <a:effectLst/>
              </a:rPr>
              <a:t>חלה</a:t>
            </a:r>
            <a:r>
              <a:rPr lang="en-US" sz="3200" b="0" i="0" u="sng" dirty="0">
                <a:effectLst/>
              </a:rPr>
              <a:t> </a:t>
            </a:r>
            <a:r>
              <a:rPr lang="en-US" sz="3200" b="0" i="0" u="sng" dirty="0" err="1">
                <a:effectLst/>
              </a:rPr>
              <a:t>בדבש</a:t>
            </a:r>
            <a:endParaRPr lang="en-US" sz="3200" b="0" i="0" u="sng" dirty="0">
              <a:effectLst/>
            </a:endParaRPr>
          </a:p>
          <a:p>
            <a:endParaRPr lang="he-IL" dirty="0"/>
          </a:p>
        </p:txBody>
      </p:sp>
    </p:spTree>
    <p:extLst>
      <p:ext uri="{BB962C8B-B14F-4D97-AF65-F5344CB8AC3E}">
        <p14:creationId xmlns:p14="http://schemas.microsoft.com/office/powerpoint/2010/main" val="3063575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72" name="Rectangle 2071">
            <a:extLst>
              <a:ext uri="{FF2B5EF4-FFF2-40B4-BE49-F238E27FC236}">
                <a16:creationId xmlns:a16="http://schemas.microsoft.com/office/drawing/2014/main" id="{828D1E49-2A21-4A83-A0E0-FB1597B4B2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74" name="Group 2073">
            <a:extLst>
              <a:ext uri="{FF2B5EF4-FFF2-40B4-BE49-F238E27FC236}">
                <a16:creationId xmlns:a16="http://schemas.microsoft.com/office/drawing/2014/main" id="{088B852E-5494-418B-A833-75CF016A9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2075" name="Freeform 5">
              <a:extLst>
                <a:ext uri="{FF2B5EF4-FFF2-40B4-BE49-F238E27FC236}">
                  <a16:creationId xmlns:a16="http://schemas.microsoft.com/office/drawing/2014/main" id="{DF31E3C1-1A46-4329-9F80-B576692FEE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6" name="Freeform 6">
              <a:extLst>
                <a:ext uri="{FF2B5EF4-FFF2-40B4-BE49-F238E27FC236}">
                  <a16:creationId xmlns:a16="http://schemas.microsoft.com/office/drawing/2014/main" id="{294B4592-99CA-47B1-816F-CE2D44F65B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7" name="Freeform 7">
              <a:extLst>
                <a:ext uri="{FF2B5EF4-FFF2-40B4-BE49-F238E27FC236}">
                  <a16:creationId xmlns:a16="http://schemas.microsoft.com/office/drawing/2014/main" id="{BF690E4C-72F8-4AC5-AF99-562763CC67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8" name="Freeform 8">
              <a:extLst>
                <a:ext uri="{FF2B5EF4-FFF2-40B4-BE49-F238E27FC236}">
                  <a16:creationId xmlns:a16="http://schemas.microsoft.com/office/drawing/2014/main" id="{F834CDD4-CAB8-4ACC-9AAC-5399C743DE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9" name="Freeform 9">
              <a:extLst>
                <a:ext uri="{FF2B5EF4-FFF2-40B4-BE49-F238E27FC236}">
                  <a16:creationId xmlns:a16="http://schemas.microsoft.com/office/drawing/2014/main" id="{1AEB045A-6821-475B-A28E-047437ABEF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0" name="Freeform 10">
              <a:extLst>
                <a:ext uri="{FF2B5EF4-FFF2-40B4-BE49-F238E27FC236}">
                  <a16:creationId xmlns:a16="http://schemas.microsoft.com/office/drawing/2014/main" id="{D9B790C0-3D34-4626-BAFB-6EB473F40C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1" name="Freeform 11">
              <a:extLst>
                <a:ext uri="{FF2B5EF4-FFF2-40B4-BE49-F238E27FC236}">
                  <a16:creationId xmlns:a16="http://schemas.microsoft.com/office/drawing/2014/main" id="{EDA4D87F-91A4-4628-9A6E-F01820A7EE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2" name="Freeform 12">
              <a:extLst>
                <a:ext uri="{FF2B5EF4-FFF2-40B4-BE49-F238E27FC236}">
                  <a16:creationId xmlns:a16="http://schemas.microsoft.com/office/drawing/2014/main" id="{045DAB88-124C-459C-A889-DAE9C9BE28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3" name="Freeform 13">
              <a:extLst>
                <a:ext uri="{FF2B5EF4-FFF2-40B4-BE49-F238E27FC236}">
                  <a16:creationId xmlns:a16="http://schemas.microsoft.com/office/drawing/2014/main" id="{85D44010-1DAA-4CAC-B83F-7E3E8C455D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4" name="Freeform 14">
              <a:extLst>
                <a:ext uri="{FF2B5EF4-FFF2-40B4-BE49-F238E27FC236}">
                  <a16:creationId xmlns:a16="http://schemas.microsoft.com/office/drawing/2014/main" id="{E8C01D66-5C93-4A2E-AA74-DE97574EA4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5" name="Freeform 15">
              <a:extLst>
                <a:ext uri="{FF2B5EF4-FFF2-40B4-BE49-F238E27FC236}">
                  <a16:creationId xmlns:a16="http://schemas.microsoft.com/office/drawing/2014/main" id="{E2E1A6E1-6C4A-47D3-81E2-9F8624F1BB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6" name="Freeform 16">
              <a:extLst>
                <a:ext uri="{FF2B5EF4-FFF2-40B4-BE49-F238E27FC236}">
                  <a16:creationId xmlns:a16="http://schemas.microsoft.com/office/drawing/2014/main" id="{3E849CB5-4526-49DC-B77B-A20FDB7FFD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7" name="Freeform 17">
              <a:extLst>
                <a:ext uri="{FF2B5EF4-FFF2-40B4-BE49-F238E27FC236}">
                  <a16:creationId xmlns:a16="http://schemas.microsoft.com/office/drawing/2014/main" id="{5A18C8A4-FB2A-44C1-93D3-26C6DDFE0C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8" name="Freeform 18">
              <a:extLst>
                <a:ext uri="{FF2B5EF4-FFF2-40B4-BE49-F238E27FC236}">
                  <a16:creationId xmlns:a16="http://schemas.microsoft.com/office/drawing/2014/main" id="{85D014FD-8C5A-4071-B19E-4910AAB618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9" name="Freeform 19">
              <a:extLst>
                <a:ext uri="{FF2B5EF4-FFF2-40B4-BE49-F238E27FC236}">
                  <a16:creationId xmlns:a16="http://schemas.microsoft.com/office/drawing/2014/main" id="{A37D7262-3596-4026-9AD4-E94332E526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0" name="Freeform 20">
              <a:extLst>
                <a:ext uri="{FF2B5EF4-FFF2-40B4-BE49-F238E27FC236}">
                  <a16:creationId xmlns:a16="http://schemas.microsoft.com/office/drawing/2014/main" id="{187E37E0-AAC3-4B33-AF36-334ACCBD33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1" name="Freeform 21">
              <a:extLst>
                <a:ext uri="{FF2B5EF4-FFF2-40B4-BE49-F238E27FC236}">
                  <a16:creationId xmlns:a16="http://schemas.microsoft.com/office/drawing/2014/main" id="{409758BB-8A0E-4BEB-BC0C-F410AD98CD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2" name="Freeform 22">
              <a:extLst>
                <a:ext uri="{FF2B5EF4-FFF2-40B4-BE49-F238E27FC236}">
                  <a16:creationId xmlns:a16="http://schemas.microsoft.com/office/drawing/2014/main" id="{97C4EFE2-9D25-4978-BD9A-873B492702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3" name="Freeform 23">
              <a:extLst>
                <a:ext uri="{FF2B5EF4-FFF2-40B4-BE49-F238E27FC236}">
                  <a16:creationId xmlns:a16="http://schemas.microsoft.com/office/drawing/2014/main" id="{9CCAF82A-A0E0-4B55-A97B-EFFAE79AF7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4" name="Freeform 24">
              <a:extLst>
                <a:ext uri="{FF2B5EF4-FFF2-40B4-BE49-F238E27FC236}">
                  <a16:creationId xmlns:a16="http://schemas.microsoft.com/office/drawing/2014/main" id="{4F800DD8-3954-4F73-8807-16F1CFAC1E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5" name="Freeform 25">
              <a:extLst>
                <a:ext uri="{FF2B5EF4-FFF2-40B4-BE49-F238E27FC236}">
                  <a16:creationId xmlns:a16="http://schemas.microsoft.com/office/drawing/2014/main" id="{84E1C91A-4B06-4852-918C-6380FA986B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097" name="Rectangle 2096">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030" y="2250281"/>
            <a:ext cx="4959318" cy="3678237"/>
          </a:xfrm>
          <a:prstGeom prst="rect">
            <a:avLst/>
          </a:prstGeom>
          <a:solidFill>
            <a:schemeClr val="bg1"/>
          </a:solidFill>
          <a:ln w="19050">
            <a:solidFill>
              <a:srgbClr val="86C5CD"/>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אמאבא - צמד חמד - תפוח בדבש">
            <a:extLst>
              <a:ext uri="{FF2B5EF4-FFF2-40B4-BE49-F238E27FC236}">
                <a16:creationId xmlns:a16="http://schemas.microsoft.com/office/drawing/2014/main" id="{147022A2-D535-6FA0-FAFE-F294C26EACE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99" r="13701"/>
          <a:stretch/>
        </p:blipFill>
        <p:spPr bwMode="auto">
          <a:xfrm>
            <a:off x="413915" y="1922293"/>
            <a:ext cx="5214938" cy="3772070"/>
          </a:xfrm>
          <a:prstGeom prst="rect">
            <a:avLst/>
          </a:prstGeom>
          <a:noFill/>
          <a:ln w="12700">
            <a:noFill/>
          </a:ln>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C0CC0900-50EB-ACA5-D2D5-8608E1593E68}"/>
              </a:ext>
            </a:extLst>
          </p:cNvPr>
          <p:cNvSpPr>
            <a:spLocks noGrp="1"/>
          </p:cNvSpPr>
          <p:nvPr>
            <p:ph idx="1"/>
          </p:nvPr>
        </p:nvSpPr>
        <p:spPr>
          <a:xfrm>
            <a:off x="6204323" y="159657"/>
            <a:ext cx="5205308" cy="6473373"/>
          </a:xfrm>
        </p:spPr>
        <p:txBody>
          <a:bodyPr anchor="ctr">
            <a:normAutofit/>
          </a:bodyPr>
          <a:lstStyle/>
          <a:p>
            <a:pPr marL="0" indent="0" algn="ctr">
              <a:buClr>
                <a:srgbClr val="86C5CD"/>
              </a:buClr>
              <a:buNone/>
            </a:pPr>
            <a:r>
              <a:rPr lang="he-IL" sz="3500" u="sng" dirty="0"/>
              <a:t>תפוח בדבש</a:t>
            </a:r>
          </a:p>
          <a:p>
            <a:pPr marL="0" indent="0">
              <a:buClr>
                <a:srgbClr val="86C5CD"/>
              </a:buClr>
              <a:buNone/>
            </a:pPr>
            <a:endParaRPr lang="he-IL" sz="2400" b="0" i="0" dirty="0">
              <a:effectLst/>
              <a:latin typeface="arial" panose="020B0604020202020204" pitchFamily="34" charset="0"/>
            </a:endParaRPr>
          </a:p>
          <a:p>
            <a:pPr marL="0" indent="0">
              <a:buClr>
                <a:srgbClr val="86C5CD"/>
              </a:buClr>
              <a:buNone/>
            </a:pPr>
            <a:r>
              <a:rPr lang="he-IL" sz="1900" b="0" i="0" dirty="0">
                <a:effectLst/>
                <a:latin typeface="Arial" panose="020B0604020202020204" pitchFamily="34" charset="0"/>
              </a:rPr>
              <a:t>ה'סימן' המפורסם ביותר הוא כמובן: תפוח בדבש.</a:t>
            </a:r>
          </a:p>
          <a:p>
            <a:pPr marL="0" indent="0">
              <a:buClr>
                <a:srgbClr val="86C5CD"/>
              </a:buClr>
              <a:buNone/>
            </a:pPr>
            <a:r>
              <a:rPr lang="he-IL" sz="1900" b="1" i="0" u="sng" dirty="0">
                <a:effectLst/>
                <a:latin typeface="arial" panose="020B0604020202020204" pitchFamily="34" charset="0"/>
              </a:rPr>
              <a:t>מה עושים?</a:t>
            </a:r>
          </a:p>
          <a:p>
            <a:pPr marL="0" indent="0">
              <a:buClr>
                <a:srgbClr val="86C5CD"/>
              </a:buClr>
              <a:buNone/>
            </a:pPr>
            <a:r>
              <a:rPr lang="he-IL" sz="1900" b="0" i="0" dirty="0">
                <a:effectLst/>
                <a:latin typeface="Arial" panose="020B0604020202020204" pitchFamily="34" charset="0"/>
              </a:rPr>
              <a:t>לוקחים ביד פלח תפוח מתוק וטובלים בדבש ומברכים:</a:t>
            </a:r>
          </a:p>
          <a:p>
            <a:pPr marL="0" indent="0">
              <a:buClr>
                <a:srgbClr val="86C5CD"/>
              </a:buClr>
              <a:buNone/>
            </a:pPr>
            <a:r>
              <a:rPr lang="he-IL" sz="1900" b="1" i="0" dirty="0">
                <a:effectLst/>
                <a:latin typeface="Arial" panose="020B0604020202020204" pitchFamily="34" charset="0"/>
              </a:rPr>
              <a:t>"בָּרוּךְ אַתָּה אֲ-דֹונָי אֱ-לֹהֵינוּ מֶלֶךְ הָעוֹלָם, בוֹרֵא פְּרִי הָעֵץ"</a:t>
            </a:r>
            <a:endParaRPr lang="he-IL" sz="1900" b="0" i="0" dirty="0">
              <a:effectLst/>
              <a:latin typeface="Arial" panose="020B0604020202020204" pitchFamily="34" charset="0"/>
            </a:endParaRPr>
          </a:p>
          <a:p>
            <a:pPr marL="0" indent="0">
              <a:buClr>
                <a:srgbClr val="86C5CD"/>
              </a:buClr>
              <a:buNone/>
            </a:pPr>
            <a:r>
              <a:rPr lang="he-IL" sz="1900" b="0" i="0" dirty="0">
                <a:effectLst/>
                <a:latin typeface="Arial" panose="020B0604020202020204" pitchFamily="34" charset="0"/>
              </a:rPr>
              <a:t>לאחר מכן מוסיפים את התפילה:</a:t>
            </a:r>
          </a:p>
          <a:p>
            <a:pPr marL="0" indent="0">
              <a:buClr>
                <a:srgbClr val="86C5CD"/>
              </a:buClr>
              <a:buNone/>
            </a:pPr>
            <a:r>
              <a:rPr lang="he-IL" sz="1900" b="1" i="0" dirty="0">
                <a:effectLst/>
                <a:latin typeface="Arial" panose="020B0604020202020204" pitchFamily="34" charset="0"/>
              </a:rPr>
              <a:t>"יְהִי רָצוֹן מִלְפָנֶיךָ, שֶתְחַדֵש עָלֵינוּ שָנָה טוֹבָה וּמְתוּקָה"</a:t>
            </a:r>
            <a:endParaRPr lang="he-IL" sz="1900" b="0" i="0" dirty="0">
              <a:effectLst/>
              <a:latin typeface="Arial" panose="020B0604020202020204" pitchFamily="34" charset="0"/>
            </a:endParaRPr>
          </a:p>
          <a:p>
            <a:pPr marL="0" indent="0">
              <a:buClr>
                <a:srgbClr val="86C5CD"/>
              </a:buClr>
              <a:buNone/>
            </a:pPr>
            <a:r>
              <a:rPr lang="he-IL" sz="1900" b="0" i="0" dirty="0">
                <a:effectLst/>
                <a:latin typeface="Arial" panose="020B0604020202020204" pitchFamily="34" charset="0"/>
              </a:rPr>
              <a:t>ואז אוכלים מהתפוח עם הדבש.</a:t>
            </a:r>
            <a:r>
              <a:rPr lang="he-IL" sz="1900" b="0" i="0" u="none" strike="noStrike" baseline="30000" dirty="0">
                <a:effectLst/>
                <a:latin typeface="Arial" panose="020B0604020202020204" pitchFamily="34" charset="0"/>
              </a:rPr>
              <a:t>4</a:t>
            </a:r>
            <a:endParaRPr lang="he-IL" sz="1900" b="0" i="0" dirty="0">
              <a:effectLst/>
              <a:latin typeface="Arial" panose="020B0604020202020204" pitchFamily="34" charset="0"/>
            </a:endParaRPr>
          </a:p>
          <a:p>
            <a:pPr marL="0" indent="0">
              <a:buClr>
                <a:srgbClr val="86C5CD"/>
              </a:buClr>
              <a:buNone/>
            </a:pPr>
            <a:r>
              <a:rPr lang="he-IL" sz="1900" b="1" i="0" u="sng" dirty="0">
                <a:effectLst/>
                <a:latin typeface="arial" panose="020B0604020202020204" pitchFamily="34" charset="0"/>
              </a:rPr>
              <a:t>הרעיון מאחורי הסימן:</a:t>
            </a:r>
          </a:p>
          <a:p>
            <a:pPr marL="0" indent="0">
              <a:buClr>
                <a:srgbClr val="86C5CD"/>
              </a:buClr>
              <a:buNone/>
            </a:pPr>
            <a:r>
              <a:rPr lang="he-IL" sz="1900" b="0" i="0" dirty="0">
                <a:effectLst/>
                <a:latin typeface="Arial" panose="020B0604020202020204" pitchFamily="34" charset="0"/>
              </a:rPr>
              <a:t>איננו מסתפקים בשנה </a:t>
            </a:r>
            <a:r>
              <a:rPr lang="he-IL" sz="1900" b="1" i="0" dirty="0">
                <a:effectLst/>
                <a:latin typeface="Arial" panose="020B0604020202020204" pitchFamily="34" charset="0"/>
              </a:rPr>
              <a:t>טובה</a:t>
            </a:r>
            <a:r>
              <a:rPr lang="he-IL" sz="1900" b="0" i="0" dirty="0">
                <a:effectLst/>
                <a:latin typeface="Arial" panose="020B0604020202020204" pitchFamily="34" charset="0"/>
              </a:rPr>
              <a:t> בלבד, משום שהטוב לא תמיד גם נעים, ולפעמים הצלחות כרוכות בקושי וכאב. לכן אנו מבקשים שהשנה תהייה </a:t>
            </a:r>
            <a:r>
              <a:rPr lang="he-IL" sz="1900" b="1" i="0" dirty="0">
                <a:effectLst/>
                <a:latin typeface="Arial" panose="020B0604020202020204" pitchFamily="34" charset="0"/>
              </a:rPr>
              <a:t>טובה</a:t>
            </a:r>
            <a:r>
              <a:rPr lang="he-IL" sz="1900" b="0" i="0" dirty="0">
                <a:effectLst/>
                <a:latin typeface="Arial" panose="020B0604020202020204" pitchFamily="34" charset="0"/>
              </a:rPr>
              <a:t> וגם </a:t>
            </a:r>
            <a:r>
              <a:rPr lang="he-IL" sz="1900" b="1" i="0" dirty="0">
                <a:effectLst/>
                <a:latin typeface="Arial" panose="020B0604020202020204" pitchFamily="34" charset="0"/>
              </a:rPr>
              <a:t>מתוקה</a:t>
            </a:r>
            <a:r>
              <a:rPr lang="he-IL" sz="1900" b="0" i="0" dirty="0">
                <a:effectLst/>
                <a:latin typeface="Arial" panose="020B0604020202020204" pitchFamily="34" charset="0"/>
              </a:rPr>
              <a:t>. שנחוש את מתיקות החיים כמו מתיקות הדבש.</a:t>
            </a:r>
          </a:p>
          <a:p>
            <a:pPr>
              <a:buClr>
                <a:srgbClr val="86C5CD"/>
              </a:buClr>
            </a:pPr>
            <a:endParaRPr lang="he-IL" sz="1300" dirty="0"/>
          </a:p>
        </p:txBody>
      </p:sp>
    </p:spTree>
    <p:extLst>
      <p:ext uri="{BB962C8B-B14F-4D97-AF65-F5344CB8AC3E}">
        <p14:creationId xmlns:p14="http://schemas.microsoft.com/office/powerpoint/2010/main" val="4212440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114" name="Rectangle 4113">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תיבת טקסט 4">
            <a:extLst>
              <a:ext uri="{FF2B5EF4-FFF2-40B4-BE49-F238E27FC236}">
                <a16:creationId xmlns:a16="http://schemas.microsoft.com/office/drawing/2014/main" id="{123D24E1-25D7-FCB4-0780-FA17323E8E02}"/>
              </a:ext>
            </a:extLst>
          </p:cNvPr>
          <p:cNvSpPr txBox="1"/>
          <p:nvPr/>
        </p:nvSpPr>
        <p:spPr>
          <a:xfrm>
            <a:off x="6969036" y="365125"/>
            <a:ext cx="1890486" cy="868589"/>
          </a:xfrm>
          <a:prstGeom prst="rect">
            <a:avLst/>
          </a:prstGeom>
        </p:spPr>
        <p:txBody>
          <a:bodyPr vert="horz" lIns="91440" tIns="45720" rIns="91440" bIns="45720" rtlCol="0" anchor="ctr">
            <a:normAutofit/>
          </a:bodyPr>
          <a:lstStyle/>
          <a:p>
            <a:pPr algn="l" rtl="0">
              <a:lnSpc>
                <a:spcPct val="90000"/>
              </a:lnSpc>
              <a:spcBef>
                <a:spcPct val="0"/>
              </a:spcBef>
              <a:spcAft>
                <a:spcPts val="600"/>
              </a:spcAft>
            </a:pPr>
            <a:r>
              <a:rPr lang="en-US" sz="4400" u="sng" dirty="0" err="1">
                <a:latin typeface="+mj-lt"/>
                <a:ea typeface="+mj-ea"/>
                <a:cs typeface="+mj-cs"/>
              </a:rPr>
              <a:t>רימון</a:t>
            </a:r>
            <a:endParaRPr lang="en-US" sz="4400" u="sng" dirty="0">
              <a:latin typeface="+mj-lt"/>
              <a:ea typeface="+mj-ea"/>
              <a:cs typeface="+mj-cs"/>
            </a:endParaRPr>
          </a:p>
          <a:p>
            <a:pPr algn="l" rtl="0">
              <a:lnSpc>
                <a:spcPct val="90000"/>
              </a:lnSpc>
              <a:spcBef>
                <a:spcPct val="0"/>
              </a:spcBef>
              <a:spcAft>
                <a:spcPts val="600"/>
              </a:spcAft>
            </a:pPr>
            <a:endParaRPr lang="en-US" sz="4400" dirty="0">
              <a:latin typeface="+mj-lt"/>
              <a:ea typeface="+mj-ea"/>
              <a:cs typeface="+mj-cs"/>
            </a:endParaRPr>
          </a:p>
        </p:txBody>
      </p:sp>
      <p:sp>
        <p:nvSpPr>
          <p:cNvPr id="3" name="מציין מיקום תוכן 2">
            <a:extLst>
              <a:ext uri="{FF2B5EF4-FFF2-40B4-BE49-F238E27FC236}">
                <a16:creationId xmlns:a16="http://schemas.microsoft.com/office/drawing/2014/main" id="{D6E444DB-8E31-F1E0-AE24-0BD5664D33D6}"/>
              </a:ext>
            </a:extLst>
          </p:cNvPr>
          <p:cNvSpPr>
            <a:spLocks noGrp="1"/>
          </p:cNvSpPr>
          <p:nvPr>
            <p:ph idx="1"/>
          </p:nvPr>
        </p:nvSpPr>
        <p:spPr>
          <a:xfrm>
            <a:off x="365760" y="392421"/>
            <a:ext cx="5730239" cy="6100455"/>
          </a:xfrm>
        </p:spPr>
        <p:txBody>
          <a:bodyPr vert="horz" lIns="91440" tIns="45720" rIns="91440" bIns="45720" rtlCol="0">
            <a:normAutofit fontScale="92500" lnSpcReduction="20000"/>
          </a:bodyPr>
          <a:lstStyle/>
          <a:p>
            <a:pPr marL="0" indent="0">
              <a:buNone/>
            </a:pPr>
            <a:r>
              <a:rPr lang="he-IL" sz="1900" b="0" i="0" dirty="0">
                <a:solidFill>
                  <a:srgbClr val="363636"/>
                </a:solidFill>
                <a:effectLst/>
                <a:latin typeface="Open Sans Hebrew"/>
              </a:rPr>
              <a:t>חוץ מהטעם הנפלא של פרי הרימון אכילת הרימון בסעודה של ראש השנה היא מסורת יהודית יש</a:t>
            </a:r>
            <a:r>
              <a:rPr lang="he-IL" sz="1800" b="0" i="0" dirty="0">
                <a:solidFill>
                  <a:srgbClr val="363636"/>
                </a:solidFill>
                <a:effectLst/>
                <a:latin typeface="Open Sans Hebrew"/>
              </a:rPr>
              <a:t>נה שמסמלת את ההבטחה שלנו לעשות מעשים טובים בשנה החדשה. זה, אם תשאלו אותנו הרבה יותר חשוב מהריח. מעשים טובים!</a:t>
            </a:r>
            <a:br>
              <a:rPr lang="he-IL" sz="1800" dirty="0"/>
            </a:br>
            <a:endParaRPr lang="en-US" sz="1800" dirty="0"/>
          </a:p>
          <a:p>
            <a:pPr marL="0" indent="0">
              <a:buNone/>
            </a:pPr>
            <a:r>
              <a:rPr lang="he-IL" sz="1900" b="1" u="sng" dirty="0">
                <a:solidFill>
                  <a:srgbClr val="363636"/>
                </a:solidFill>
                <a:latin typeface="Open Sans Hebrew"/>
              </a:rPr>
              <a:t>מה עושים?</a:t>
            </a:r>
          </a:p>
          <a:p>
            <a:pPr marL="0" indent="0">
              <a:buNone/>
            </a:pPr>
            <a:br>
              <a:rPr lang="he-IL" sz="1900" dirty="0">
                <a:solidFill>
                  <a:srgbClr val="363636"/>
                </a:solidFill>
                <a:latin typeface="Open Sans Hebrew"/>
              </a:rPr>
            </a:br>
            <a:r>
              <a:rPr lang="he-IL" sz="1900" dirty="0">
                <a:solidFill>
                  <a:srgbClr val="363636"/>
                </a:solidFill>
                <a:latin typeface="Open Sans Hebrew"/>
              </a:rPr>
              <a:t>מברכים "שירבו זכויותינו כרימון" וגם "שנהיה מלאים מצוות כרימון"</a:t>
            </a:r>
          </a:p>
          <a:p>
            <a:pPr marL="0" indent="0">
              <a:buNone/>
            </a:pPr>
            <a:endParaRPr lang="he-IL" sz="1900" dirty="0">
              <a:solidFill>
                <a:srgbClr val="363636"/>
              </a:solidFill>
              <a:latin typeface="Open Sans Hebrew"/>
            </a:endParaRPr>
          </a:p>
          <a:p>
            <a:pPr marL="0" indent="0">
              <a:buNone/>
            </a:pPr>
            <a:r>
              <a:rPr lang="he-IL" sz="1900" b="1" i="0" u="sng" dirty="0">
                <a:effectLst/>
                <a:latin typeface="arial" panose="020B0604020202020204" pitchFamily="34" charset="0"/>
              </a:rPr>
              <a:t>הרעיון מאחורי הסימן:</a:t>
            </a:r>
            <a:br>
              <a:rPr lang="he-IL" sz="1900" dirty="0">
                <a:solidFill>
                  <a:srgbClr val="363636"/>
                </a:solidFill>
                <a:latin typeface="Open Sans Hebrew"/>
              </a:rPr>
            </a:br>
            <a:br>
              <a:rPr lang="he-IL" sz="1900" dirty="0">
                <a:solidFill>
                  <a:srgbClr val="363636"/>
                </a:solidFill>
                <a:latin typeface="Open Sans Hebrew"/>
              </a:rPr>
            </a:br>
            <a:r>
              <a:rPr lang="he-IL" sz="1900" dirty="0">
                <a:solidFill>
                  <a:srgbClr val="363636"/>
                </a:solidFill>
                <a:latin typeface="Open Sans Hebrew"/>
              </a:rPr>
              <a:t>לפי המסורת, יש ברימון תרי"ג גרגרים, כמספר המצוות שיש בתורה - 613 מצוות. זו הסיבה שהרימון מקודש ביהדות.</a:t>
            </a:r>
            <a:br>
              <a:rPr lang="he-IL" sz="1900" dirty="0">
                <a:solidFill>
                  <a:srgbClr val="363636"/>
                </a:solidFill>
                <a:latin typeface="Open Sans Hebrew"/>
              </a:rPr>
            </a:br>
            <a:br>
              <a:rPr lang="he-IL" sz="1900" dirty="0">
                <a:solidFill>
                  <a:srgbClr val="363636"/>
                </a:solidFill>
                <a:latin typeface="Open Sans Hebrew"/>
              </a:rPr>
            </a:br>
            <a:r>
              <a:rPr lang="he-IL" sz="1900" dirty="0">
                <a:solidFill>
                  <a:srgbClr val="363636"/>
                </a:solidFill>
                <a:latin typeface="Open Sans Hebrew"/>
              </a:rPr>
              <a:t>מה דעתכם על לספור ולבחון את העובדה הזו? - מעניין יהיה לשמוע את התוצאה</a:t>
            </a:r>
          </a:p>
          <a:p>
            <a:pPr marL="0" indent="0">
              <a:buNone/>
            </a:pPr>
            <a:br>
              <a:rPr lang="he-IL" sz="1900" dirty="0">
                <a:solidFill>
                  <a:srgbClr val="363636"/>
                </a:solidFill>
                <a:latin typeface="Open Sans Hebrew"/>
              </a:rPr>
            </a:br>
            <a:r>
              <a:rPr lang="he-IL" sz="1900" dirty="0">
                <a:solidFill>
                  <a:srgbClr val="363636"/>
                </a:solidFill>
                <a:latin typeface="Open Sans Hebrew"/>
              </a:rPr>
              <a:t>עוד לפי המקרא, כשנכנסו בני ישראל לארץ המובטחת, היו להם פירות שונים. ביניהם היו תמרים, תאנים וענבים. אבל עם כל הטעם הנפלא של הפירות הללו, רק הרימון היה מקודש ליהודים וסימל את נוכחותו של אלוהים.</a:t>
            </a:r>
            <a:br>
              <a:rPr lang="he-IL" sz="1900" dirty="0">
                <a:solidFill>
                  <a:srgbClr val="363636"/>
                </a:solidFill>
                <a:latin typeface="Open Sans Hebrew"/>
              </a:rPr>
            </a:br>
            <a:br>
              <a:rPr lang="he-IL" sz="1900" dirty="0">
                <a:solidFill>
                  <a:srgbClr val="363636"/>
                </a:solidFill>
                <a:latin typeface="Open Sans Hebrew"/>
              </a:rPr>
            </a:br>
            <a:r>
              <a:rPr lang="he-IL" sz="1900" dirty="0">
                <a:solidFill>
                  <a:srgbClr val="363636"/>
                </a:solidFill>
                <a:latin typeface="Open Sans Hebrew"/>
              </a:rPr>
              <a:t>אז אם אכילת הרימון, בפרוש השנה החדשה, מסמלת את הבטחותינו להיות טובים ולעשות טוב, אז בואו לא נחכה ונתחיל כבר עכשיו.</a:t>
            </a:r>
            <a:br>
              <a:rPr lang="he-IL" sz="1900" dirty="0">
                <a:solidFill>
                  <a:srgbClr val="363636"/>
                </a:solidFill>
                <a:latin typeface="Open Sans Hebrew"/>
              </a:rPr>
            </a:br>
            <a:br>
              <a:rPr lang="he-IL" sz="1900" dirty="0">
                <a:solidFill>
                  <a:srgbClr val="363636"/>
                </a:solidFill>
                <a:latin typeface="Open Sans Hebrew"/>
              </a:rPr>
            </a:br>
            <a:r>
              <a:rPr lang="he-IL" sz="1900" dirty="0" err="1">
                <a:solidFill>
                  <a:srgbClr val="363636"/>
                </a:solidFill>
                <a:latin typeface="Open Sans Hebrew"/>
              </a:rPr>
              <a:t>הייו</a:t>
            </a:r>
            <a:r>
              <a:rPr lang="he-IL" sz="1900" dirty="0">
                <a:solidFill>
                  <a:srgbClr val="363636"/>
                </a:solidFill>
                <a:latin typeface="Open Sans Hebrew"/>
              </a:rPr>
              <a:t> טובים. אמן!</a:t>
            </a:r>
            <a:endParaRPr lang="en-US" sz="1900" dirty="0">
              <a:solidFill>
                <a:srgbClr val="363636"/>
              </a:solidFill>
              <a:latin typeface="Open Sans Hebrew"/>
            </a:endParaRPr>
          </a:p>
        </p:txBody>
      </p:sp>
      <p:pic>
        <p:nvPicPr>
          <p:cNvPr id="4098" name="Picture 2" descr="לוקיישן לצילומים: מטע רימונים משואות יצחק - לוקייט">
            <a:extLst>
              <a:ext uri="{FF2B5EF4-FFF2-40B4-BE49-F238E27FC236}">
                <a16:creationId xmlns:a16="http://schemas.microsoft.com/office/drawing/2014/main" id="{8F54F503-8CAA-BD17-D5FA-A61100851D8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125" r="15876" b="2"/>
          <a:stretch/>
        </p:blipFill>
        <p:spPr bwMode="auto">
          <a:xfrm>
            <a:off x="6369753" y="799419"/>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4116"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118"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9844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130" name="Rectangle 5126">
            <a:extLst>
              <a:ext uri="{FF2B5EF4-FFF2-40B4-BE49-F238E27FC236}">
                <a16:creationId xmlns:a16="http://schemas.microsoft.com/office/drawing/2014/main" id="{4F7EBAE4-9945-4473-9E34-B2C66EA0F0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מציין מיקום תוכן 2">
            <a:extLst>
              <a:ext uri="{FF2B5EF4-FFF2-40B4-BE49-F238E27FC236}">
                <a16:creationId xmlns:a16="http://schemas.microsoft.com/office/drawing/2014/main" id="{EC7B5CB5-FDA4-9F6C-4DB2-307DF83000CB}"/>
              </a:ext>
            </a:extLst>
          </p:cNvPr>
          <p:cNvSpPr>
            <a:spLocks noGrp="1"/>
          </p:cNvSpPr>
          <p:nvPr>
            <p:ph idx="1"/>
          </p:nvPr>
        </p:nvSpPr>
        <p:spPr>
          <a:xfrm>
            <a:off x="6428934" y="1755285"/>
            <a:ext cx="4613776" cy="4351338"/>
          </a:xfrm>
        </p:spPr>
        <p:txBody>
          <a:bodyPr>
            <a:normAutofit/>
          </a:bodyPr>
          <a:lstStyle/>
          <a:p>
            <a:pPr marL="0" indent="0">
              <a:buNone/>
            </a:pPr>
            <a:endParaRPr lang="he-IL" sz="1800" b="1" i="0" u="sng" dirty="0">
              <a:effectLst/>
              <a:latin typeface="Arial" panose="020B0604020202020204" pitchFamily="34" charset="0"/>
            </a:endParaRPr>
          </a:p>
          <a:p>
            <a:pPr marL="0" indent="0">
              <a:buNone/>
            </a:pPr>
            <a:r>
              <a:rPr lang="he-IL" sz="1800" b="1" i="0" u="sng" dirty="0">
                <a:effectLst/>
                <a:latin typeface="Arial" panose="020B0604020202020204" pitchFamily="34" charset="0"/>
              </a:rPr>
              <a:t>מה עושים?</a:t>
            </a:r>
          </a:p>
          <a:p>
            <a:pPr marL="0" indent="0">
              <a:buNone/>
            </a:pPr>
            <a:r>
              <a:rPr lang="he-IL" sz="1800" dirty="0">
                <a:latin typeface="Arial" panose="020B0604020202020204" pitchFamily="34" charset="0"/>
              </a:rPr>
              <a:t>אוכלים דג</a:t>
            </a:r>
          </a:p>
          <a:p>
            <a:pPr marL="0" indent="0">
              <a:buNone/>
            </a:pPr>
            <a:endParaRPr lang="he-IL" sz="1800" b="1" i="0" u="sng" dirty="0">
              <a:effectLst/>
              <a:latin typeface="arial" panose="020B0604020202020204" pitchFamily="34" charset="0"/>
            </a:endParaRPr>
          </a:p>
          <a:p>
            <a:pPr marL="0" indent="0">
              <a:buNone/>
            </a:pPr>
            <a:r>
              <a:rPr lang="he-IL" sz="1800" b="1" i="0" u="sng" dirty="0">
                <a:effectLst/>
                <a:latin typeface="arial" panose="020B0604020202020204" pitchFamily="34" charset="0"/>
              </a:rPr>
              <a:t>הרעיון מאחורי הסימן:</a:t>
            </a:r>
            <a:endParaRPr lang="he-IL" sz="1800" b="0" i="0" dirty="0">
              <a:effectLst/>
              <a:latin typeface="Arial" panose="020B0604020202020204" pitchFamily="34" charset="0"/>
            </a:endParaRPr>
          </a:p>
          <a:p>
            <a:pPr marL="0" indent="0">
              <a:buNone/>
            </a:pPr>
            <a:r>
              <a:rPr lang="he-IL" sz="1800" b="0" i="0" dirty="0">
                <a:effectLst/>
                <a:latin typeface="Arial" panose="020B0604020202020204" pitchFamily="34" charset="0"/>
              </a:rPr>
              <a:t>כדי להביע את המשאלה "שנהיֶה לראש ולא לזנב" – להוביל, להנהיג ולקדם, ולא להישאר מאחור...</a:t>
            </a:r>
            <a:endParaRPr lang="he-IL" sz="1800" dirty="0"/>
          </a:p>
        </p:txBody>
      </p:sp>
      <p:pic>
        <p:nvPicPr>
          <p:cNvPr id="5122" name="Picture 2" descr="ראש דג. משמש תחליף נפוץ לראש אַיִל">
            <a:extLst>
              <a:ext uri="{FF2B5EF4-FFF2-40B4-BE49-F238E27FC236}">
                <a16:creationId xmlns:a16="http://schemas.microsoft.com/office/drawing/2014/main" id="{A1919153-23E7-1D47-13F3-83AF55A6A15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369" b="8425"/>
          <a:stretch/>
        </p:blipFill>
        <p:spPr bwMode="auto">
          <a:xfrm>
            <a:off x="851653" y="591153"/>
            <a:ext cx="5515469" cy="5515469"/>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extLst>
            <a:ext uri="{909E8E84-426E-40DD-AFC4-6F175D3DCCD1}">
              <a14:hiddenFill xmlns:a14="http://schemas.microsoft.com/office/drawing/2010/main">
                <a:solidFill>
                  <a:srgbClr val="FFFFFF"/>
                </a:solidFill>
              </a14:hiddenFill>
            </a:ext>
          </a:extLst>
        </p:spPr>
      </p:pic>
      <p:sp>
        <p:nvSpPr>
          <p:cNvPr id="5129" name="!!Arc">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89197" flipV="1">
            <a:off x="6261882" y="687822"/>
            <a:ext cx="5471147" cy="5471147"/>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31" name="!!Oval">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48561" y="921125"/>
            <a:ext cx="791021" cy="7695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7392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253283C5-B361-B8AA-F57F-8F88870C65D9}"/>
              </a:ext>
            </a:extLst>
          </p:cNvPr>
          <p:cNvSpPr>
            <a:spLocks noGrp="1"/>
          </p:cNvSpPr>
          <p:nvPr>
            <p:ph idx="1"/>
          </p:nvPr>
        </p:nvSpPr>
        <p:spPr>
          <a:xfrm>
            <a:off x="295421" y="590843"/>
            <a:ext cx="5994009" cy="5964702"/>
          </a:xfrm>
        </p:spPr>
        <p:txBody>
          <a:bodyPr>
            <a:normAutofit fontScale="47500" lnSpcReduction="20000"/>
          </a:bodyPr>
          <a:lstStyle/>
          <a:p>
            <a:pPr marL="0" indent="0">
              <a:lnSpc>
                <a:spcPct val="110000"/>
              </a:lnSpc>
              <a:buClr>
                <a:srgbClr val="86C5CD"/>
              </a:buClr>
              <a:buNone/>
            </a:pPr>
            <a:r>
              <a:rPr lang="he-IL" sz="3800" dirty="0">
                <a:latin typeface="Arial" panose="020B0604020202020204" pitchFamily="34" charset="0"/>
              </a:rPr>
              <a:t>ישנם מאכלים נוספים שנוהגים לאכול בראש השנה בגלל הדמיון בין השם שלהם לתוכן שאותו מנסים לבטא. לכל קהילה ועדה יש מנהג משלה, ברשימה הבאה מופיעים סימנים מקובלים עם המשאלה שאותה הסימן בא לבטא:</a:t>
            </a:r>
          </a:p>
          <a:p>
            <a:pPr marL="0" indent="0">
              <a:lnSpc>
                <a:spcPct val="110000"/>
              </a:lnSpc>
              <a:buClr>
                <a:srgbClr val="86C5CD"/>
              </a:buClr>
              <a:buNone/>
            </a:pPr>
            <a:r>
              <a:rPr lang="he-IL" sz="3800" b="1" u="sng" dirty="0">
                <a:latin typeface="Arial" panose="020B0604020202020204" pitchFamily="34" charset="0"/>
              </a:rPr>
              <a:t>גזר</a:t>
            </a:r>
          </a:p>
          <a:p>
            <a:pPr marL="0" indent="0">
              <a:lnSpc>
                <a:spcPct val="110000"/>
              </a:lnSpc>
              <a:buClr>
                <a:srgbClr val="86C5CD"/>
              </a:buClr>
              <a:buNone/>
            </a:pPr>
            <a:r>
              <a:rPr lang="he-IL" sz="3800" dirty="0">
                <a:latin typeface="Arial" panose="020B0604020202020204" pitchFamily="34" charset="0"/>
              </a:rPr>
              <a:t>שהקדוש ברוך הוא "יגזור עלינו גזירות-טובות"; וגם: "שייגזרו אויבינו".</a:t>
            </a:r>
          </a:p>
          <a:p>
            <a:pPr marL="0" indent="0">
              <a:lnSpc>
                <a:spcPct val="110000"/>
              </a:lnSpc>
              <a:buClr>
                <a:srgbClr val="86C5CD"/>
              </a:buClr>
              <a:buNone/>
            </a:pPr>
            <a:r>
              <a:rPr lang="he-IL" sz="3800" b="1" u="sng" dirty="0">
                <a:latin typeface="Arial" panose="020B0604020202020204" pitchFamily="34" charset="0"/>
              </a:rPr>
              <a:t>כרתי (לוּף)</a:t>
            </a:r>
          </a:p>
          <a:p>
            <a:pPr marL="0" indent="0">
              <a:lnSpc>
                <a:spcPct val="110000"/>
              </a:lnSpc>
              <a:buClr>
                <a:srgbClr val="86C5CD"/>
              </a:buClr>
              <a:buNone/>
            </a:pPr>
            <a:r>
              <a:rPr lang="he-IL" sz="3800" dirty="0">
                <a:latin typeface="Arial" panose="020B0604020202020204" pitchFamily="34" charset="0"/>
              </a:rPr>
              <a:t>"שייכרתו אויבינו ושונאינו."</a:t>
            </a:r>
          </a:p>
          <a:p>
            <a:pPr marL="0" indent="0">
              <a:lnSpc>
                <a:spcPct val="110000"/>
              </a:lnSpc>
              <a:buClr>
                <a:srgbClr val="86C5CD"/>
              </a:buClr>
              <a:buNone/>
            </a:pPr>
            <a:r>
              <a:rPr lang="he-IL" sz="3800" b="1" u="sng" dirty="0">
                <a:latin typeface="Arial" panose="020B0604020202020204" pitchFamily="34" charset="0"/>
              </a:rPr>
              <a:t>סלק</a:t>
            </a:r>
          </a:p>
          <a:p>
            <a:pPr marL="0" indent="0">
              <a:lnSpc>
                <a:spcPct val="110000"/>
              </a:lnSpc>
              <a:buClr>
                <a:srgbClr val="86C5CD"/>
              </a:buClr>
              <a:buNone/>
            </a:pPr>
            <a:r>
              <a:rPr lang="he-IL" sz="3800" dirty="0">
                <a:latin typeface="Arial" panose="020B0604020202020204" pitchFamily="34" charset="0"/>
              </a:rPr>
              <a:t>"שיסתלקו אויבינו"</a:t>
            </a:r>
          </a:p>
          <a:p>
            <a:pPr marL="0" indent="0">
              <a:lnSpc>
                <a:spcPct val="110000"/>
              </a:lnSpc>
              <a:buClr>
                <a:srgbClr val="86C5CD"/>
              </a:buClr>
              <a:buNone/>
            </a:pPr>
            <a:r>
              <a:rPr lang="he-IL" sz="3800" b="1" u="sng" dirty="0">
                <a:latin typeface="Arial" panose="020B0604020202020204" pitchFamily="34" charset="0"/>
              </a:rPr>
              <a:t>קרָא (דלעת)</a:t>
            </a:r>
          </a:p>
          <a:p>
            <a:pPr marL="0" indent="0">
              <a:lnSpc>
                <a:spcPct val="110000"/>
              </a:lnSpc>
              <a:buClr>
                <a:srgbClr val="86C5CD"/>
              </a:buClr>
              <a:buNone/>
            </a:pPr>
            <a:r>
              <a:rPr lang="he-IL" sz="3800" dirty="0">
                <a:latin typeface="Arial" panose="020B0604020202020204" pitchFamily="34" charset="0"/>
              </a:rPr>
              <a:t>"שתקרע רוע גזר דיננו וייקראו לפניך זכויותינו"</a:t>
            </a:r>
          </a:p>
          <a:p>
            <a:pPr marL="0" indent="0">
              <a:lnSpc>
                <a:spcPct val="110000"/>
              </a:lnSpc>
              <a:buClr>
                <a:srgbClr val="86C5CD"/>
              </a:buClr>
              <a:buNone/>
            </a:pPr>
            <a:r>
              <a:rPr lang="he-IL" sz="3800" b="1" u="sng" dirty="0" err="1">
                <a:latin typeface="Arial" panose="020B0604020202020204" pitchFamily="34" charset="0"/>
              </a:rPr>
              <a:t>רוּבְיָא</a:t>
            </a:r>
            <a:r>
              <a:rPr lang="he-IL" sz="3800" b="1" u="sng" dirty="0">
                <a:latin typeface="Arial" panose="020B0604020202020204" pitchFamily="34" charset="0"/>
              </a:rPr>
              <a:t> (שעועית)</a:t>
            </a:r>
          </a:p>
          <a:p>
            <a:pPr marL="0" indent="0">
              <a:lnSpc>
                <a:spcPct val="110000"/>
              </a:lnSpc>
              <a:buClr>
                <a:srgbClr val="86C5CD"/>
              </a:buClr>
              <a:buNone/>
            </a:pPr>
            <a:r>
              <a:rPr lang="he-IL" sz="3800" dirty="0">
                <a:latin typeface="Arial" panose="020B0604020202020204" pitchFamily="34" charset="0"/>
              </a:rPr>
              <a:t>"שירבו זכויותינו".</a:t>
            </a:r>
          </a:p>
          <a:p>
            <a:pPr marL="0" indent="0">
              <a:lnSpc>
                <a:spcPct val="110000"/>
              </a:lnSpc>
              <a:buClr>
                <a:srgbClr val="86C5CD"/>
              </a:buClr>
              <a:buNone/>
            </a:pPr>
            <a:r>
              <a:rPr lang="he-IL" sz="3800" dirty="0">
                <a:latin typeface="Arial" panose="020B0604020202020204" pitchFamily="34" charset="0"/>
              </a:rPr>
              <a:t>יהי רצון שנזכה לשנה טובה ומתוקה!</a:t>
            </a:r>
          </a:p>
          <a:p>
            <a:endParaRPr lang="he-IL" dirty="0"/>
          </a:p>
        </p:txBody>
      </p:sp>
      <p:sp>
        <p:nvSpPr>
          <p:cNvPr id="4" name="תיבת טקסט 3">
            <a:extLst>
              <a:ext uri="{FF2B5EF4-FFF2-40B4-BE49-F238E27FC236}">
                <a16:creationId xmlns:a16="http://schemas.microsoft.com/office/drawing/2014/main" id="{600C5F63-9785-763E-3A03-29280953C75B}"/>
              </a:ext>
            </a:extLst>
          </p:cNvPr>
          <p:cNvSpPr txBox="1"/>
          <p:nvPr/>
        </p:nvSpPr>
        <p:spPr>
          <a:xfrm>
            <a:off x="7413675" y="-161780"/>
            <a:ext cx="2700997" cy="1090246"/>
          </a:xfrm>
          <a:prstGeom prst="rect">
            <a:avLst/>
          </a:prstGeom>
        </p:spPr>
        <p:txBody>
          <a:bodyPr vert="horz" lIns="91440" tIns="45720" rIns="91440" bIns="45720" rtlCol="0" anchor="ctr">
            <a:normAutofit/>
          </a:bodyPr>
          <a:lstStyle/>
          <a:p>
            <a:pPr algn="l" rtl="0">
              <a:lnSpc>
                <a:spcPct val="90000"/>
              </a:lnSpc>
              <a:spcBef>
                <a:spcPct val="0"/>
              </a:spcBef>
              <a:spcAft>
                <a:spcPts val="600"/>
              </a:spcAft>
            </a:pPr>
            <a:r>
              <a:rPr lang="he-IL" sz="3200" b="1" u="sng" dirty="0">
                <a:latin typeface="+mj-lt"/>
                <a:ea typeface="+mj-ea"/>
              </a:rPr>
              <a:t>סימנים נוספים </a:t>
            </a:r>
            <a:endParaRPr lang="en-US" sz="3200" b="1" u="sng" dirty="0">
              <a:latin typeface="+mj-lt"/>
              <a:ea typeface="+mj-ea"/>
            </a:endParaRPr>
          </a:p>
        </p:txBody>
      </p:sp>
      <p:pic>
        <p:nvPicPr>
          <p:cNvPr id="6146" name="Picture 2" descr="זאת הסיבה שלגזר שקניתם יש טעם של כלום">
            <a:extLst>
              <a:ext uri="{FF2B5EF4-FFF2-40B4-BE49-F238E27FC236}">
                <a16:creationId xmlns:a16="http://schemas.microsoft.com/office/drawing/2014/main" id="{B7D03E58-D1BD-DE98-A2FF-D01F3F3787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54714">
            <a:off x="8982995" y="1481692"/>
            <a:ext cx="2733675" cy="16764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שותים מיץ סלק? קראו את זה! - המרכז לרפואת הרמב״ם">
            <a:extLst>
              <a:ext uri="{FF2B5EF4-FFF2-40B4-BE49-F238E27FC236}">
                <a16:creationId xmlns:a16="http://schemas.microsoft.com/office/drawing/2014/main" id="{6D5019B9-6888-EC13-58F8-B048F218D7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35323" y="1210000"/>
            <a:ext cx="2228850" cy="2047875"/>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הנסיכה של החג • דלעת ממולאת באורז | The Kitchen Coach">
            <a:extLst>
              <a:ext uri="{FF2B5EF4-FFF2-40B4-BE49-F238E27FC236}">
                <a16:creationId xmlns:a16="http://schemas.microsoft.com/office/drawing/2014/main" id="{10A8FF15-9950-C920-B650-08404BB888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307982">
            <a:off x="6686415" y="3489223"/>
            <a:ext cx="2181225" cy="2105025"/>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שעועית, לוביה ולוביה תאילנדית – עמוד 3 – ח'ביזה">
            <a:extLst>
              <a:ext uri="{FF2B5EF4-FFF2-40B4-BE49-F238E27FC236}">
                <a16:creationId xmlns:a16="http://schemas.microsoft.com/office/drawing/2014/main" id="{FEB6217F-BAC2-F463-241C-0DCF868DB5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80737" y="3648260"/>
            <a:ext cx="1938190" cy="2907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1491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B4C2D09-A3F9-99DC-7BE1-E7C0F5EC0D60}"/>
              </a:ext>
            </a:extLst>
          </p:cNvPr>
          <p:cNvSpPr>
            <a:spLocks noGrp="1"/>
          </p:cNvSpPr>
          <p:nvPr>
            <p:ph type="title"/>
          </p:nvPr>
        </p:nvSpPr>
        <p:spPr/>
        <p:txBody>
          <a:bodyPr>
            <a:normAutofit/>
          </a:bodyPr>
          <a:lstStyle/>
          <a:p>
            <a:r>
              <a:rPr lang="he-IL" sz="3200" b="1" u="sng" dirty="0">
                <a:cs typeface="+mn-cs"/>
              </a:rPr>
              <a:t>מקורות </a:t>
            </a:r>
          </a:p>
        </p:txBody>
      </p:sp>
      <p:sp>
        <p:nvSpPr>
          <p:cNvPr id="3" name="מציין מיקום תוכן 2">
            <a:extLst>
              <a:ext uri="{FF2B5EF4-FFF2-40B4-BE49-F238E27FC236}">
                <a16:creationId xmlns:a16="http://schemas.microsoft.com/office/drawing/2014/main" id="{A10C5789-8AAA-8580-28E1-96182D327422}"/>
              </a:ext>
            </a:extLst>
          </p:cNvPr>
          <p:cNvSpPr>
            <a:spLocks noGrp="1"/>
          </p:cNvSpPr>
          <p:nvPr>
            <p:ph idx="1"/>
          </p:nvPr>
        </p:nvSpPr>
        <p:spPr>
          <a:xfrm>
            <a:off x="838200" y="1871003"/>
            <a:ext cx="10515600" cy="4305960"/>
          </a:xfrm>
        </p:spPr>
        <p:txBody>
          <a:bodyPr>
            <a:normAutofit/>
          </a:bodyPr>
          <a:lstStyle/>
          <a:p>
            <a:pPr marL="0" indent="0">
              <a:buNone/>
            </a:pPr>
            <a:r>
              <a:rPr lang="en-US" sz="1800" dirty="0">
                <a:hlinkClick r:id="rId2"/>
              </a:rPr>
              <a:t>https://he.chabad.org/library/article_cdo/aid/3789973#%D7%A1%D7%99%D7%9E%D7%A0%D7%99</a:t>
            </a:r>
            <a:endParaRPr lang="en-US" sz="1800" dirty="0"/>
          </a:p>
          <a:p>
            <a:pPr marL="0" indent="0">
              <a:buNone/>
            </a:pPr>
            <a:r>
              <a:rPr lang="he-IL" sz="1800" dirty="0"/>
              <a:t>בית </a:t>
            </a:r>
            <a:r>
              <a:rPr lang="he-IL" sz="1800" dirty="0" err="1"/>
              <a:t>חבד</a:t>
            </a:r>
            <a:endParaRPr lang="he-IL" sz="1800" dirty="0"/>
          </a:p>
          <a:p>
            <a:pPr marL="0" indent="0">
              <a:buNone/>
            </a:pPr>
            <a:endParaRPr lang="he-IL" sz="1800" dirty="0"/>
          </a:p>
          <a:p>
            <a:pPr marL="0" indent="0">
              <a:buNone/>
            </a:pPr>
            <a:r>
              <a:rPr lang="en-US" sz="1800" dirty="0"/>
              <a:t>https://eureka.org.il/item/41560/%D7%9E%D7%94-%D7%A7%D7%93%D7%95%D7%A9-%D7%91%D7%A8%D7%99%D7%9E%D7%95%D7%9F-%D7%95%D7%9E%D7%94-%D7%9E%D7%A7%D7%95%D7%9E%D7%95-%D7%91%D7%A1%D7%A2%D7%95%D7%93%D7%AA-%D7%94%D7%97%D7%92-%D7%91%D7%A8%D7%90%D7%A9-%D7%94%D7%A9%D7%A0%D7%94</a:t>
            </a:r>
            <a:endParaRPr lang="he-IL" sz="1800" dirty="0"/>
          </a:p>
          <a:p>
            <a:pPr marL="0" indent="0">
              <a:buNone/>
            </a:pPr>
            <a:r>
              <a:rPr lang="he-IL" sz="1800" dirty="0"/>
              <a:t>אנציקלופדיה אאוריקה </a:t>
            </a:r>
          </a:p>
          <a:p>
            <a:pPr marL="0" indent="0">
              <a:buNone/>
            </a:pPr>
            <a:endParaRPr lang="he-IL" sz="1800" dirty="0"/>
          </a:p>
          <a:p>
            <a:pPr marL="0" indent="0">
              <a:buNone/>
            </a:pPr>
            <a:r>
              <a:rPr lang="he-IL" sz="1800" dirty="0"/>
              <a:t>תמונות – גוגל </a:t>
            </a:r>
          </a:p>
          <a:p>
            <a:pPr marL="0" indent="0">
              <a:buNone/>
            </a:pPr>
            <a:endParaRPr lang="he-IL" sz="1800" dirty="0"/>
          </a:p>
          <a:p>
            <a:pPr marL="0" indent="0">
              <a:buNone/>
            </a:pPr>
            <a:endParaRPr lang="he-IL" sz="1800" dirty="0"/>
          </a:p>
          <a:p>
            <a:pPr marL="0" indent="0">
              <a:buNone/>
            </a:pPr>
            <a:endParaRPr lang="he-IL" sz="1800" dirty="0"/>
          </a:p>
          <a:p>
            <a:pPr marL="0" indent="0">
              <a:buNone/>
            </a:pPr>
            <a:endParaRPr lang="he-IL" sz="1800" dirty="0"/>
          </a:p>
        </p:txBody>
      </p:sp>
    </p:spTree>
    <p:extLst>
      <p:ext uri="{BB962C8B-B14F-4D97-AF65-F5344CB8AC3E}">
        <p14:creationId xmlns:p14="http://schemas.microsoft.com/office/powerpoint/2010/main" val="325840794"/>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72</TotalTime>
  <Words>704</Words>
  <Application>Microsoft Office PowerPoint</Application>
  <PresentationFormat>מסך רחב</PresentationFormat>
  <Paragraphs>69</Paragraphs>
  <Slides>8</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8</vt:i4>
      </vt:variant>
    </vt:vector>
  </HeadingPairs>
  <TitlesOfParts>
    <vt:vector size="9" baseType="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מקורות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חגית יושע</dc:creator>
  <cp:lastModifiedBy>מור כהן</cp:lastModifiedBy>
  <cp:revision>21</cp:revision>
  <dcterms:created xsi:type="dcterms:W3CDTF">2022-09-10T12:08:10Z</dcterms:created>
  <dcterms:modified xsi:type="dcterms:W3CDTF">2022-09-10T16:54:55Z</dcterms:modified>
</cp:coreProperties>
</file>