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64" r:id="rId4"/>
    <p:sldId id="265" r:id="rId5"/>
    <p:sldId id="266" r:id="rId6"/>
    <p:sldId id="267" r:id="rId7"/>
    <p:sldId id="258" r:id="rId8"/>
    <p:sldId id="259" r:id="rId9"/>
    <p:sldId id="260" r:id="rId10"/>
    <p:sldId id="269" r:id="rId11"/>
    <p:sldId id="268" r:id="rId12"/>
    <p:sldId id="270" r:id="rId13"/>
    <p:sldId id="271" r:id="rId14"/>
    <p:sldId id="272" r:id="rId15"/>
    <p:sldId id="273" r:id="rId16"/>
    <p:sldId id="275" r:id="rId17"/>
    <p:sldId id="274" r:id="rId18"/>
    <p:sldId id="276" r:id="rId1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30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614936-DBE9-4142-9E12-9878FB904061}"/>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E4E20E85-6739-46FF-85B1-9B1752ECEE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0D352C2C-535B-4030-89A0-6601A20DFAB2}"/>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5" name="מציין מיקום של כותרת תחתונה 4">
            <a:extLst>
              <a:ext uri="{FF2B5EF4-FFF2-40B4-BE49-F238E27FC236}">
                <a16:creationId xmlns:a16="http://schemas.microsoft.com/office/drawing/2014/main" id="{BE1B6F85-44AD-4D8D-8390-C3AEC9982FC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B751B1F-F2E9-4C35-A47A-FD364F51745C}"/>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1176409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5E61B5-B4FD-490E-BFCF-450D467145A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4503785-ECA7-45CC-BEA4-03DBFB78CE26}"/>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CF56292-6439-4271-9681-6AD5D93CD713}"/>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5" name="מציין מיקום של כותרת תחתונה 4">
            <a:extLst>
              <a:ext uri="{FF2B5EF4-FFF2-40B4-BE49-F238E27FC236}">
                <a16:creationId xmlns:a16="http://schemas.microsoft.com/office/drawing/2014/main" id="{A4FDE668-409D-460B-AEE8-91DC9B37393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CAB8C94-78A5-4230-A53F-23C64A2C1002}"/>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47975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C62F583-F745-4B3F-889C-1981C59D8408}"/>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D9A1236-95AF-4F05-A2AC-4D29B1BDD2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0FFD36A-25D0-49B5-A009-3A5267168EBC}"/>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5" name="מציין מיקום של כותרת תחתונה 4">
            <a:extLst>
              <a:ext uri="{FF2B5EF4-FFF2-40B4-BE49-F238E27FC236}">
                <a16:creationId xmlns:a16="http://schemas.microsoft.com/office/drawing/2014/main" id="{C36D85A6-97AA-4AD4-B97E-1543CCD7DCA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7C41ADA-82E5-4EB7-AE28-B2289817F972}"/>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2107715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E46B4A-5A7E-4695-908A-B12D18222B6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E324AC0-CD99-4A7B-B4D5-D4EE362E3F92}"/>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963DD4B1-8D3F-42B0-9FF6-8B2FD1E967BC}"/>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6A7E6D15-59D1-4CD1-881E-037D3EA27607}"/>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6" name="מציין מיקום של כותרת תחתונה 5">
            <a:extLst>
              <a:ext uri="{FF2B5EF4-FFF2-40B4-BE49-F238E27FC236}">
                <a16:creationId xmlns:a16="http://schemas.microsoft.com/office/drawing/2014/main" id="{0F873DBE-9925-474A-B2D6-607EADF801DE}"/>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986F667-78F7-4A52-8CDB-590BAE0C7563}"/>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3308609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C31F86-CED0-4063-9390-0620719A962B}"/>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E34ACA9-0E6A-451C-9B81-0AA86126B4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71FBDE4-9D94-4732-92DA-91DDAD82C9B2}"/>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67CC46BD-F532-476E-8CE6-969A99E366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26618CDD-FD2E-480C-A7D3-B73DC6219CB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BFFB039-2345-4677-BA6C-278B1C21847B}"/>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8" name="מציין מיקום של כותרת תחתונה 7">
            <a:extLst>
              <a:ext uri="{FF2B5EF4-FFF2-40B4-BE49-F238E27FC236}">
                <a16:creationId xmlns:a16="http://schemas.microsoft.com/office/drawing/2014/main" id="{80B0D878-9804-43DC-A49B-1EE19B639196}"/>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D42748E4-B91D-4E00-9957-4CF9EA3DFE28}"/>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2849092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5B078C8-C422-4116-9C78-420A33C5153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9AB389FF-69F5-4F24-A904-F7A384287FF7}"/>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4" name="מציין מיקום של כותרת תחתונה 3">
            <a:extLst>
              <a:ext uri="{FF2B5EF4-FFF2-40B4-BE49-F238E27FC236}">
                <a16:creationId xmlns:a16="http://schemas.microsoft.com/office/drawing/2014/main" id="{3027204C-CC0B-4DE5-A801-29D54561587D}"/>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B2C5D316-8748-43E2-912D-4571C289584C}"/>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2766477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75E4B522-1548-42E6-BA91-8A09E54AB1B6}"/>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3" name="מציין מיקום של כותרת תחתונה 2">
            <a:extLst>
              <a:ext uri="{FF2B5EF4-FFF2-40B4-BE49-F238E27FC236}">
                <a16:creationId xmlns:a16="http://schemas.microsoft.com/office/drawing/2014/main" id="{D71C94D2-1785-423C-A5B2-817326822F00}"/>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C44B8FE-5541-445B-9534-8F9755D1BC37}"/>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1828545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E0943A-854B-4191-8762-1A305040F68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3A6B325-F40B-4E30-8408-EE4646D6BA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794F3025-F287-4BC3-9C4B-E47ABA3441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ACDAE021-8208-46F2-A283-1A0ED8E29DE2}"/>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6" name="מציין מיקום של כותרת תחתונה 5">
            <a:extLst>
              <a:ext uri="{FF2B5EF4-FFF2-40B4-BE49-F238E27FC236}">
                <a16:creationId xmlns:a16="http://schemas.microsoft.com/office/drawing/2014/main" id="{0B6B419F-F970-4BB5-8D93-B42199698FE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0B76B14-2C9C-462E-9ADC-3CE9CE12B6D4}"/>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312354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A71E80-DB97-42B7-A84F-52FA3256771B}"/>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61405A9-3D5E-43F3-8EF5-A8E98A4F5F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A4AFA47-4086-442E-AC32-0A8C658CB1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EFD08916-0510-4796-B17E-A45C207D53F1}"/>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6" name="מציין מיקום של כותרת תחתונה 5">
            <a:extLst>
              <a:ext uri="{FF2B5EF4-FFF2-40B4-BE49-F238E27FC236}">
                <a16:creationId xmlns:a16="http://schemas.microsoft.com/office/drawing/2014/main" id="{F14BC320-3926-48CF-8F06-D6368815C42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F7DB546-3922-476E-8FFB-5CC4B8E0A1C7}"/>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1017681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97B624-3DD1-44AF-B1FF-40C5AAE2547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7F5FF0CD-40BB-4B48-9352-880465E3A0F6}"/>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6BAF2EA-A587-424F-BEE4-2D90AF7FC7EA}"/>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5" name="מציין מיקום של כותרת תחתונה 4">
            <a:extLst>
              <a:ext uri="{FF2B5EF4-FFF2-40B4-BE49-F238E27FC236}">
                <a16:creationId xmlns:a16="http://schemas.microsoft.com/office/drawing/2014/main" id="{27B474BD-B1B6-4019-B972-EBC1725F563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FFF00FE-DD96-4F6C-84CC-9B84AEC2BEBF}"/>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3660882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9D4BC5B-9E7F-4C5C-8167-676495AE29E8}"/>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B58BC89-7F43-4718-A07E-B9850DB3139F}"/>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7E359E3-7640-45A3-90EB-C975CD9DF8F8}"/>
              </a:ext>
            </a:extLst>
          </p:cNvPr>
          <p:cNvSpPr>
            <a:spLocks noGrp="1"/>
          </p:cNvSpPr>
          <p:nvPr>
            <p:ph type="dt" sz="half" idx="10"/>
          </p:nvPr>
        </p:nvSpPr>
        <p:spPr/>
        <p:txBody>
          <a:bodyPr/>
          <a:lstStyle/>
          <a:p>
            <a:fld id="{5ADB75DC-0450-4521-87B1-044723BD9367}" type="datetimeFigureOut">
              <a:rPr lang="he-IL" smtClean="0"/>
              <a:t>כ"ז/אלול/תש"ף</a:t>
            </a:fld>
            <a:endParaRPr lang="he-IL"/>
          </a:p>
        </p:txBody>
      </p:sp>
      <p:sp>
        <p:nvSpPr>
          <p:cNvPr id="5" name="מציין מיקום של כותרת תחתונה 4">
            <a:extLst>
              <a:ext uri="{FF2B5EF4-FFF2-40B4-BE49-F238E27FC236}">
                <a16:creationId xmlns:a16="http://schemas.microsoft.com/office/drawing/2014/main" id="{8F6E8F80-5FEE-4F56-937B-A99FCB3DDD1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67E606A-D351-471C-9553-8D07B1ECB390}"/>
              </a:ext>
            </a:extLst>
          </p:cNvPr>
          <p:cNvSpPr>
            <a:spLocks noGrp="1"/>
          </p:cNvSpPr>
          <p:nvPr>
            <p:ph type="sldNum" sz="quarter" idx="12"/>
          </p:nvPr>
        </p:nvSpPr>
        <p:spPr/>
        <p:txBody>
          <a:bodyPr/>
          <a:lstStyle/>
          <a:p>
            <a:fld id="{C1DCDA90-0E40-4E15-88D2-E0E869FFEAEF}" type="slidenum">
              <a:rPr lang="he-IL" smtClean="0"/>
              <a:t>‹#›</a:t>
            </a:fld>
            <a:endParaRPr lang="he-IL"/>
          </a:p>
        </p:txBody>
      </p:sp>
    </p:spTree>
    <p:extLst>
      <p:ext uri="{BB962C8B-B14F-4D97-AF65-F5344CB8AC3E}">
        <p14:creationId xmlns:p14="http://schemas.microsoft.com/office/powerpoint/2010/main" val="2982777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5E17DF3D-D14E-4DBF-9204-A9D27D32FDC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5B3FFE7-411C-4C4A-9E0E-C59BFDDF706B}"/>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38119FF-E799-41BF-BC3D-794CEB09FD85}"/>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ADB75DC-0450-4521-87B1-044723BD9367}" type="datetimeFigureOut">
              <a:rPr lang="he-IL" smtClean="0"/>
              <a:t>כ"ז/אלול/תש"ף</a:t>
            </a:fld>
            <a:endParaRPr lang="he-IL"/>
          </a:p>
        </p:txBody>
      </p:sp>
      <p:sp>
        <p:nvSpPr>
          <p:cNvPr id="5" name="מציין מיקום של כותרת תחתונה 4">
            <a:extLst>
              <a:ext uri="{FF2B5EF4-FFF2-40B4-BE49-F238E27FC236}">
                <a16:creationId xmlns:a16="http://schemas.microsoft.com/office/drawing/2014/main" id="{F2729812-DF28-48D9-8661-77BF821079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0F2110D-6509-4318-92EE-AF49C41B1FF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1DCDA90-0E40-4E15-88D2-E0E869FFEAEF}" type="slidenum">
              <a:rPr lang="he-IL" smtClean="0"/>
              <a:t>‹#›</a:t>
            </a:fld>
            <a:endParaRPr lang="he-IL"/>
          </a:p>
        </p:txBody>
      </p:sp>
    </p:spTree>
    <p:extLst>
      <p:ext uri="{BB962C8B-B14F-4D97-AF65-F5344CB8AC3E}">
        <p14:creationId xmlns:p14="http://schemas.microsoft.com/office/powerpoint/2010/main" val="2958725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3.gif" /><Relationship Id="rId2" Type="http://schemas.openxmlformats.org/officeDocument/2006/relationships/image" Target="../media/image2.jpg" /><Relationship Id="rId1" Type="http://schemas.openxmlformats.org/officeDocument/2006/relationships/slideLayout" Target="../slideLayouts/slideLayout2.xml" /><Relationship Id="rId4" Type="http://schemas.openxmlformats.org/officeDocument/2006/relationships/image" Target="../media/image4.gif" /></Relationships>
</file>

<file path=ppt/slides/_rels/slide3.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7.gif" /><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E6A3P2S-OEk" TargetMode="External" /><Relationship Id="rId2" Type="http://schemas.openxmlformats.org/officeDocument/2006/relationships/image" Target="../media/image9.jpg" /><Relationship Id="rId1" Type="http://schemas.openxmlformats.org/officeDocument/2006/relationships/slideLayout" Target="../slideLayouts/slideLayout2.xml" /><Relationship Id="rId4" Type="http://schemas.openxmlformats.org/officeDocument/2006/relationships/hyperlink" Target="https://www.youtube.com/watch?v=jm7JCZq2dyQ" TargetMode="External" /></Relationships>
</file>

<file path=ppt/slides/_rels/slide7.xml.rels><?xml version="1.0" encoding="UTF-8" standalone="yes"?>
<Relationships xmlns="http://schemas.openxmlformats.org/package/2006/relationships"><Relationship Id="rId2" Type="http://schemas.openxmlformats.org/officeDocument/2006/relationships/image" Target="../media/image10.gif"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hyperlink" Target="https://docs.google.com/presentation/d/1odWSFGvT63HBYnH2L8SJDx6AXCm4WPJ0-5tDdgiG2Xg/edit?usp=sharing" TargetMode="External" /><Relationship Id="rId2" Type="http://schemas.openxmlformats.org/officeDocument/2006/relationships/image" Target="../media/image9.jpg" /><Relationship Id="rId1" Type="http://schemas.openxmlformats.org/officeDocument/2006/relationships/slideLayout" Target="../slideLayouts/slideLayout2.xml" /><Relationship Id="rId4" Type="http://schemas.openxmlformats.org/officeDocument/2006/relationships/image" Target="../media/image10.gif" /></Relationships>
</file>

<file path=ppt/slides/_rels/slide9.xml.rels><?xml version="1.0" encoding="UTF-8" standalone="yes"?>
<Relationships xmlns="http://schemas.openxmlformats.org/package/2006/relationships"><Relationship Id="rId3" Type="http://schemas.openxmlformats.org/officeDocument/2006/relationships/image" Target="../media/image12.gif" /><Relationship Id="rId2" Type="http://schemas.openxmlformats.org/officeDocument/2006/relationships/image" Target="../media/image11.jp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3.gif"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7.gif" /><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10.gif"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hyperlink" Target="https://docs.google.com/presentation/d/1odWSFGvT63HBYnH2L8SJDx6AXCm4WPJ0-5tDdgiG2Xg/edit?usp=sharing" TargetMode="External" /><Relationship Id="rId2" Type="http://schemas.openxmlformats.org/officeDocument/2006/relationships/image" Target="../media/image9.jpg" /><Relationship Id="rId1" Type="http://schemas.openxmlformats.org/officeDocument/2006/relationships/slideLayout" Target="../slideLayouts/slideLayout2.xml" /><Relationship Id="rId4" Type="http://schemas.openxmlformats.org/officeDocument/2006/relationships/image" Target="../media/image10.gif" /></Relationships>
</file>

<file path=ppt/slides/_rels/slide14.xml.rels><?xml version="1.0" encoding="UTF-8" standalone="yes"?>
<Relationships xmlns="http://schemas.openxmlformats.org/package/2006/relationships"><Relationship Id="rId3" Type="http://schemas.openxmlformats.org/officeDocument/2006/relationships/image" Target="../media/image7.gif" /><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14.gif"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image" Target="../media/image15.jpeg"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mp3" /><Relationship Id="rId1" Type="http://schemas.microsoft.com/office/2007/relationships/media" Target="../media/media1.mp3" /><Relationship Id="rId5" Type="http://schemas.openxmlformats.org/officeDocument/2006/relationships/image" Target="../media/image18.png" /><Relationship Id="rId4" Type="http://schemas.openxmlformats.org/officeDocument/2006/relationships/image" Target="../media/image17.jpg" /></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fQnIEafZ1Qg" TargetMode="External" /><Relationship Id="rId2" Type="http://schemas.openxmlformats.org/officeDocument/2006/relationships/image" Target="../media/image19.jp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descr="לבבות ורודים קטנים עם אור שמש">
            <a:extLst>
              <a:ext uri="{FF2B5EF4-FFF2-40B4-BE49-F238E27FC236}">
                <a16:creationId xmlns:a16="http://schemas.microsoft.com/office/drawing/2014/main" id="{EE73399C-738D-4AC7-99CE-91E36BABDE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11" y="0"/>
            <a:ext cx="12259112" cy="6858000"/>
          </a:xfrm>
          <a:prstGeom prst="rect">
            <a:avLst/>
          </a:prstGeom>
        </p:spPr>
      </p:pic>
      <p:sp>
        <p:nvSpPr>
          <p:cNvPr id="2" name="כותרת 1">
            <a:extLst>
              <a:ext uri="{FF2B5EF4-FFF2-40B4-BE49-F238E27FC236}">
                <a16:creationId xmlns:a16="http://schemas.microsoft.com/office/drawing/2014/main" id="{22AF5F2F-2864-4E18-AC9F-9117373B9E2F}"/>
              </a:ext>
            </a:extLst>
          </p:cNvPr>
          <p:cNvSpPr>
            <a:spLocks noGrp="1"/>
          </p:cNvSpPr>
          <p:nvPr>
            <p:ph type="ctrTitle"/>
          </p:nvPr>
        </p:nvSpPr>
        <p:spPr>
          <a:xfrm>
            <a:off x="1524000" y="1122362"/>
            <a:ext cx="9801138" cy="1849437"/>
          </a:xfrm>
        </p:spPr>
        <p:txBody>
          <a:bodyPr>
            <a:normAutofit/>
          </a:bodyPr>
          <a:lstStyle/>
          <a:p>
            <a:r>
              <a:rPr lang="he-IL" sz="8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עד שירצה את חברו</a:t>
            </a:r>
          </a:p>
        </p:txBody>
      </p:sp>
      <p:sp>
        <p:nvSpPr>
          <p:cNvPr id="3" name="כותרת משנה 2">
            <a:extLst>
              <a:ext uri="{FF2B5EF4-FFF2-40B4-BE49-F238E27FC236}">
                <a16:creationId xmlns:a16="http://schemas.microsoft.com/office/drawing/2014/main" id="{2E7060FD-741F-414A-986A-62AB531DB981}"/>
              </a:ext>
            </a:extLst>
          </p:cNvPr>
          <p:cNvSpPr>
            <a:spLocks noGrp="1"/>
          </p:cNvSpPr>
          <p:nvPr>
            <p:ph type="subTitle" idx="1"/>
          </p:nvPr>
        </p:nvSpPr>
        <p:spPr/>
        <p:txBody>
          <a:bodyPr>
            <a:normAutofit/>
          </a:bodyPr>
          <a:lstStyle/>
          <a:p>
            <a:r>
              <a:rPr lang="he-IL" sz="3600" dirty="0"/>
              <a:t>שיעור בנושא תשובה- בוגרים+ צעירים בהתאמה </a:t>
            </a:r>
          </a:p>
          <a:p>
            <a:endParaRPr lang="he-IL" sz="3600" dirty="0"/>
          </a:p>
        </p:txBody>
      </p:sp>
    </p:spTree>
    <p:extLst>
      <p:ext uri="{BB962C8B-B14F-4D97-AF65-F5344CB8AC3E}">
        <p14:creationId xmlns:p14="http://schemas.microsoft.com/office/powerpoint/2010/main" val="1763414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זרעים מעופפים של שן הארי">
            <a:extLst>
              <a:ext uri="{FF2B5EF4-FFF2-40B4-BE49-F238E27FC236}">
                <a16:creationId xmlns:a16="http://schemas.microsoft.com/office/drawing/2014/main" id="{E8C5EA50-B3F2-4926-8F77-CA714936CDB0}"/>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כותרת 1">
            <a:extLst>
              <a:ext uri="{FF2B5EF4-FFF2-40B4-BE49-F238E27FC236}">
                <a16:creationId xmlns:a16="http://schemas.microsoft.com/office/drawing/2014/main" id="{204A30E0-395C-46EC-80F1-278AA199B9AE}"/>
              </a:ext>
            </a:extLst>
          </p:cNvPr>
          <p:cNvSpPr>
            <a:spLocks noGrp="1"/>
          </p:cNvSpPr>
          <p:nvPr>
            <p:ph type="title"/>
          </p:nvPr>
        </p:nvSpPr>
        <p:spPr>
          <a:xfrm>
            <a:off x="637563" y="379602"/>
            <a:ext cx="10687574" cy="5931017"/>
          </a:xfrm>
        </p:spPr>
        <p:txBody>
          <a:bodyPr>
            <a:normAutofit fontScale="90000"/>
          </a:bodyPr>
          <a:lstStyle/>
          <a:p>
            <a:pPr algn="ctr"/>
            <a:r>
              <a:rPr lang="he-IL" sz="2800" b="1" dirty="0">
                <a:effectLst/>
                <a:latin typeface="Calibri" panose="020F0502020204030204" pitchFamily="34" charset="0"/>
                <a:ea typeface="Calibri" panose="020F0502020204030204" pitchFamily="34" charset="0"/>
                <a:cs typeface="Calibri" panose="020F0502020204030204" pitchFamily="34" charset="0"/>
              </a:rPr>
              <a:t>מתוך הגמרא  בבלי תענית דף כ':</a:t>
            </a:r>
            <a:br>
              <a:rPr lang="he-IL" sz="2800" b="1" dirty="0">
                <a:effectLst/>
                <a:latin typeface="Calibri" panose="020F0502020204030204" pitchFamily="34" charset="0"/>
                <a:ea typeface="Calibri" panose="020F0502020204030204" pitchFamily="34" charset="0"/>
                <a:cs typeface="Calibri" panose="020F0502020204030204" pitchFamily="34" charset="0"/>
              </a:rPr>
            </a:br>
            <a:br>
              <a:rPr lang="he-IL" sz="2800" b="1" dirty="0">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אדם אחד ושמו שמעון בן אלעזר למד בישיבה שנים ארוכות עד שנהיה רב וחכם. אחרי שנים רבות שלמד תורה הרחק מביתו, רצה לחזור לביתו אך הדרך ארוכה.</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ישב לו רבי שמעון על החמור וחשב בליבו: </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"מה טוב לי שלמדתי כל כך הרבה תורה, כשאבוא הבייתה </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יבואו אלי תלמידים רבים וירצו ללמוד אצלי! </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שמח רבי שמעון בעצמו והתגאה על שלמד הרבה תורה.</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br>
              <a:rPr lang="he-IL" sz="2800" dirty="0">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עודנו בדרך והנה בא לקראתו איש מכוער מאד, בגדיו מלוכלכים, פניו משונים ותנועותיו מוזרות. מעולם לא ראה רבי שמעון אדם כמוהו </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ולא היה נעים להסתכל עליו.</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פנה אליו האיש המכוער ואמר: שלום עליך רבי"!</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רבי שמעון חשב שהאיש מתנהג בחוצפה. </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לא רק שהאיש מכוער מבחוץ, גם התנהגותו מכוערת.</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endParaRPr lang="he-IL" sz="2800" b="1" dirty="0">
              <a:effectLst>
                <a:outerShdw blurRad="38100" dist="38100" dir="2700000" algn="tl">
                  <a:srgbClr val="000000">
                    <a:alpha val="43137"/>
                  </a:srgbClr>
                </a:outerShdw>
              </a:effectLst>
              <a:highlight>
                <a:srgbClr val="FFFF00"/>
              </a:highlight>
              <a:latin typeface="Calibri" panose="020F0502020204030204" pitchFamily="34" charset="0"/>
              <a:cs typeface="Calibri" panose="020F0502020204030204" pitchFamily="34" charset="0"/>
            </a:endParaRPr>
          </a:p>
        </p:txBody>
      </p:sp>
      <p:pic>
        <p:nvPicPr>
          <p:cNvPr id="1026" name="Picture 2" descr="Prepack.gr donkey souvenir santorini prepack Sticker">
            <a:extLst>
              <a:ext uri="{FF2B5EF4-FFF2-40B4-BE49-F238E27FC236}">
                <a16:creationId xmlns:a16="http://schemas.microsoft.com/office/drawing/2014/main" id="{E1377CE8-CA39-442B-9C0C-64A93A089A8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689284" y="1658888"/>
            <a:ext cx="2234268" cy="220633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Dino Hello Sticker by Carousel">
            <a:extLst>
              <a:ext uri="{FF2B5EF4-FFF2-40B4-BE49-F238E27FC236}">
                <a16:creationId xmlns:a16="http://schemas.microsoft.com/office/drawing/2014/main" id="{731E25CA-3270-4E38-BA34-633AD7AA32D4}"/>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44554" y="4139705"/>
            <a:ext cx="45720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355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D6CD170B-D7A4-40F4-ADDF-269F078A98F8}"/>
              </a:ext>
            </a:extLst>
          </p:cNvPr>
          <p:cNvPicPr>
            <a:picLocks noChangeAspect="1"/>
          </p:cNvPicPr>
          <p:nvPr/>
        </p:nvPicPr>
        <p:blipFill>
          <a:blip r:embed="rId2"/>
          <a:stretch>
            <a:fillRect/>
          </a:stretch>
        </p:blipFill>
        <p:spPr>
          <a:xfrm>
            <a:off x="0" y="0"/>
            <a:ext cx="12192000" cy="6857999"/>
          </a:xfrm>
          <a:prstGeom prst="rect">
            <a:avLst/>
          </a:prstGeom>
        </p:spPr>
      </p:pic>
      <p:sp>
        <p:nvSpPr>
          <p:cNvPr id="2" name="כותרת 1">
            <a:extLst>
              <a:ext uri="{FF2B5EF4-FFF2-40B4-BE49-F238E27FC236}">
                <a16:creationId xmlns:a16="http://schemas.microsoft.com/office/drawing/2014/main" id="{204A30E0-395C-46EC-80F1-278AA199B9AE}"/>
              </a:ext>
            </a:extLst>
          </p:cNvPr>
          <p:cNvSpPr>
            <a:spLocks noGrp="1"/>
          </p:cNvSpPr>
          <p:nvPr>
            <p:ph type="title"/>
          </p:nvPr>
        </p:nvSpPr>
        <p:spPr>
          <a:xfrm>
            <a:off x="1363425" y="394283"/>
            <a:ext cx="9465149" cy="3305261"/>
          </a:xfrm>
        </p:spPr>
        <p:style>
          <a:lnRef idx="2">
            <a:schemeClr val="accent4"/>
          </a:lnRef>
          <a:fillRef idx="1">
            <a:schemeClr val="lt1"/>
          </a:fillRef>
          <a:effectRef idx="0">
            <a:schemeClr val="accent4"/>
          </a:effectRef>
          <a:fontRef idx="minor">
            <a:schemeClr val="dk1"/>
          </a:fontRef>
        </p:style>
        <p:txBody>
          <a:bodyPr>
            <a:normAutofit/>
          </a:bodyPr>
          <a:lstStyle/>
          <a:p>
            <a:pPr algn="ct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אמר לו רבי שמעון: "גס רוח שכמוך! כמה שאתה מכוער! </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האם כל האנשים שבעירך מכוערים כמוך"?</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נעלב האיש מאד וענה: "אם אינני מוצא חן בעיניך, לך אל מי שעשה אותי ואמור לו: "כמה מכוער אדם זה שבראת".</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חשב רבי שמעון: "מי עשה את האיש הזה? </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הלא זהו ה' שברא את כל בני האדם! אוי מה עשיתי שפגעתי כך"</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הצטער רבי שמעון מאד </a:t>
            </a:r>
            <a:r>
              <a:rPr lang="he-IL" sz="2800" b="1"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מאד</a:t>
            </a: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על דבריו והתחרט.</a:t>
            </a:r>
            <a:endPar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9681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תמונה 9" descr="רקע מצויר של קשת בענן עם מרקם">
            <a:extLst>
              <a:ext uri="{FF2B5EF4-FFF2-40B4-BE49-F238E27FC236}">
                <a16:creationId xmlns:a16="http://schemas.microsoft.com/office/drawing/2014/main" id="{E8547409-CFF6-41A1-85E5-9A7C9C641D5C}"/>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41887E97-9B39-460B-8327-C369C01DC597}"/>
              </a:ext>
            </a:extLst>
          </p:cNvPr>
          <p:cNvSpPr>
            <a:spLocks noGrp="1"/>
          </p:cNvSpPr>
          <p:nvPr>
            <p:ph type="title"/>
          </p:nvPr>
        </p:nvSpPr>
        <p:spPr>
          <a:xfrm>
            <a:off x="0" y="1601773"/>
            <a:ext cx="11439699" cy="2935410"/>
          </a:xfrm>
        </p:spPr>
        <p:txBody>
          <a:bodyPr>
            <a:noAutofit/>
          </a:bodyPr>
          <a:lstStyle/>
          <a:p>
            <a: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שלב א' – פיוס, עבודה אישית:</a:t>
            </a: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כתבו במחברת/ בצ'ט:</a:t>
            </a: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 מהי הרגשתו של האיש עובר האורח?</a:t>
            </a: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 מהי הרגשתו של רבי שמעון?</a:t>
            </a: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 האם החרטה מספיקה? מה צריך רבי שמעון לעשות </a:t>
            </a: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כדי לשוב בתשובה?</a:t>
            </a: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endPar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8" name="תיבת טקסט 7">
            <a:extLst>
              <a:ext uri="{FF2B5EF4-FFF2-40B4-BE49-F238E27FC236}">
                <a16:creationId xmlns:a16="http://schemas.microsoft.com/office/drawing/2014/main" id="{B981D2D6-32D0-40DC-A198-B90F247D5CE3}"/>
              </a:ext>
            </a:extLst>
          </p:cNvPr>
          <p:cNvSpPr txBox="1"/>
          <p:nvPr/>
        </p:nvSpPr>
        <p:spPr>
          <a:xfrm>
            <a:off x="742426" y="4899171"/>
            <a:ext cx="10515600" cy="1323439"/>
          </a:xfrm>
          <a:custGeom>
            <a:avLst/>
            <a:gdLst>
              <a:gd name="connsiteX0" fmla="*/ 0 w 10515600"/>
              <a:gd name="connsiteY0" fmla="*/ 0 h 1323439"/>
              <a:gd name="connsiteX1" fmla="*/ 657225 w 10515600"/>
              <a:gd name="connsiteY1" fmla="*/ 0 h 1323439"/>
              <a:gd name="connsiteX2" fmla="*/ 1419606 w 10515600"/>
              <a:gd name="connsiteY2" fmla="*/ 0 h 1323439"/>
              <a:gd name="connsiteX3" fmla="*/ 1761363 w 10515600"/>
              <a:gd name="connsiteY3" fmla="*/ 0 h 1323439"/>
              <a:gd name="connsiteX4" fmla="*/ 2523744 w 10515600"/>
              <a:gd name="connsiteY4" fmla="*/ 0 h 1323439"/>
              <a:gd name="connsiteX5" fmla="*/ 3391281 w 10515600"/>
              <a:gd name="connsiteY5" fmla="*/ 0 h 1323439"/>
              <a:gd name="connsiteX6" fmla="*/ 4048506 w 10515600"/>
              <a:gd name="connsiteY6" fmla="*/ 0 h 1323439"/>
              <a:gd name="connsiteX7" fmla="*/ 4916043 w 10515600"/>
              <a:gd name="connsiteY7" fmla="*/ 0 h 1323439"/>
              <a:gd name="connsiteX8" fmla="*/ 5783580 w 10515600"/>
              <a:gd name="connsiteY8" fmla="*/ 0 h 1323439"/>
              <a:gd name="connsiteX9" fmla="*/ 6545961 w 10515600"/>
              <a:gd name="connsiteY9" fmla="*/ 0 h 1323439"/>
              <a:gd name="connsiteX10" fmla="*/ 7308342 w 10515600"/>
              <a:gd name="connsiteY10" fmla="*/ 0 h 1323439"/>
              <a:gd name="connsiteX11" fmla="*/ 8070723 w 10515600"/>
              <a:gd name="connsiteY11" fmla="*/ 0 h 1323439"/>
              <a:gd name="connsiteX12" fmla="*/ 8517636 w 10515600"/>
              <a:gd name="connsiteY12" fmla="*/ 0 h 1323439"/>
              <a:gd name="connsiteX13" fmla="*/ 9069705 w 10515600"/>
              <a:gd name="connsiteY13" fmla="*/ 0 h 1323439"/>
              <a:gd name="connsiteX14" fmla="*/ 9411462 w 10515600"/>
              <a:gd name="connsiteY14" fmla="*/ 0 h 1323439"/>
              <a:gd name="connsiteX15" fmla="*/ 9753219 w 10515600"/>
              <a:gd name="connsiteY15" fmla="*/ 0 h 1323439"/>
              <a:gd name="connsiteX16" fmla="*/ 10515600 w 10515600"/>
              <a:gd name="connsiteY16" fmla="*/ 0 h 1323439"/>
              <a:gd name="connsiteX17" fmla="*/ 10515600 w 10515600"/>
              <a:gd name="connsiteY17" fmla="*/ 648485 h 1323439"/>
              <a:gd name="connsiteX18" fmla="*/ 10515600 w 10515600"/>
              <a:gd name="connsiteY18" fmla="*/ 1323439 h 1323439"/>
              <a:gd name="connsiteX19" fmla="*/ 9963531 w 10515600"/>
              <a:gd name="connsiteY19" fmla="*/ 1323439 h 1323439"/>
              <a:gd name="connsiteX20" fmla="*/ 9095994 w 10515600"/>
              <a:gd name="connsiteY20" fmla="*/ 1323439 h 1323439"/>
              <a:gd name="connsiteX21" fmla="*/ 8543925 w 10515600"/>
              <a:gd name="connsiteY21" fmla="*/ 1323439 h 1323439"/>
              <a:gd name="connsiteX22" fmla="*/ 7676388 w 10515600"/>
              <a:gd name="connsiteY22" fmla="*/ 1323439 h 1323439"/>
              <a:gd name="connsiteX23" fmla="*/ 7229475 w 10515600"/>
              <a:gd name="connsiteY23" fmla="*/ 1323439 h 1323439"/>
              <a:gd name="connsiteX24" fmla="*/ 6572250 w 10515600"/>
              <a:gd name="connsiteY24" fmla="*/ 1323439 h 1323439"/>
              <a:gd name="connsiteX25" fmla="*/ 6125337 w 10515600"/>
              <a:gd name="connsiteY25" fmla="*/ 1323439 h 1323439"/>
              <a:gd name="connsiteX26" fmla="*/ 5257800 w 10515600"/>
              <a:gd name="connsiteY26" fmla="*/ 1323439 h 1323439"/>
              <a:gd name="connsiteX27" fmla="*/ 4705731 w 10515600"/>
              <a:gd name="connsiteY27" fmla="*/ 1323439 h 1323439"/>
              <a:gd name="connsiteX28" fmla="*/ 4363974 w 10515600"/>
              <a:gd name="connsiteY28" fmla="*/ 1323439 h 1323439"/>
              <a:gd name="connsiteX29" fmla="*/ 4022217 w 10515600"/>
              <a:gd name="connsiteY29" fmla="*/ 1323439 h 1323439"/>
              <a:gd name="connsiteX30" fmla="*/ 3470148 w 10515600"/>
              <a:gd name="connsiteY30" fmla="*/ 1323439 h 1323439"/>
              <a:gd name="connsiteX31" fmla="*/ 2918079 w 10515600"/>
              <a:gd name="connsiteY31" fmla="*/ 1323439 h 1323439"/>
              <a:gd name="connsiteX32" fmla="*/ 2155698 w 10515600"/>
              <a:gd name="connsiteY32" fmla="*/ 1323439 h 1323439"/>
              <a:gd name="connsiteX33" fmla="*/ 1498473 w 10515600"/>
              <a:gd name="connsiteY33" fmla="*/ 1323439 h 1323439"/>
              <a:gd name="connsiteX34" fmla="*/ 946404 w 10515600"/>
              <a:gd name="connsiteY34" fmla="*/ 1323439 h 1323439"/>
              <a:gd name="connsiteX35" fmla="*/ 0 w 10515600"/>
              <a:gd name="connsiteY35" fmla="*/ 1323439 h 1323439"/>
              <a:gd name="connsiteX36" fmla="*/ 0 w 10515600"/>
              <a:gd name="connsiteY36" fmla="*/ 635251 h 1323439"/>
              <a:gd name="connsiteX37" fmla="*/ 0 w 10515600"/>
              <a:gd name="connsiteY37"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515600" h="1323439" extrusionOk="0">
                <a:moveTo>
                  <a:pt x="0" y="0"/>
                </a:moveTo>
                <a:cubicBezTo>
                  <a:pt x="261124" y="28409"/>
                  <a:pt x="412302" y="16894"/>
                  <a:pt x="657225" y="0"/>
                </a:cubicBezTo>
                <a:cubicBezTo>
                  <a:pt x="902149" y="-16894"/>
                  <a:pt x="1248588" y="9077"/>
                  <a:pt x="1419606" y="0"/>
                </a:cubicBezTo>
                <a:cubicBezTo>
                  <a:pt x="1590624" y="-9077"/>
                  <a:pt x="1668821" y="549"/>
                  <a:pt x="1761363" y="0"/>
                </a:cubicBezTo>
                <a:cubicBezTo>
                  <a:pt x="1853905" y="-549"/>
                  <a:pt x="2263444" y="-30879"/>
                  <a:pt x="2523744" y="0"/>
                </a:cubicBezTo>
                <a:cubicBezTo>
                  <a:pt x="2784044" y="30879"/>
                  <a:pt x="3002107" y="-28270"/>
                  <a:pt x="3391281" y="0"/>
                </a:cubicBezTo>
                <a:cubicBezTo>
                  <a:pt x="3780455" y="28270"/>
                  <a:pt x="3808046" y="7210"/>
                  <a:pt x="4048506" y="0"/>
                </a:cubicBezTo>
                <a:cubicBezTo>
                  <a:pt x="4288966" y="-7210"/>
                  <a:pt x="4509870" y="-25891"/>
                  <a:pt x="4916043" y="0"/>
                </a:cubicBezTo>
                <a:cubicBezTo>
                  <a:pt x="5322216" y="25891"/>
                  <a:pt x="5375482" y="18206"/>
                  <a:pt x="5783580" y="0"/>
                </a:cubicBezTo>
                <a:cubicBezTo>
                  <a:pt x="6191678" y="-18206"/>
                  <a:pt x="6318033" y="13907"/>
                  <a:pt x="6545961" y="0"/>
                </a:cubicBezTo>
                <a:cubicBezTo>
                  <a:pt x="6773889" y="-13907"/>
                  <a:pt x="7121644" y="25422"/>
                  <a:pt x="7308342" y="0"/>
                </a:cubicBezTo>
                <a:cubicBezTo>
                  <a:pt x="7495040" y="-25422"/>
                  <a:pt x="7810793" y="-36665"/>
                  <a:pt x="8070723" y="0"/>
                </a:cubicBezTo>
                <a:cubicBezTo>
                  <a:pt x="8330653" y="36665"/>
                  <a:pt x="8409856" y="-11408"/>
                  <a:pt x="8517636" y="0"/>
                </a:cubicBezTo>
                <a:cubicBezTo>
                  <a:pt x="8625416" y="11408"/>
                  <a:pt x="8920109" y="1136"/>
                  <a:pt x="9069705" y="0"/>
                </a:cubicBezTo>
                <a:cubicBezTo>
                  <a:pt x="9219301" y="-1136"/>
                  <a:pt x="9259922" y="-10238"/>
                  <a:pt x="9411462" y="0"/>
                </a:cubicBezTo>
                <a:cubicBezTo>
                  <a:pt x="9563002" y="10238"/>
                  <a:pt x="9598120" y="12166"/>
                  <a:pt x="9753219" y="0"/>
                </a:cubicBezTo>
                <a:cubicBezTo>
                  <a:pt x="9908318" y="-12166"/>
                  <a:pt x="10222963" y="-475"/>
                  <a:pt x="10515600" y="0"/>
                </a:cubicBezTo>
                <a:cubicBezTo>
                  <a:pt x="10506241" y="192376"/>
                  <a:pt x="10520179" y="486747"/>
                  <a:pt x="10515600" y="648485"/>
                </a:cubicBezTo>
                <a:cubicBezTo>
                  <a:pt x="10511021" y="810224"/>
                  <a:pt x="10525002" y="1144884"/>
                  <a:pt x="10515600" y="1323439"/>
                </a:cubicBezTo>
                <a:cubicBezTo>
                  <a:pt x="10281395" y="1338414"/>
                  <a:pt x="10092555" y="1322979"/>
                  <a:pt x="9963531" y="1323439"/>
                </a:cubicBezTo>
                <a:cubicBezTo>
                  <a:pt x="9834507" y="1323899"/>
                  <a:pt x="9350798" y="1290118"/>
                  <a:pt x="9095994" y="1323439"/>
                </a:cubicBezTo>
                <a:cubicBezTo>
                  <a:pt x="8841190" y="1356760"/>
                  <a:pt x="8714837" y="1330157"/>
                  <a:pt x="8543925" y="1323439"/>
                </a:cubicBezTo>
                <a:cubicBezTo>
                  <a:pt x="8373013" y="1316721"/>
                  <a:pt x="8028983" y="1285737"/>
                  <a:pt x="7676388" y="1323439"/>
                </a:cubicBezTo>
                <a:cubicBezTo>
                  <a:pt x="7323793" y="1361141"/>
                  <a:pt x="7379751" y="1329814"/>
                  <a:pt x="7229475" y="1323439"/>
                </a:cubicBezTo>
                <a:cubicBezTo>
                  <a:pt x="7079199" y="1317064"/>
                  <a:pt x="6836615" y="1346686"/>
                  <a:pt x="6572250" y="1323439"/>
                </a:cubicBezTo>
                <a:cubicBezTo>
                  <a:pt x="6307886" y="1300192"/>
                  <a:pt x="6225990" y="1314295"/>
                  <a:pt x="6125337" y="1323439"/>
                </a:cubicBezTo>
                <a:cubicBezTo>
                  <a:pt x="6024684" y="1332583"/>
                  <a:pt x="5544583" y="1343088"/>
                  <a:pt x="5257800" y="1323439"/>
                </a:cubicBezTo>
                <a:cubicBezTo>
                  <a:pt x="4971017" y="1303790"/>
                  <a:pt x="4895133" y="1317191"/>
                  <a:pt x="4705731" y="1323439"/>
                </a:cubicBezTo>
                <a:cubicBezTo>
                  <a:pt x="4516329" y="1329687"/>
                  <a:pt x="4467547" y="1325371"/>
                  <a:pt x="4363974" y="1323439"/>
                </a:cubicBezTo>
                <a:cubicBezTo>
                  <a:pt x="4260401" y="1321507"/>
                  <a:pt x="4110343" y="1328252"/>
                  <a:pt x="4022217" y="1323439"/>
                </a:cubicBezTo>
                <a:cubicBezTo>
                  <a:pt x="3934091" y="1318626"/>
                  <a:pt x="3629038" y="1317739"/>
                  <a:pt x="3470148" y="1323439"/>
                </a:cubicBezTo>
                <a:cubicBezTo>
                  <a:pt x="3311258" y="1329139"/>
                  <a:pt x="3168358" y="1318933"/>
                  <a:pt x="2918079" y="1323439"/>
                </a:cubicBezTo>
                <a:cubicBezTo>
                  <a:pt x="2667800" y="1327945"/>
                  <a:pt x="2329814" y="1295651"/>
                  <a:pt x="2155698" y="1323439"/>
                </a:cubicBezTo>
                <a:cubicBezTo>
                  <a:pt x="1981582" y="1351227"/>
                  <a:pt x="1814078" y="1352441"/>
                  <a:pt x="1498473" y="1323439"/>
                </a:cubicBezTo>
                <a:cubicBezTo>
                  <a:pt x="1182868" y="1294437"/>
                  <a:pt x="1073554" y="1330747"/>
                  <a:pt x="946404" y="1323439"/>
                </a:cubicBezTo>
                <a:cubicBezTo>
                  <a:pt x="819254" y="1316131"/>
                  <a:pt x="197843" y="1307102"/>
                  <a:pt x="0" y="1323439"/>
                </a:cubicBezTo>
                <a:cubicBezTo>
                  <a:pt x="-23808" y="1032425"/>
                  <a:pt x="-14731" y="907830"/>
                  <a:pt x="0" y="635251"/>
                </a:cubicBezTo>
                <a:cubicBezTo>
                  <a:pt x="14731" y="362672"/>
                  <a:pt x="21046" y="237114"/>
                  <a:pt x="0" y="0"/>
                </a:cubicBezTo>
                <a:close/>
              </a:path>
            </a:pathLst>
          </a:custGeom>
          <a:noFill/>
          <a:ln w="38100">
            <a:solidFill>
              <a:schemeClr val="tx1"/>
            </a:solidFill>
            <a:extLst>
              <a:ext uri="{C807C97D-BFC1-408E-A445-0C87EB9F89A2}">
                <ask:lineSketchStyleProps xmlns:ask="http://schemas.microsoft.com/office/drawing/2018/sketchyshapes" sd="1566555415">
                  <a:prstGeom prst="rect">
                    <a:avLst/>
                  </a:prstGeom>
                  <ask:type>
                    <ask:lineSketchFreehand/>
                  </ask:type>
                </ask:lineSketchStyleProps>
              </a:ext>
            </a:extLst>
          </a:ln>
        </p:spPr>
        <p:txBody>
          <a:bodyPr wrap="square" rtlCol="1">
            <a:spAutoFit/>
          </a:bodyPr>
          <a:lstStyle/>
          <a:p>
            <a:pPr algn="ctr"/>
            <a:r>
              <a:rPr lang="he-IL" sz="4000" dirty="0">
                <a:latin typeface="Aharoni" panose="02010803020104030203" pitchFamily="2" charset="-79"/>
                <a:cs typeface="Aharoni" panose="02010803020104030203" pitchFamily="2" charset="-79"/>
              </a:rPr>
              <a:t>שימו לב- העברה בה חטא רבי שמעון אינה עבירה שבין אדם למקום אלא עבירה שבין אדם לחברו!</a:t>
            </a:r>
          </a:p>
        </p:txBody>
      </p:sp>
      <p:pic>
        <p:nvPicPr>
          <p:cNvPr id="4098" name="Picture 2" descr="oh no lol Sticker by FC Bayern Munich">
            <a:extLst>
              <a:ext uri="{FF2B5EF4-FFF2-40B4-BE49-F238E27FC236}">
                <a16:creationId xmlns:a16="http://schemas.microsoft.com/office/drawing/2014/main" id="{D3153936-FB42-4533-ABE5-2D44CCCA225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28650" y="495300"/>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837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descr="בועות דיבור ריקות">
            <a:extLst>
              <a:ext uri="{FF2B5EF4-FFF2-40B4-BE49-F238E27FC236}">
                <a16:creationId xmlns:a16="http://schemas.microsoft.com/office/drawing/2014/main" id="{F0D8299F-8F31-488F-A66C-ABFAA2F0B1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609C2252-E98F-4C47-8E5D-B8D635A6B0AF}"/>
              </a:ext>
            </a:extLst>
          </p:cNvPr>
          <p:cNvSpPr>
            <a:spLocks noGrp="1"/>
          </p:cNvSpPr>
          <p:nvPr>
            <p:ph type="title"/>
          </p:nvPr>
        </p:nvSpPr>
        <p:spPr>
          <a:xfrm>
            <a:off x="3758269" y="2974102"/>
            <a:ext cx="6892954" cy="2204575"/>
          </a:xfrm>
        </p:spPr>
        <p:txBody>
          <a:bodyPr>
            <a:normAutofit fontScale="90000"/>
          </a:bodyPr>
          <a:lstStyle/>
          <a:p>
            <a:pPr algn="ctr"/>
            <a:r>
              <a:rPr lang="he-IL" sz="5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כתבו על דף גדול את</a:t>
            </a:r>
            <a:br>
              <a:rPr lang="he-IL" sz="5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5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ההצעה שלכם</a:t>
            </a:r>
            <a:br>
              <a:rPr lang="he-IL" sz="5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5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כיצד ניתן לפייס את האדם הפגוע? </a:t>
            </a:r>
            <a:br>
              <a:rPr lang="he-IL" sz="5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endParaRPr lang="he-IL" sz="5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מלבן 3">
            <a:extLst>
              <a:ext uri="{FF2B5EF4-FFF2-40B4-BE49-F238E27FC236}">
                <a16:creationId xmlns:a16="http://schemas.microsoft.com/office/drawing/2014/main" id="{6F8B1E30-838E-4F69-A4B6-DF515C97162E}"/>
              </a:ext>
            </a:extLst>
          </p:cNvPr>
          <p:cNvSpPr/>
          <p:nvPr/>
        </p:nvSpPr>
        <p:spPr>
          <a:xfrm>
            <a:off x="249853" y="2820112"/>
            <a:ext cx="11808263" cy="2400657"/>
          </a:xfrm>
          <a:prstGeom prst="rect">
            <a:avLst/>
          </a:prstGeom>
          <a:ln w="38100">
            <a:extLst>
              <a:ext uri="{C807C97D-BFC1-408E-A445-0C87EB9F89A2}">
                <ask:lineSketchStyleProps xmlns:ask="http://schemas.microsoft.com/office/drawing/2018/sketchyshapes" sd="3176449590">
                  <a:custGeom>
                    <a:avLst/>
                    <a:gdLst>
                      <a:gd name="connsiteX0" fmla="*/ 0 w 11808263"/>
                      <a:gd name="connsiteY0" fmla="*/ 0 h 2400657"/>
                      <a:gd name="connsiteX1" fmla="*/ 11808263 w 11808263"/>
                      <a:gd name="connsiteY1" fmla="*/ 0 h 2400657"/>
                      <a:gd name="connsiteX2" fmla="*/ 11808263 w 11808263"/>
                      <a:gd name="connsiteY2" fmla="*/ 2400657 h 2400657"/>
                      <a:gd name="connsiteX3" fmla="*/ 0 w 11808263"/>
                      <a:gd name="connsiteY3" fmla="*/ 2400657 h 2400657"/>
                      <a:gd name="connsiteX4" fmla="*/ 0 w 11808263"/>
                      <a:gd name="connsiteY4" fmla="*/ 0 h 2400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8263" h="2400657" fill="none" extrusionOk="0">
                        <a:moveTo>
                          <a:pt x="0" y="0"/>
                        </a:moveTo>
                        <a:cubicBezTo>
                          <a:pt x="3249827" y="-63784"/>
                          <a:pt x="10136999" y="-134749"/>
                          <a:pt x="11808263" y="0"/>
                        </a:cubicBezTo>
                        <a:cubicBezTo>
                          <a:pt x="11929833" y="933091"/>
                          <a:pt x="11699995" y="2149505"/>
                          <a:pt x="11808263" y="2400657"/>
                        </a:cubicBezTo>
                        <a:cubicBezTo>
                          <a:pt x="8443586" y="2236183"/>
                          <a:pt x="1644272" y="2456957"/>
                          <a:pt x="0" y="2400657"/>
                        </a:cubicBezTo>
                        <a:cubicBezTo>
                          <a:pt x="-166856" y="1603183"/>
                          <a:pt x="-119493" y="481353"/>
                          <a:pt x="0" y="0"/>
                        </a:cubicBezTo>
                        <a:close/>
                      </a:path>
                      <a:path w="11808263" h="2400657" stroke="0" extrusionOk="0">
                        <a:moveTo>
                          <a:pt x="0" y="0"/>
                        </a:moveTo>
                        <a:cubicBezTo>
                          <a:pt x="4323004" y="146717"/>
                          <a:pt x="10064266" y="-116965"/>
                          <a:pt x="11808263" y="0"/>
                        </a:cubicBezTo>
                        <a:cubicBezTo>
                          <a:pt x="11734714" y="539251"/>
                          <a:pt x="11748454" y="1202371"/>
                          <a:pt x="11808263" y="2400657"/>
                        </a:cubicBezTo>
                        <a:cubicBezTo>
                          <a:pt x="9505980" y="2430945"/>
                          <a:pt x="3735491" y="2424369"/>
                          <a:pt x="0" y="2400657"/>
                        </a:cubicBezTo>
                        <a:cubicBezTo>
                          <a:pt x="25211" y="1577445"/>
                          <a:pt x="-70499" y="831376"/>
                          <a:pt x="0" y="0"/>
                        </a:cubicBezTo>
                        <a:close/>
                      </a:path>
                    </a:pathLst>
                  </a:custGeom>
                  <ask:type>
                    <ask:lineSketchNone/>
                  </ask:type>
                </ask:lineSketchStyleProps>
              </a:ext>
            </a:extLst>
          </a:ln>
        </p:spPr>
        <p:style>
          <a:lnRef idx="2">
            <a:schemeClr val="accent5">
              <a:shade val="50000"/>
            </a:schemeClr>
          </a:lnRef>
          <a:fillRef idx="1">
            <a:schemeClr val="accent5"/>
          </a:fillRef>
          <a:effectRef idx="0">
            <a:schemeClr val="accent5"/>
          </a:effectRef>
          <a:fontRef idx="minor">
            <a:schemeClr val="lt1"/>
          </a:fontRef>
        </p:style>
        <p:txBody>
          <a:bodyPr wrap="square" lIns="91440" tIns="45720" rIns="91440" bIns="45720">
            <a:spAutoFit/>
          </a:bodyPr>
          <a:lstStyle/>
          <a:p>
            <a:pPr algn="ctr"/>
            <a:r>
              <a:rPr lang="he-IL" sz="54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כמה ילדים כתבו שצריך לבקש סליחה?</a:t>
            </a:r>
          </a:p>
          <a:p>
            <a:pPr algn="ctr"/>
            <a:r>
              <a:rPr lang="he-IL" sz="4800" dirty="0">
                <a:latin typeface="Calibri" panose="020F0502020204030204" pitchFamily="34" charset="0"/>
                <a:cs typeface="Calibri" panose="020F0502020204030204" pitchFamily="34" charset="0"/>
              </a:rPr>
              <a:t>אחד הדברים הבסיסים בתשובה </a:t>
            </a:r>
          </a:p>
          <a:p>
            <a:pPr algn="ctr"/>
            <a:r>
              <a:rPr lang="he-IL" sz="4800" dirty="0">
                <a:latin typeface="Calibri" panose="020F0502020204030204" pitchFamily="34" charset="0"/>
                <a:cs typeface="Calibri" panose="020F0502020204030204" pitchFamily="34" charset="0"/>
              </a:rPr>
              <a:t>הוא בקשת הסליחה!!</a:t>
            </a:r>
            <a:endParaRPr lang="he-IL" sz="4800" b="1" cap="none"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cs typeface="Calibri" panose="020F0502020204030204" pitchFamily="34" charset="0"/>
            </a:endParaRPr>
          </a:p>
        </p:txBody>
      </p:sp>
      <p:sp>
        <p:nvSpPr>
          <p:cNvPr id="8" name="מלבן 7">
            <a:extLst>
              <a:ext uri="{FF2B5EF4-FFF2-40B4-BE49-F238E27FC236}">
                <a16:creationId xmlns:a16="http://schemas.microsoft.com/office/drawing/2014/main" id="{68313C69-83FA-4864-9493-65BC6C6498EA}"/>
              </a:ext>
            </a:extLst>
          </p:cNvPr>
          <p:cNvSpPr/>
          <p:nvPr/>
        </p:nvSpPr>
        <p:spPr>
          <a:xfrm>
            <a:off x="249853" y="240556"/>
            <a:ext cx="6351419" cy="830997"/>
          </a:xfrm>
          <a:prstGeom prst="rect">
            <a:avLst/>
          </a:prstGeom>
          <a:noFill/>
        </p:spPr>
        <p:txBody>
          <a:bodyPr wrap="none" lIns="91440" tIns="45720" rIns="91440" bIns="45720">
            <a:spAutoFit/>
          </a:bodyPr>
          <a:lstStyle/>
          <a:p>
            <a:pPr algn="ctr"/>
            <a:r>
              <a:rPr lang="he-IL" sz="2400" b="1" dirty="0">
                <a:latin typeface="Calibri" panose="020F0502020204030204" pitchFamily="34" charset="0"/>
                <a:cs typeface="Calibri" panose="020F0502020204030204" pitchFamily="34" charset="0"/>
              </a:rPr>
              <a:t>למורה- לאחר דקה- שתיים בהם הילדים כותבים, </a:t>
            </a:r>
          </a:p>
          <a:p>
            <a:pPr algn="ctr"/>
            <a:r>
              <a:rPr lang="he-IL" sz="2400" b="1" dirty="0">
                <a:latin typeface="Calibri" panose="020F0502020204030204" pitchFamily="34" charset="0"/>
                <a:cs typeface="Calibri" panose="020F0502020204030204" pitchFamily="34" charset="0"/>
              </a:rPr>
              <a:t>נבקש מהם להרים למעלה את הדף ונראה את התשובות</a:t>
            </a:r>
            <a:endParaRPr lang="he-IL" sz="2400" b="1" spc="50" dirty="0">
              <a:ln w="9525" cmpd="sng">
                <a:solidFill>
                  <a:schemeClr val="accent1"/>
                </a:solidFill>
                <a:prstDash val="solid"/>
              </a:ln>
              <a:solidFill>
                <a:srgbClr val="70AD47">
                  <a:tint val="1000"/>
                </a:srgbClr>
              </a:solidFill>
              <a:effectLst>
                <a:glow rad="38100">
                  <a:schemeClr val="accent1">
                    <a:alpha val="40000"/>
                  </a:schemeClr>
                </a:glo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30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2000"/>
                                        <p:tgtEl>
                                          <p:spTgt spid="2"/>
                                        </p:tgtEl>
                                      </p:cBhvr>
                                    </p:animEffect>
                                  </p:childTnLst>
                                </p:cTn>
                              </p:par>
                            </p:childTnLst>
                          </p:cTn>
                        </p:par>
                        <p:par>
                          <p:cTn id="13" fill="hold">
                            <p:stCondLst>
                              <p:cond delay="2500"/>
                            </p:stCondLst>
                            <p:childTnLst>
                              <p:par>
                                <p:cTn id="14" presetID="2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iterate type="wd">
                                    <p:tmPct val="0"/>
                                  </p:iterate>
                                  <p:childTnLst>
                                    <p:set>
                                      <p:cBhvr>
                                        <p:cTn id="20" dur="1" fill="hold">
                                          <p:stCondLst>
                                            <p:cond delay="0"/>
                                          </p:stCondLst>
                                        </p:cTn>
                                        <p:tgtEl>
                                          <p:spTgt spid="4"/>
                                        </p:tgtEl>
                                        <p:attrNameLst>
                                          <p:attrName>style.visibility</p:attrName>
                                        </p:attrNameLst>
                                      </p:cBhvr>
                                      <p:to>
                                        <p:strVal val="visible"/>
                                      </p:to>
                                    </p:set>
                                    <p:anim calcmode="lin" valueType="num">
                                      <p:cBhvr>
                                        <p:cTn id="21" dur="2000" fill="hold"/>
                                        <p:tgtEl>
                                          <p:spTgt spid="4"/>
                                        </p:tgtEl>
                                        <p:attrNameLst>
                                          <p:attrName>ppt_w</p:attrName>
                                        </p:attrNameLst>
                                      </p:cBhvr>
                                      <p:tavLst>
                                        <p:tav tm="0">
                                          <p:val>
                                            <p:fltVal val="0"/>
                                          </p:val>
                                        </p:tav>
                                        <p:tav tm="100000">
                                          <p:val>
                                            <p:strVal val="#ppt_w"/>
                                          </p:val>
                                        </p:tav>
                                      </p:tavLst>
                                    </p:anim>
                                    <p:anim calcmode="lin" valueType="num">
                                      <p:cBhvr>
                                        <p:cTn id="22" dur="2000" fill="hold"/>
                                        <p:tgtEl>
                                          <p:spTgt spid="4"/>
                                        </p:tgtEl>
                                        <p:attrNameLst>
                                          <p:attrName>ppt_h</p:attrName>
                                        </p:attrNameLst>
                                      </p:cBhvr>
                                      <p:tavLst>
                                        <p:tav tm="0">
                                          <p:val>
                                            <p:fltVal val="0"/>
                                          </p:val>
                                        </p:tav>
                                        <p:tav tm="100000">
                                          <p:val>
                                            <p:strVal val="#ppt_h"/>
                                          </p:val>
                                        </p:tav>
                                      </p:tavLst>
                                    </p:anim>
                                    <p:anim calcmode="lin" valueType="num">
                                      <p:cBhvr>
                                        <p:cTn id="23" dur="2000" fill="hold"/>
                                        <p:tgtEl>
                                          <p:spTgt spid="4"/>
                                        </p:tgtEl>
                                        <p:attrNameLst>
                                          <p:attrName>style.rotation</p:attrName>
                                        </p:attrNameLst>
                                      </p:cBhvr>
                                      <p:tavLst>
                                        <p:tav tm="0">
                                          <p:val>
                                            <p:fltVal val="90"/>
                                          </p:val>
                                        </p:tav>
                                        <p:tav tm="100000">
                                          <p:val>
                                            <p:fltVal val="0"/>
                                          </p:val>
                                        </p:tav>
                                      </p:tavLst>
                                    </p:anim>
                                    <p:animEffect transition="in" filter="fade">
                                      <p:cBhvr>
                                        <p:cTn id="24" dur="2000"/>
                                        <p:tgtEl>
                                          <p:spTgt spid="4"/>
                                        </p:tgtEl>
                                      </p:cBhvr>
                                    </p:animEffect>
                                  </p:childTnLst>
                                </p:cTn>
                              </p:par>
                            </p:childTnLst>
                          </p:cTn>
                        </p:par>
                        <p:par>
                          <p:cTn id="25" fill="hold">
                            <p:stCondLst>
                              <p:cond delay="2000"/>
                            </p:stCondLst>
                            <p:childTnLst>
                              <p:par>
                                <p:cTn id="26" presetID="26" presetClass="emph" presetSubtype="0" fill="hold" grpId="1" nodeType="afterEffect">
                                  <p:stCondLst>
                                    <p:cond delay="0"/>
                                  </p:stCondLst>
                                  <p:iterate type="wd">
                                    <p:tmPct val="10000"/>
                                  </p:iterate>
                                  <p:childTnLst>
                                    <p:animEffect transition="out" filter="fade">
                                      <p:cBhvr>
                                        <p:cTn id="27" dur="1000" tmFilter="0, 0; .2, .5; .8, .5; 1, 0"/>
                                        <p:tgtEl>
                                          <p:spTgt spid="4"/>
                                        </p:tgtEl>
                                      </p:cBhvr>
                                    </p:animEffect>
                                    <p:animScale>
                                      <p:cBhvr>
                                        <p:cTn id="28"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4" grpId="1"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תמונה 10" descr="מרקם פשתן לבן">
            <a:extLst>
              <a:ext uri="{FF2B5EF4-FFF2-40B4-BE49-F238E27FC236}">
                <a16:creationId xmlns:a16="http://schemas.microsoft.com/office/drawing/2014/main" id="{9F892219-493F-41BF-B2DB-14A84A99D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6424F46D-2DE6-4F94-9AF3-12202740712A}"/>
              </a:ext>
            </a:extLst>
          </p:cNvPr>
          <p:cNvSpPr>
            <a:spLocks noGrp="1"/>
          </p:cNvSpPr>
          <p:nvPr>
            <p:ph type="title"/>
          </p:nvPr>
        </p:nvSpPr>
        <p:spPr>
          <a:xfrm>
            <a:off x="687198" y="209675"/>
            <a:ext cx="10515600" cy="1325563"/>
          </a:xfrm>
          <a:ln w="38100">
            <a:solidFill>
              <a:schemeClr val="bg2">
                <a:lumMod val="10000"/>
              </a:schemeClr>
            </a:solidFill>
          </a:ln>
        </p:spPr>
        <p:style>
          <a:lnRef idx="2">
            <a:schemeClr val="accent4">
              <a:shade val="50000"/>
            </a:schemeClr>
          </a:lnRef>
          <a:fillRef idx="1">
            <a:schemeClr val="accent4"/>
          </a:fillRef>
          <a:effectRef idx="0">
            <a:schemeClr val="accent4"/>
          </a:effectRef>
          <a:fontRef idx="minor">
            <a:schemeClr val="lt1"/>
          </a:fontRef>
        </p:style>
        <p:txBody>
          <a:bodyPr/>
          <a:lstStyle/>
          <a:p>
            <a:r>
              <a:rPr lang="he-IL"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סירטוני</a:t>
            </a:r>
            <a:r>
              <a:rPr lang="he-IL"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סליחה- מוזמנים ללחוץ על הלבבות ולצפות</a:t>
            </a:r>
          </a:p>
        </p:txBody>
      </p:sp>
      <p:sp>
        <p:nvSpPr>
          <p:cNvPr id="4" name="לב 3">
            <a:hlinkClick r:id="rId3"/>
            <a:extLst>
              <a:ext uri="{FF2B5EF4-FFF2-40B4-BE49-F238E27FC236}">
                <a16:creationId xmlns:a16="http://schemas.microsoft.com/office/drawing/2014/main" id="{61B2170D-9692-4778-BE25-504D8B72CCF9}"/>
              </a:ext>
            </a:extLst>
          </p:cNvPr>
          <p:cNvSpPr/>
          <p:nvPr/>
        </p:nvSpPr>
        <p:spPr>
          <a:xfrm>
            <a:off x="8103766" y="1661072"/>
            <a:ext cx="2432807" cy="1896220"/>
          </a:xfrm>
          <a:prstGeom prst="heart">
            <a:avLst/>
          </a:prstGeom>
          <a:solidFill>
            <a:srgbClr val="FF0000"/>
          </a:solidFill>
          <a:ln w="38100">
            <a:solidFill>
              <a:schemeClr val="tx2">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r>
              <a:rPr lang="he-IL"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סירטון</a:t>
            </a:r>
            <a:r>
              <a:rPr lang="he-IL"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סליחה- בוגרים</a:t>
            </a:r>
          </a:p>
        </p:txBody>
      </p:sp>
      <p:sp>
        <p:nvSpPr>
          <p:cNvPr id="6" name="לב 5">
            <a:hlinkClick r:id="rId4"/>
            <a:extLst>
              <a:ext uri="{FF2B5EF4-FFF2-40B4-BE49-F238E27FC236}">
                <a16:creationId xmlns:a16="http://schemas.microsoft.com/office/drawing/2014/main" id="{6CDF7BD4-54CE-465D-93F0-15FFEB5706FB}"/>
              </a:ext>
            </a:extLst>
          </p:cNvPr>
          <p:cNvSpPr/>
          <p:nvPr/>
        </p:nvSpPr>
        <p:spPr>
          <a:xfrm>
            <a:off x="687198" y="1661072"/>
            <a:ext cx="2782348" cy="1971465"/>
          </a:xfrm>
          <a:prstGeom prst="heart">
            <a:avLst/>
          </a:prstGeom>
          <a:solidFill>
            <a:srgbClr val="FF00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b="1"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סירטון</a:t>
            </a:r>
            <a:r>
              <a:rPr lang="he-IL"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סליחה-</a:t>
            </a:r>
          </a:p>
          <a:p>
            <a:pPr algn="ctr"/>
            <a:r>
              <a:rPr lang="he-IL"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צעירים</a:t>
            </a:r>
          </a:p>
        </p:txBody>
      </p:sp>
      <p:sp>
        <p:nvSpPr>
          <p:cNvPr id="7" name="בועת מחשבה: ענן 6">
            <a:extLst>
              <a:ext uri="{FF2B5EF4-FFF2-40B4-BE49-F238E27FC236}">
                <a16:creationId xmlns:a16="http://schemas.microsoft.com/office/drawing/2014/main" id="{F66770B3-56EC-42F5-8EC1-0CBD5C9C9B8B}"/>
              </a:ext>
            </a:extLst>
          </p:cNvPr>
          <p:cNvSpPr/>
          <p:nvPr/>
        </p:nvSpPr>
        <p:spPr>
          <a:xfrm>
            <a:off x="1342937" y="4650728"/>
            <a:ext cx="4253218" cy="2022257"/>
          </a:xfrm>
          <a:prstGeom prst="cloudCallout">
            <a:avLst>
              <a:gd name="adj1" fmla="val -25361"/>
              <a:gd name="adj2" fmla="val -91783"/>
            </a:avLst>
          </a:prstGeom>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שאלה לדיון- </a:t>
            </a:r>
          </a:p>
          <a:p>
            <a:pPr algn="ctr"/>
            <a:r>
              <a:rPr lang="he-IL" dirty="0"/>
              <a:t>מדוע כל כך קשה לפעמים לבקש סליחה?</a:t>
            </a:r>
          </a:p>
          <a:p>
            <a:pPr algn="ctr"/>
            <a:r>
              <a:rPr lang="he-IL" dirty="0"/>
              <a:t>איך כדאי לעשות זאת?</a:t>
            </a:r>
          </a:p>
          <a:p>
            <a:pPr algn="ctr"/>
            <a:r>
              <a:rPr lang="he-IL" dirty="0"/>
              <a:t>עברו למשימה בעמוד הבא</a:t>
            </a:r>
          </a:p>
        </p:txBody>
      </p:sp>
      <p:sp>
        <p:nvSpPr>
          <p:cNvPr id="9" name="בועת מחשבה: ענן 8">
            <a:extLst>
              <a:ext uri="{FF2B5EF4-FFF2-40B4-BE49-F238E27FC236}">
                <a16:creationId xmlns:a16="http://schemas.microsoft.com/office/drawing/2014/main" id="{73D00C0F-F7E9-4339-915A-89AECEC81E37}"/>
              </a:ext>
            </a:extLst>
          </p:cNvPr>
          <p:cNvSpPr/>
          <p:nvPr/>
        </p:nvSpPr>
        <p:spPr>
          <a:xfrm>
            <a:off x="5944998" y="4709909"/>
            <a:ext cx="4253218" cy="2022257"/>
          </a:xfrm>
          <a:prstGeom prst="cloudCallout">
            <a:avLst>
              <a:gd name="adj1" fmla="val 21779"/>
              <a:gd name="adj2" fmla="val -100495"/>
            </a:avLst>
          </a:prstGeom>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שאלה לדיון- </a:t>
            </a:r>
          </a:p>
          <a:p>
            <a:pPr algn="ctr"/>
            <a:r>
              <a:rPr lang="he-IL" dirty="0"/>
              <a:t>האם זו הדרך לבקש סליחה?</a:t>
            </a:r>
          </a:p>
          <a:p>
            <a:pPr algn="ctr"/>
            <a:r>
              <a:rPr lang="he-IL" dirty="0"/>
              <a:t>איך כדאי לעשות זאת? </a:t>
            </a:r>
          </a:p>
          <a:p>
            <a:pPr algn="ctr"/>
            <a:r>
              <a:rPr lang="he-IL" dirty="0"/>
              <a:t>עברו למשימה בעמוד הבא</a:t>
            </a:r>
          </a:p>
        </p:txBody>
      </p:sp>
    </p:spTree>
    <p:extLst>
      <p:ext uri="{BB962C8B-B14F-4D97-AF65-F5344CB8AC3E}">
        <p14:creationId xmlns:p14="http://schemas.microsoft.com/office/powerpoint/2010/main" val="2051433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B4BA65B3-5251-4C3B-AA84-55A6F77C50AD}"/>
              </a:ext>
            </a:extLst>
          </p:cNvPr>
          <p:cNvSpPr>
            <a:spLocks noGrp="1"/>
          </p:cNvSpPr>
          <p:nvPr>
            <p:ph idx="1"/>
          </p:nvPr>
        </p:nvSpPr>
        <p:spPr>
          <a:xfrm>
            <a:off x="0" y="5423894"/>
            <a:ext cx="8699746" cy="2128837"/>
          </a:xfrm>
        </p:spPr>
        <p:txBody>
          <a:bodyPr>
            <a:normAutofit/>
          </a:bodyPr>
          <a:lstStyle/>
          <a:p>
            <a:r>
              <a:rPr lang="he-IL" sz="2400" dirty="0">
                <a:latin typeface="Calibri" panose="020F0502020204030204" pitchFamily="34" charset="0"/>
                <a:cs typeface="Calibri" panose="020F0502020204030204" pitchFamily="34" charset="0"/>
              </a:rPr>
              <a:t>התחלקו לקבוצות של ארבעה ילדים, ומלאו את דף </a:t>
            </a:r>
            <a:r>
              <a:rPr lang="he-IL" sz="2400">
                <a:latin typeface="Calibri" panose="020F0502020204030204" pitchFamily="34" charset="0"/>
                <a:cs typeface="Calibri" panose="020F0502020204030204" pitchFamily="34" charset="0"/>
              </a:rPr>
              <a:t>המשימה בעמוד הבא.</a:t>
            </a:r>
            <a:endParaRPr lang="he-IL" sz="2400" dirty="0">
              <a:latin typeface="Calibri" panose="020F0502020204030204" pitchFamily="34" charset="0"/>
              <a:cs typeface="Calibri" panose="020F0502020204030204" pitchFamily="34" charset="0"/>
            </a:endParaRPr>
          </a:p>
          <a:p>
            <a:r>
              <a:rPr lang="he-IL" sz="2400" dirty="0">
                <a:latin typeface="Calibri" panose="020F0502020204030204" pitchFamily="34" charset="0"/>
                <a:cs typeface="Calibri" panose="020F0502020204030204" pitchFamily="34" charset="0"/>
              </a:rPr>
              <a:t>לומדים מהבית?  ערכו שיחת ועידה או זום עם שלושה ילדים נוספים, כתבו את הרעיונות על דף, צלמו ושלחו למורה/ העלו בפורום הכיתתי</a:t>
            </a:r>
          </a:p>
        </p:txBody>
      </p:sp>
      <p:sp>
        <p:nvSpPr>
          <p:cNvPr id="8" name="מלבן 7">
            <a:extLst>
              <a:ext uri="{FF2B5EF4-FFF2-40B4-BE49-F238E27FC236}">
                <a16:creationId xmlns:a16="http://schemas.microsoft.com/office/drawing/2014/main" id="{119A43F7-062A-4463-B1F3-9850BB137871}"/>
              </a:ext>
            </a:extLst>
          </p:cNvPr>
          <p:cNvSpPr/>
          <p:nvPr/>
        </p:nvSpPr>
        <p:spPr>
          <a:xfrm>
            <a:off x="1282823" y="412847"/>
            <a:ext cx="9626353" cy="923330"/>
          </a:xfrm>
          <a:prstGeom prst="rect">
            <a:avLst/>
          </a:prstGeom>
          <a:noFill/>
        </p:spPr>
        <p:txBody>
          <a:bodyPr wrap="none" lIns="91440" tIns="45720" rIns="91440" bIns="45720">
            <a:spAutoFit/>
          </a:bodyPr>
          <a:lstStyle/>
          <a:p>
            <a:pPr algn="ctr"/>
            <a:r>
              <a:rPr lang="he-IL" sz="5400" b="1" cap="none" spc="0" dirty="0">
                <a:ln w="22225">
                  <a:solidFill>
                    <a:schemeClr val="accent2"/>
                  </a:solidFill>
                  <a:prstDash val="solid"/>
                </a:ln>
                <a:solidFill>
                  <a:schemeClr val="accent2">
                    <a:lumMod val="40000"/>
                    <a:lumOff val="60000"/>
                  </a:schemeClr>
                </a:solidFill>
                <a:effectLst/>
              </a:rPr>
              <a:t>כללי עשה/ אל תעשה לאדם הפוגע</a:t>
            </a:r>
          </a:p>
        </p:txBody>
      </p:sp>
      <p:pic>
        <p:nvPicPr>
          <p:cNvPr id="5122" name="Picture 2" descr="bear doubt Sticker by lifezng">
            <a:extLst>
              <a:ext uri="{FF2B5EF4-FFF2-40B4-BE49-F238E27FC236}">
                <a16:creationId xmlns:a16="http://schemas.microsoft.com/office/drawing/2014/main" id="{E2D6D997-C399-4222-8447-8FFAE81E149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1411488"/>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בועת דיבור: אליפסה 1">
            <a:extLst>
              <a:ext uri="{FF2B5EF4-FFF2-40B4-BE49-F238E27FC236}">
                <a16:creationId xmlns:a16="http://schemas.microsoft.com/office/drawing/2014/main" id="{1D14F680-B1F6-4207-A4C3-4A6ABE2D7E9D}"/>
              </a:ext>
            </a:extLst>
          </p:cNvPr>
          <p:cNvSpPr/>
          <p:nvPr/>
        </p:nvSpPr>
        <p:spPr>
          <a:xfrm>
            <a:off x="438150" y="1916313"/>
            <a:ext cx="7000875" cy="2922387"/>
          </a:xfrm>
          <a:prstGeom prst="wedgeEllipseCallout">
            <a:avLst>
              <a:gd name="adj1" fmla="val 60947"/>
              <a:gd name="adj2" fmla="val 2172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accent2">
                    <a:lumMod val="60000"/>
                    <a:lumOff val="40000"/>
                  </a:schemeClr>
                </a:solidFill>
                <a:latin typeface="Calibri" panose="020F0502020204030204" pitchFamily="34" charset="0"/>
                <a:cs typeface="Calibri" panose="020F0502020204030204" pitchFamily="34" charset="0"/>
              </a:rPr>
              <a:t>אני רוצה לבקש סליחה על</a:t>
            </a:r>
          </a:p>
          <a:p>
            <a:pPr algn="ctr"/>
            <a:r>
              <a:rPr lang="he-IL" sz="2400" b="1" dirty="0">
                <a:solidFill>
                  <a:schemeClr val="accent2">
                    <a:lumMod val="60000"/>
                    <a:lumOff val="40000"/>
                  </a:schemeClr>
                </a:solidFill>
                <a:latin typeface="Calibri" panose="020F0502020204030204" pitchFamily="34" charset="0"/>
                <a:cs typeface="Calibri" panose="020F0502020204030204" pitchFamily="34" charset="0"/>
              </a:rPr>
              <a:t> מעשה לא טוב שעשיתי</a:t>
            </a:r>
          </a:p>
          <a:p>
            <a:pPr algn="ctr"/>
            <a:r>
              <a:rPr lang="he-IL" sz="2400" b="1" dirty="0">
                <a:solidFill>
                  <a:schemeClr val="accent2">
                    <a:lumMod val="60000"/>
                    <a:lumOff val="40000"/>
                  </a:schemeClr>
                </a:solidFill>
                <a:latin typeface="Calibri" panose="020F0502020204030204" pitchFamily="34" charset="0"/>
                <a:cs typeface="Calibri" panose="020F0502020204030204" pitchFamily="34" charset="0"/>
              </a:rPr>
              <a:t> אבל אני לא יודע איך כדאי לעשות את זה.</a:t>
            </a:r>
          </a:p>
          <a:p>
            <a:pPr algn="ctr"/>
            <a:r>
              <a:rPr lang="he-IL" sz="2400" b="1" dirty="0">
                <a:solidFill>
                  <a:schemeClr val="accent2">
                    <a:lumMod val="60000"/>
                    <a:lumOff val="40000"/>
                  </a:schemeClr>
                </a:solidFill>
                <a:latin typeface="Calibri" panose="020F0502020204030204" pitchFamily="34" charset="0"/>
                <a:cs typeface="Calibri" panose="020F0502020204030204" pitchFamily="34" charset="0"/>
              </a:rPr>
              <a:t>תוכלו לעזור לי ולכתוב כמה כללים?</a:t>
            </a:r>
          </a:p>
          <a:p>
            <a:pPr algn="ctr"/>
            <a:r>
              <a:rPr lang="he-IL" sz="2400" b="1" dirty="0">
                <a:solidFill>
                  <a:schemeClr val="accent2">
                    <a:lumMod val="60000"/>
                    <a:lumOff val="40000"/>
                  </a:schemeClr>
                </a:solidFill>
                <a:latin typeface="Calibri" panose="020F0502020204030204" pitchFamily="34" charset="0"/>
                <a:cs typeface="Calibri" panose="020F0502020204030204" pitchFamily="34" charset="0"/>
              </a:rPr>
              <a:t>תודה!</a:t>
            </a:r>
          </a:p>
        </p:txBody>
      </p:sp>
    </p:spTree>
    <p:extLst>
      <p:ext uri="{BB962C8B-B14F-4D97-AF65-F5344CB8AC3E}">
        <p14:creationId xmlns:p14="http://schemas.microsoft.com/office/powerpoint/2010/main" val="648623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תמונה 11" descr="מרקם פשתן לבן">
            <a:extLst>
              <a:ext uri="{FF2B5EF4-FFF2-40B4-BE49-F238E27FC236}">
                <a16:creationId xmlns:a16="http://schemas.microsoft.com/office/drawing/2014/main" id="{929968ED-18BE-4A84-BD98-F13EF5488A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5E5B56FD-2317-445A-ACFD-63BBAF3BE9E4}"/>
              </a:ext>
            </a:extLst>
          </p:cNvPr>
          <p:cNvSpPr>
            <a:spLocks noGrp="1"/>
          </p:cNvSpPr>
          <p:nvPr>
            <p:ph type="title"/>
          </p:nvPr>
        </p:nvSpPr>
        <p:spPr>
          <a:solidFill>
            <a:schemeClr val="accent6">
              <a:lumMod val="60000"/>
              <a:lumOff val="40000"/>
            </a:schemeClr>
          </a:solidFill>
          <a:ln w="57150">
            <a:solidFill>
              <a:schemeClr val="tx1"/>
            </a:solidFill>
          </a:ln>
        </p:spPr>
        <p:txBody>
          <a:bodyPr>
            <a:normAutofit fontScale="90000"/>
          </a:bodyPr>
          <a:lstStyle/>
          <a:p>
            <a:pPr algn="ctr"/>
            <a:r>
              <a:rPr lang="he-IL"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משימה א'  - כללי עשה/ אל תעשה בבקשת הסליחה</a:t>
            </a:r>
            <a:br>
              <a:rPr lang="he-IL"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עבודה בקבוצות</a:t>
            </a:r>
          </a:p>
        </p:txBody>
      </p:sp>
      <p:sp>
        <p:nvSpPr>
          <p:cNvPr id="3" name="מציין מיקום תוכן 2">
            <a:extLst>
              <a:ext uri="{FF2B5EF4-FFF2-40B4-BE49-F238E27FC236}">
                <a16:creationId xmlns:a16="http://schemas.microsoft.com/office/drawing/2014/main" id="{7934C3BA-58C9-40CD-AC8A-01F6DC000C1E}"/>
              </a:ext>
            </a:extLst>
          </p:cNvPr>
          <p:cNvSpPr>
            <a:spLocks noGrp="1"/>
          </p:cNvSpPr>
          <p:nvPr>
            <p:ph idx="1"/>
          </p:nvPr>
        </p:nvSpPr>
        <p:spPr>
          <a:xfrm>
            <a:off x="323830" y="1859181"/>
            <a:ext cx="11544340" cy="4351338"/>
          </a:xfrm>
        </p:spPr>
        <p:txBody>
          <a:bodyPr>
            <a:normAutofit/>
          </a:bodyPr>
          <a:lstStyle/>
          <a:p>
            <a:pPr marL="1143000" lvl="2" indent="-228600" algn="just" rtl="1">
              <a:lnSpc>
                <a:spcPct val="150000"/>
              </a:lnSpc>
              <a:spcAft>
                <a:spcPts val="0"/>
              </a:spcAft>
              <a:buFont typeface="Symbol" panose="05050102010706020507" pitchFamily="18" charset="2"/>
              <a:buChar char=""/>
              <a:tabLst>
                <a:tab pos="683260" algn="l"/>
              </a:tabLst>
            </a:pPr>
            <a:r>
              <a:rPr lang="he-IL"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כתבו כמה שיותר כללים לדברים שנכון ולא נכון לעשות ולחשוב בתהליך בקשת הסליחה </a:t>
            </a:r>
          </a:p>
          <a:p>
            <a:pPr marL="914400" lvl="2" indent="0" algn="just" rtl="1">
              <a:lnSpc>
                <a:spcPct val="150000"/>
              </a:lnSpc>
              <a:spcAft>
                <a:spcPts val="0"/>
              </a:spcAft>
              <a:buNone/>
              <a:tabLst>
                <a:tab pos="683260" algn="l"/>
              </a:tabLst>
            </a:pPr>
            <a:r>
              <a:rPr lang="he-IL"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(אנו כותבים כללים לאדם הפוגע).   </a:t>
            </a:r>
          </a:p>
          <a:p>
            <a:pPr marL="1143000" lvl="2" indent="-228600" algn="just" rtl="1">
              <a:lnSpc>
                <a:spcPct val="150000"/>
              </a:lnSpc>
              <a:spcAft>
                <a:spcPts val="0"/>
              </a:spcAft>
              <a:buFont typeface="Symbol" panose="05050102010706020507" pitchFamily="18" charset="2"/>
              <a:buChar char=""/>
              <a:tabLst>
                <a:tab pos="683260" algn="l"/>
              </a:tabLst>
            </a:pPr>
            <a:endParaRPr lang="he-IL" dirty="0">
              <a:latin typeface="Calibri" panose="020F0502020204030204" pitchFamily="34" charset="0"/>
              <a:ea typeface="Calibri" panose="020F0502020204030204" pitchFamily="34" charset="0"/>
              <a:cs typeface="David" panose="020E0502060401010101" pitchFamily="34" charset="-79"/>
            </a:endParaRPr>
          </a:p>
          <a:p>
            <a:pPr marL="914400" lvl="2" indent="0" algn="just" rtl="1">
              <a:lnSpc>
                <a:spcPct val="150000"/>
              </a:lnSpc>
              <a:spcAft>
                <a:spcPts val="0"/>
              </a:spcAft>
              <a:buNone/>
              <a:tabLst>
                <a:tab pos="683260" algn="l"/>
              </a:tabLst>
            </a:pPr>
            <a:endParaRPr lang="he-IL" dirty="0">
              <a:latin typeface="Calibri" panose="020F0502020204030204" pitchFamily="34" charset="0"/>
              <a:ea typeface="Calibri" panose="020F0502020204030204" pitchFamily="34" charset="0"/>
              <a:cs typeface="David" panose="020E0502060401010101" pitchFamily="34" charset="-79"/>
            </a:endParaRPr>
          </a:p>
          <a:p>
            <a:endParaRPr lang="he-IL" dirty="0"/>
          </a:p>
        </p:txBody>
      </p:sp>
      <p:sp>
        <p:nvSpPr>
          <p:cNvPr id="4" name="בועת דיבור: אליפסה 3">
            <a:extLst>
              <a:ext uri="{FF2B5EF4-FFF2-40B4-BE49-F238E27FC236}">
                <a16:creationId xmlns:a16="http://schemas.microsoft.com/office/drawing/2014/main" id="{96BBA24A-2715-4267-A8AA-A87A2F4503DE}"/>
              </a:ext>
            </a:extLst>
          </p:cNvPr>
          <p:cNvSpPr/>
          <p:nvPr/>
        </p:nvSpPr>
        <p:spPr>
          <a:xfrm>
            <a:off x="838200" y="3115396"/>
            <a:ext cx="4874004" cy="2265028"/>
          </a:xfrm>
          <a:prstGeom prst="wedgeEllipseCallout">
            <a:avLst>
              <a:gd name="adj1" fmla="val -28062"/>
              <a:gd name="adj2" fmla="val 62870"/>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נמצאים בכיתה? תוכלו לתלות לוח גרפיטי מבריסטול גדול על אחד הקירות וכל הילדים יוכלו לכתוב עליו את הכללים שלהם במהלך השבוע</a:t>
            </a:r>
          </a:p>
        </p:txBody>
      </p:sp>
      <p:sp>
        <p:nvSpPr>
          <p:cNvPr id="6" name="בועת דיבור: אליפסה 5">
            <a:extLst>
              <a:ext uri="{FF2B5EF4-FFF2-40B4-BE49-F238E27FC236}">
                <a16:creationId xmlns:a16="http://schemas.microsoft.com/office/drawing/2014/main" id="{0350E8FD-23DA-4F56-A806-A67CEA4C385F}"/>
              </a:ext>
            </a:extLst>
          </p:cNvPr>
          <p:cNvSpPr/>
          <p:nvPr/>
        </p:nvSpPr>
        <p:spPr>
          <a:xfrm>
            <a:off x="6303200" y="3212284"/>
            <a:ext cx="4874004" cy="2265028"/>
          </a:xfrm>
          <a:prstGeom prst="wedgeEllipseCallout">
            <a:avLst>
              <a:gd name="adj1" fmla="val 38547"/>
              <a:gd name="adj2" fmla="val 59166"/>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נמצאים בבית? או סתם מחפשים רעיונות? אתם מוזמנים לכתוב את הכללים שלכם </a:t>
            </a:r>
            <a:r>
              <a:rPr lang="he-IL" dirty="0">
                <a:highlight>
                  <a:srgbClr val="FFFF00"/>
                </a:highlight>
                <a:hlinkClick r:id="rId3"/>
              </a:rPr>
              <a:t>בקישור הזה</a:t>
            </a:r>
            <a:endParaRPr lang="he-IL" dirty="0">
              <a:highlight>
                <a:srgbClr val="FFFF00"/>
              </a:highlight>
            </a:endParaRPr>
          </a:p>
          <a:p>
            <a:pPr algn="ctr"/>
            <a:r>
              <a:rPr lang="he-IL" dirty="0"/>
              <a:t>וגם לקרוא את הכללים שכתבו ילדים אחרים</a:t>
            </a:r>
          </a:p>
        </p:txBody>
      </p:sp>
      <p:pic>
        <p:nvPicPr>
          <p:cNvPr id="8" name="Picture 2" descr="bear doubt Sticker by lifezng">
            <a:extLst>
              <a:ext uri="{FF2B5EF4-FFF2-40B4-BE49-F238E27FC236}">
                <a16:creationId xmlns:a16="http://schemas.microsoft.com/office/drawing/2014/main" id="{0E7E7731-CCC5-4F0C-87CD-3D208A9840EB}"/>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582167" y="5192785"/>
            <a:ext cx="1461822" cy="14618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bear doubt Sticker by lifezng">
            <a:extLst>
              <a:ext uri="{FF2B5EF4-FFF2-40B4-BE49-F238E27FC236}">
                <a16:creationId xmlns:a16="http://schemas.microsoft.com/office/drawing/2014/main" id="{17B0783A-30CE-4BAD-B3B0-00182285CCF4}"/>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H="1">
            <a:off x="323830" y="5353534"/>
            <a:ext cx="1461822" cy="1461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464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descr="תמונה מופשטת של אפקט טשטוש תנועה">
            <a:extLst>
              <a:ext uri="{FF2B5EF4-FFF2-40B4-BE49-F238E27FC236}">
                <a16:creationId xmlns:a16="http://schemas.microsoft.com/office/drawing/2014/main" id="{6205BCB2-9AE4-4332-B805-9243C14DCB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2" name="כותרת 1">
            <a:extLst>
              <a:ext uri="{FF2B5EF4-FFF2-40B4-BE49-F238E27FC236}">
                <a16:creationId xmlns:a16="http://schemas.microsoft.com/office/drawing/2014/main" id="{5AE21871-B780-44A3-B3BD-566F061FFC47}"/>
              </a:ext>
            </a:extLst>
          </p:cNvPr>
          <p:cNvSpPr>
            <a:spLocks noGrp="1"/>
          </p:cNvSpPr>
          <p:nvPr>
            <p:ph type="title"/>
          </p:nvPr>
        </p:nvSpPr>
        <p:spPr>
          <a:xfrm>
            <a:off x="519418" y="579044"/>
            <a:ext cx="10515600" cy="6010508"/>
          </a:xfrm>
        </p:spPr>
        <p:txBody>
          <a:bodyPr>
            <a:normAutofit/>
          </a:bodyPr>
          <a:lstStyle/>
          <a:p>
            <a:pPr algn="ctr"/>
            <a:r>
              <a:rPr lang="he-IL" b="1" dirty="0">
                <a:solidFill>
                  <a:srgbClr val="FFFF00"/>
                </a:solidFill>
                <a:effectLst>
                  <a:outerShdw blurRad="38100" dist="38100" dir="2700000" algn="tl">
                    <a:srgbClr val="000000">
                      <a:alpha val="43137"/>
                    </a:srgbClr>
                  </a:outerShdw>
                </a:effectLst>
              </a:rPr>
              <a:t>"אסור לאדם להיות אכזרי ולא להתפייס. </a:t>
            </a:r>
            <a:br>
              <a:rPr lang="he-IL" b="1" dirty="0">
                <a:solidFill>
                  <a:srgbClr val="FFFF00"/>
                </a:solidFill>
                <a:effectLst>
                  <a:outerShdw blurRad="38100" dist="38100" dir="2700000" algn="tl">
                    <a:srgbClr val="000000">
                      <a:alpha val="43137"/>
                    </a:srgbClr>
                  </a:outerShdw>
                </a:effectLst>
              </a:rPr>
            </a:br>
            <a:r>
              <a:rPr lang="he-IL" b="1" dirty="0">
                <a:solidFill>
                  <a:srgbClr val="FFFF00"/>
                </a:solidFill>
                <a:effectLst>
                  <a:outerShdw blurRad="38100" dist="38100" dir="2700000" algn="tl">
                    <a:srgbClr val="000000">
                      <a:alpha val="43137"/>
                    </a:srgbClr>
                  </a:outerShdw>
                </a:effectLst>
              </a:rPr>
              <a:t>אלא יהא נוח לרצות וקשה לכעוס.</a:t>
            </a:r>
            <a:br>
              <a:rPr lang="he-IL" b="1" dirty="0">
                <a:solidFill>
                  <a:srgbClr val="FFFF00"/>
                </a:solidFill>
                <a:effectLst>
                  <a:outerShdw blurRad="38100" dist="38100" dir="2700000" algn="tl">
                    <a:srgbClr val="000000">
                      <a:alpha val="43137"/>
                    </a:srgbClr>
                  </a:outerShdw>
                </a:effectLst>
              </a:rPr>
            </a:br>
            <a:r>
              <a:rPr lang="he-IL" b="1" dirty="0">
                <a:solidFill>
                  <a:srgbClr val="FFFF00"/>
                </a:solidFill>
                <a:effectLst>
                  <a:outerShdw blurRad="38100" dist="38100" dir="2700000" algn="tl">
                    <a:srgbClr val="000000">
                      <a:alpha val="43137"/>
                    </a:srgbClr>
                  </a:outerShdw>
                </a:effectLst>
              </a:rPr>
              <a:t> ובשעה שמבקש ממנו החוטא למחול, מוחל בלב שלם ובנפש חפצה. ואפילו הצר לו הרבה, </a:t>
            </a:r>
            <a:br>
              <a:rPr lang="he-IL" b="1" dirty="0">
                <a:solidFill>
                  <a:srgbClr val="FFFF00"/>
                </a:solidFill>
                <a:effectLst>
                  <a:outerShdw blurRad="38100" dist="38100" dir="2700000" algn="tl">
                    <a:srgbClr val="000000">
                      <a:alpha val="43137"/>
                    </a:srgbClr>
                  </a:outerShdw>
                </a:effectLst>
              </a:rPr>
            </a:br>
            <a:r>
              <a:rPr lang="he-IL" b="1" dirty="0">
                <a:solidFill>
                  <a:srgbClr val="FFFF00"/>
                </a:solidFill>
                <a:effectLst>
                  <a:outerShdw blurRad="38100" dist="38100" dir="2700000" algn="tl">
                    <a:srgbClr val="000000">
                      <a:alpha val="43137"/>
                    </a:srgbClr>
                  </a:outerShdw>
                </a:effectLst>
              </a:rPr>
              <a:t>לא ייקום ולא ייטור</a:t>
            </a:r>
            <a:br>
              <a:rPr lang="he-IL" b="1" dirty="0">
                <a:solidFill>
                  <a:srgbClr val="FFFF00"/>
                </a:solidFill>
                <a:effectLst>
                  <a:outerShdw blurRad="38100" dist="38100" dir="2700000" algn="tl">
                    <a:srgbClr val="000000">
                      <a:alpha val="43137"/>
                    </a:srgbClr>
                  </a:outerShdw>
                </a:effectLst>
              </a:rPr>
            </a:br>
            <a:r>
              <a:rPr lang="he-IL" b="1" dirty="0">
                <a:solidFill>
                  <a:srgbClr val="FFFF00"/>
                </a:solidFill>
                <a:effectLst>
                  <a:outerShdw blurRad="38100" dist="38100" dir="2700000" algn="tl">
                    <a:srgbClr val="000000">
                      <a:alpha val="43137"/>
                    </a:srgbClr>
                  </a:outerShdw>
                </a:effectLst>
              </a:rPr>
              <a:t> וזה דרכם של זרע ישראל וליבם הנכון"</a:t>
            </a:r>
            <a:br>
              <a:rPr lang="he-IL" b="1" dirty="0">
                <a:solidFill>
                  <a:srgbClr val="FFFF00"/>
                </a:solidFill>
                <a:effectLst>
                  <a:outerShdw blurRad="38100" dist="38100" dir="2700000" algn="tl">
                    <a:srgbClr val="000000">
                      <a:alpha val="43137"/>
                    </a:srgbClr>
                  </a:outerShdw>
                </a:effectLst>
              </a:rPr>
            </a:br>
            <a:br>
              <a:rPr lang="he-IL" dirty="0"/>
            </a:br>
            <a:r>
              <a:rPr lang="he-IL" sz="3600" dirty="0"/>
              <a:t>(מתוך הלכות תשובה </a:t>
            </a:r>
            <a:r>
              <a:rPr lang="he-IL" sz="3600" dirty="0" err="1"/>
              <a:t>לרמבם</a:t>
            </a:r>
            <a:r>
              <a:rPr lang="he-IL" sz="3600" dirty="0"/>
              <a:t>)</a:t>
            </a:r>
            <a:endParaRPr lang="he-IL" dirty="0"/>
          </a:p>
        </p:txBody>
      </p:sp>
      <p:pic>
        <p:nvPicPr>
          <p:cNvPr id="1026" name="Picture 2" descr="I Love You Hearts Sticker by Originals">
            <a:extLst>
              <a:ext uri="{FF2B5EF4-FFF2-40B4-BE49-F238E27FC236}">
                <a16:creationId xmlns:a16="http://schemas.microsoft.com/office/drawing/2014/main" id="{CDA77379-E1F9-4174-A357-2583CB45EE6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974473" y="0"/>
            <a:ext cx="2857500" cy="3133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837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D6CD170B-D7A4-40F4-ADDF-269F078A98F8}"/>
              </a:ext>
            </a:extLst>
          </p:cNvPr>
          <p:cNvPicPr>
            <a:picLocks noChangeAspect="1"/>
          </p:cNvPicPr>
          <p:nvPr/>
        </p:nvPicPr>
        <p:blipFill>
          <a:blip r:embed="rId2"/>
          <a:stretch>
            <a:fillRect/>
          </a:stretch>
        </p:blipFill>
        <p:spPr>
          <a:xfrm>
            <a:off x="0" y="0"/>
            <a:ext cx="12192000" cy="6857999"/>
          </a:xfrm>
          <a:prstGeom prst="rect">
            <a:avLst/>
          </a:prstGeom>
        </p:spPr>
      </p:pic>
      <p:sp>
        <p:nvSpPr>
          <p:cNvPr id="2" name="כותרת 1">
            <a:extLst>
              <a:ext uri="{FF2B5EF4-FFF2-40B4-BE49-F238E27FC236}">
                <a16:creationId xmlns:a16="http://schemas.microsoft.com/office/drawing/2014/main" id="{204A30E0-395C-46EC-80F1-278AA199B9AE}"/>
              </a:ext>
            </a:extLst>
          </p:cNvPr>
          <p:cNvSpPr>
            <a:spLocks noGrp="1"/>
          </p:cNvSpPr>
          <p:nvPr>
            <p:ph type="title"/>
          </p:nvPr>
        </p:nvSpPr>
        <p:spPr>
          <a:xfrm>
            <a:off x="369116" y="227551"/>
            <a:ext cx="10316846" cy="4748168"/>
          </a:xfrm>
        </p:spPr>
        <p:style>
          <a:lnRef idx="2">
            <a:schemeClr val="accent4"/>
          </a:lnRef>
          <a:fillRef idx="1">
            <a:schemeClr val="lt1"/>
          </a:fillRef>
          <a:effectRef idx="0">
            <a:schemeClr val="accent4"/>
          </a:effectRef>
          <a:fontRef idx="minor">
            <a:schemeClr val="dk1"/>
          </a:fontRef>
        </p:style>
        <p:txBody>
          <a:bodyPr>
            <a:normAutofit/>
          </a:bodyPr>
          <a:lstStyle/>
          <a:p>
            <a:pPr algn="ct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אמר רבי שמעון: "אוי מה עשיתי שכך פגעתי באיש הזה!</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אני כל כך מתחרט על דברי!! </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מייד השתחווה רבי שמעון בפני האיש וביקש ממנו: "אנא סלח לי, צדקת ממני, לא התנהגתי כראוי אני מצטער מעומק ליבי... </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בבקשה תסלח לי, תמחל לי..." </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אבל האיש לא רצה לשמוע וענה: </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"לא אסלח לך עד שתלך לבעל המלאכה שעשה אותי </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ותגיד לו כמה מכוער אדם זה שעשית", </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הפנה לו עורף ולא רצה להביט בו.</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הלך אחריו רבי שמעון דרך ארוכה וביקש את סליחתו, </a:t>
            </a:r>
            <a:b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והאיש לא התפייס</a:t>
            </a:r>
            <a:endPar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2050" name="Picture 2" descr="angry no way Sticker by Studios Stickers">
            <a:extLst>
              <a:ext uri="{FF2B5EF4-FFF2-40B4-BE49-F238E27FC236}">
                <a16:creationId xmlns:a16="http://schemas.microsoft.com/office/drawing/2014/main" id="{029BC5A1-90EF-4E96-9743-563F642BFEC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274127" y="2927756"/>
            <a:ext cx="4095925" cy="409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141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תמונה 9" descr="רקע מצויר של קשת בענן עם מרקם">
            <a:extLst>
              <a:ext uri="{FF2B5EF4-FFF2-40B4-BE49-F238E27FC236}">
                <a16:creationId xmlns:a16="http://schemas.microsoft.com/office/drawing/2014/main" id="{E8547409-CFF6-41A1-85E5-9A7C9C641D5C}"/>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41887E97-9B39-460B-8327-C369C01DC597}"/>
              </a:ext>
            </a:extLst>
          </p:cNvPr>
          <p:cNvSpPr>
            <a:spLocks noGrp="1"/>
          </p:cNvSpPr>
          <p:nvPr>
            <p:ph type="title"/>
          </p:nvPr>
        </p:nvSpPr>
        <p:spPr>
          <a:xfrm>
            <a:off x="0" y="1601773"/>
            <a:ext cx="11439699" cy="2935410"/>
          </a:xfrm>
        </p:spPr>
        <p:txBody>
          <a:bodyPr>
            <a:noAutofit/>
          </a:bodyPr>
          <a:lstStyle/>
          <a:p>
            <a:r>
              <a:rPr lang="he-IL" sz="4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שלב ב' – מחילה.  </a:t>
            </a: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 האם לדעתכם רבי שמעון ביקש סליחה כראוי?</a:t>
            </a: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(תוכלו להתבונן בכללים שכתבתם – איך לבקש סליחה</a:t>
            </a: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endParaRPr lang="he-IL"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4098" name="Picture 2" descr="oh no lol Sticker by FC Bayern Munich">
            <a:extLst>
              <a:ext uri="{FF2B5EF4-FFF2-40B4-BE49-F238E27FC236}">
                <a16:creationId xmlns:a16="http://schemas.microsoft.com/office/drawing/2014/main" id="{D3153936-FB42-4533-ABE5-2D44CCCA225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91686" y="545634"/>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927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B4BA65B3-5251-4C3B-AA84-55A6F77C50AD}"/>
              </a:ext>
            </a:extLst>
          </p:cNvPr>
          <p:cNvSpPr>
            <a:spLocks noGrp="1"/>
          </p:cNvSpPr>
          <p:nvPr>
            <p:ph idx="1"/>
          </p:nvPr>
        </p:nvSpPr>
        <p:spPr>
          <a:xfrm>
            <a:off x="0" y="5272892"/>
            <a:ext cx="8699746" cy="2128837"/>
          </a:xfrm>
        </p:spPr>
        <p:txBody>
          <a:bodyPr>
            <a:normAutofit/>
          </a:bodyPr>
          <a:lstStyle/>
          <a:p>
            <a:r>
              <a:rPr lang="he-IL" sz="2400" dirty="0">
                <a:latin typeface="Calibri" panose="020F0502020204030204" pitchFamily="34" charset="0"/>
                <a:cs typeface="Calibri" panose="020F0502020204030204" pitchFamily="34" charset="0"/>
              </a:rPr>
              <a:t>חזרו לקבוצות וענו על התשובות.</a:t>
            </a:r>
          </a:p>
          <a:p>
            <a:r>
              <a:rPr lang="he-IL" sz="2400" dirty="0">
                <a:latin typeface="Calibri" panose="020F0502020204030204" pitchFamily="34" charset="0"/>
                <a:cs typeface="Calibri" panose="020F0502020204030204" pitchFamily="34" charset="0"/>
              </a:rPr>
              <a:t>לומדים מהבית?  המשיכו את שיחת הועידה או הזום עם שלושת הילדים כתבו את הרעיונות על דף, צלמו ושלחו למורה/ העלו בפורום הכיתתי</a:t>
            </a:r>
          </a:p>
        </p:txBody>
      </p:sp>
      <p:sp>
        <p:nvSpPr>
          <p:cNvPr id="8" name="מלבן 7">
            <a:extLst>
              <a:ext uri="{FF2B5EF4-FFF2-40B4-BE49-F238E27FC236}">
                <a16:creationId xmlns:a16="http://schemas.microsoft.com/office/drawing/2014/main" id="{119A43F7-062A-4463-B1F3-9850BB137871}"/>
              </a:ext>
            </a:extLst>
          </p:cNvPr>
          <p:cNvSpPr/>
          <p:nvPr/>
        </p:nvSpPr>
        <p:spPr>
          <a:xfrm>
            <a:off x="1243550" y="412847"/>
            <a:ext cx="9704901" cy="923330"/>
          </a:xfrm>
          <a:prstGeom prst="rect">
            <a:avLst/>
          </a:prstGeom>
          <a:noFill/>
        </p:spPr>
        <p:txBody>
          <a:bodyPr wrap="none" lIns="91440" tIns="45720" rIns="91440" bIns="45720">
            <a:spAutoFit/>
          </a:bodyPr>
          <a:lstStyle/>
          <a:p>
            <a:pPr algn="ctr"/>
            <a:r>
              <a:rPr lang="he-IL" sz="5400" b="1" cap="none" spc="0" dirty="0">
                <a:ln w="22225">
                  <a:solidFill>
                    <a:schemeClr val="accent2"/>
                  </a:solidFill>
                  <a:prstDash val="solid"/>
                </a:ln>
                <a:solidFill>
                  <a:schemeClr val="accent2">
                    <a:lumMod val="40000"/>
                    <a:lumOff val="60000"/>
                  </a:schemeClr>
                </a:solidFill>
                <a:effectLst/>
              </a:rPr>
              <a:t>כללי עשה/ אל תעשה לאדם הנפגע</a:t>
            </a:r>
          </a:p>
        </p:txBody>
      </p:sp>
      <p:pic>
        <p:nvPicPr>
          <p:cNvPr id="5122" name="Picture 2" descr="bear doubt Sticker by lifezng">
            <a:extLst>
              <a:ext uri="{FF2B5EF4-FFF2-40B4-BE49-F238E27FC236}">
                <a16:creationId xmlns:a16="http://schemas.microsoft.com/office/drawing/2014/main" id="{E2D6D997-C399-4222-8447-8FFAE81E149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1411488"/>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בועת דיבור: אליפסה 1">
            <a:extLst>
              <a:ext uri="{FF2B5EF4-FFF2-40B4-BE49-F238E27FC236}">
                <a16:creationId xmlns:a16="http://schemas.microsoft.com/office/drawing/2014/main" id="{1D14F680-B1F6-4207-A4C3-4A6ABE2D7E9D}"/>
              </a:ext>
            </a:extLst>
          </p:cNvPr>
          <p:cNvSpPr/>
          <p:nvPr/>
        </p:nvSpPr>
        <p:spPr>
          <a:xfrm>
            <a:off x="438150" y="1916313"/>
            <a:ext cx="7000875" cy="2922387"/>
          </a:xfrm>
          <a:prstGeom prst="wedgeEllipseCallout">
            <a:avLst>
              <a:gd name="adj1" fmla="val 60947"/>
              <a:gd name="adj2" fmla="val 2172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a:solidFill>
                  <a:schemeClr val="accent2">
                    <a:lumMod val="60000"/>
                    <a:lumOff val="40000"/>
                  </a:schemeClr>
                </a:solidFill>
                <a:latin typeface="Calibri" panose="020F0502020204030204" pitchFamily="34" charset="0"/>
                <a:cs typeface="Calibri" panose="020F0502020204030204" pitchFamily="34" charset="0"/>
              </a:rPr>
              <a:t>אני רוצה לנסות לסלוח על דבר שפגעו בי.</a:t>
            </a:r>
          </a:p>
          <a:p>
            <a:pPr algn="ctr"/>
            <a:r>
              <a:rPr lang="he-IL" sz="2400" b="1" dirty="0">
                <a:solidFill>
                  <a:schemeClr val="accent2">
                    <a:lumMod val="60000"/>
                    <a:lumOff val="40000"/>
                  </a:schemeClr>
                </a:solidFill>
                <a:latin typeface="Calibri" panose="020F0502020204030204" pitchFamily="34" charset="0"/>
                <a:cs typeface="Calibri" panose="020F0502020204030204" pitchFamily="34" charset="0"/>
              </a:rPr>
              <a:t>איך אוכל לעשות את זה?</a:t>
            </a:r>
          </a:p>
          <a:p>
            <a:pPr algn="ctr"/>
            <a:r>
              <a:rPr lang="he-IL" sz="2400" b="1" dirty="0">
                <a:solidFill>
                  <a:schemeClr val="accent2">
                    <a:lumMod val="60000"/>
                    <a:lumOff val="40000"/>
                  </a:schemeClr>
                </a:solidFill>
                <a:latin typeface="Calibri" panose="020F0502020204030204" pitchFamily="34" charset="0"/>
                <a:cs typeface="Calibri" panose="020F0502020204030204" pitchFamily="34" charset="0"/>
              </a:rPr>
              <a:t>על מה כדאי לי לחשוב?</a:t>
            </a:r>
          </a:p>
          <a:p>
            <a:pPr algn="ctr"/>
            <a:r>
              <a:rPr lang="he-IL" sz="2400" b="1" dirty="0">
                <a:solidFill>
                  <a:schemeClr val="accent2">
                    <a:lumMod val="60000"/>
                    <a:lumOff val="40000"/>
                  </a:schemeClr>
                </a:solidFill>
                <a:latin typeface="Calibri" panose="020F0502020204030204" pitchFamily="34" charset="0"/>
                <a:cs typeface="Calibri" panose="020F0502020204030204" pitchFamily="34" charset="0"/>
              </a:rPr>
              <a:t>מה לא כדאי לי לעשות?</a:t>
            </a:r>
          </a:p>
          <a:p>
            <a:pPr algn="ctr"/>
            <a:endParaRPr lang="he-IL" sz="2400" b="1" dirty="0">
              <a:solidFill>
                <a:schemeClr val="accent2">
                  <a:lumMod val="60000"/>
                  <a:lumOff val="4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4921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תמונה 11" descr="מרקם פשתן לבן">
            <a:extLst>
              <a:ext uri="{FF2B5EF4-FFF2-40B4-BE49-F238E27FC236}">
                <a16:creationId xmlns:a16="http://schemas.microsoft.com/office/drawing/2014/main" id="{929968ED-18BE-4A84-BD98-F13EF5488A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5E5B56FD-2317-445A-ACFD-63BBAF3BE9E4}"/>
              </a:ext>
            </a:extLst>
          </p:cNvPr>
          <p:cNvSpPr>
            <a:spLocks noGrp="1"/>
          </p:cNvSpPr>
          <p:nvPr>
            <p:ph type="title"/>
          </p:nvPr>
        </p:nvSpPr>
        <p:spPr>
          <a:solidFill>
            <a:schemeClr val="accent6">
              <a:lumMod val="60000"/>
              <a:lumOff val="40000"/>
            </a:schemeClr>
          </a:solidFill>
          <a:ln w="57150">
            <a:solidFill>
              <a:schemeClr val="tx1"/>
            </a:solidFill>
          </a:ln>
        </p:spPr>
        <p:txBody>
          <a:bodyPr>
            <a:normAutofit fontScale="90000"/>
          </a:bodyPr>
          <a:lstStyle/>
          <a:p>
            <a:pPr algn="ctr"/>
            <a:r>
              <a:rPr lang="he-IL"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משימה ב'  - כללי עשה/ אל תעשה בקבלת הסליחה</a:t>
            </a:r>
            <a:br>
              <a:rPr lang="he-IL"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עבודה בקבוצות</a:t>
            </a:r>
          </a:p>
        </p:txBody>
      </p:sp>
      <p:sp>
        <p:nvSpPr>
          <p:cNvPr id="3" name="מציין מיקום תוכן 2">
            <a:extLst>
              <a:ext uri="{FF2B5EF4-FFF2-40B4-BE49-F238E27FC236}">
                <a16:creationId xmlns:a16="http://schemas.microsoft.com/office/drawing/2014/main" id="{7934C3BA-58C9-40CD-AC8A-01F6DC000C1E}"/>
              </a:ext>
            </a:extLst>
          </p:cNvPr>
          <p:cNvSpPr>
            <a:spLocks noGrp="1"/>
          </p:cNvSpPr>
          <p:nvPr>
            <p:ph idx="1"/>
          </p:nvPr>
        </p:nvSpPr>
        <p:spPr>
          <a:xfrm>
            <a:off x="323830" y="1859181"/>
            <a:ext cx="11544340" cy="4351338"/>
          </a:xfrm>
        </p:spPr>
        <p:txBody>
          <a:bodyPr>
            <a:normAutofit/>
          </a:bodyPr>
          <a:lstStyle/>
          <a:p>
            <a:pPr marL="1143000" lvl="2" indent="-228600" algn="just" rtl="1">
              <a:lnSpc>
                <a:spcPct val="150000"/>
              </a:lnSpc>
              <a:spcAft>
                <a:spcPts val="0"/>
              </a:spcAft>
              <a:buFont typeface="Symbol" panose="05050102010706020507" pitchFamily="18" charset="2"/>
              <a:buChar char=""/>
              <a:tabLst>
                <a:tab pos="683260" algn="l"/>
              </a:tabLst>
            </a:pPr>
            <a:r>
              <a:rPr lang="he-IL"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כתבו כמה שיותר כללים לדברים שנכון ולא נכון לעשות ולחשוב בתהליך קבלת הסליחה </a:t>
            </a:r>
          </a:p>
          <a:p>
            <a:pPr marL="914400" lvl="2" indent="0" algn="just" rtl="1">
              <a:lnSpc>
                <a:spcPct val="150000"/>
              </a:lnSpc>
              <a:spcAft>
                <a:spcPts val="0"/>
              </a:spcAft>
              <a:buNone/>
              <a:tabLst>
                <a:tab pos="683260" algn="l"/>
              </a:tabLst>
            </a:pPr>
            <a:r>
              <a:rPr lang="he-IL"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(אנו כותבים כללים לאדם שנפגע).   </a:t>
            </a:r>
          </a:p>
          <a:p>
            <a:pPr marL="1143000" lvl="2" indent="-228600" algn="just" rtl="1">
              <a:lnSpc>
                <a:spcPct val="150000"/>
              </a:lnSpc>
              <a:spcAft>
                <a:spcPts val="0"/>
              </a:spcAft>
              <a:buFont typeface="Symbol" panose="05050102010706020507" pitchFamily="18" charset="2"/>
              <a:buChar char=""/>
              <a:tabLst>
                <a:tab pos="683260" algn="l"/>
              </a:tabLst>
            </a:pPr>
            <a:endParaRPr lang="he-IL" dirty="0">
              <a:latin typeface="Calibri" panose="020F0502020204030204" pitchFamily="34" charset="0"/>
              <a:ea typeface="Calibri" panose="020F0502020204030204" pitchFamily="34" charset="0"/>
              <a:cs typeface="David" panose="020E0502060401010101" pitchFamily="34" charset="-79"/>
            </a:endParaRPr>
          </a:p>
          <a:p>
            <a:pPr marL="914400" lvl="2" indent="0" algn="just" rtl="1">
              <a:lnSpc>
                <a:spcPct val="150000"/>
              </a:lnSpc>
              <a:spcAft>
                <a:spcPts val="0"/>
              </a:spcAft>
              <a:buNone/>
              <a:tabLst>
                <a:tab pos="683260" algn="l"/>
              </a:tabLst>
            </a:pPr>
            <a:endParaRPr lang="he-IL" dirty="0">
              <a:latin typeface="Calibri" panose="020F0502020204030204" pitchFamily="34" charset="0"/>
              <a:ea typeface="Calibri" panose="020F0502020204030204" pitchFamily="34" charset="0"/>
              <a:cs typeface="David" panose="020E0502060401010101" pitchFamily="34" charset="-79"/>
            </a:endParaRPr>
          </a:p>
          <a:p>
            <a:endParaRPr lang="he-IL" dirty="0"/>
          </a:p>
        </p:txBody>
      </p:sp>
      <p:sp>
        <p:nvSpPr>
          <p:cNvPr id="4" name="בועת דיבור: אליפסה 3">
            <a:extLst>
              <a:ext uri="{FF2B5EF4-FFF2-40B4-BE49-F238E27FC236}">
                <a16:creationId xmlns:a16="http://schemas.microsoft.com/office/drawing/2014/main" id="{96BBA24A-2715-4267-A8AA-A87A2F4503DE}"/>
              </a:ext>
            </a:extLst>
          </p:cNvPr>
          <p:cNvSpPr/>
          <p:nvPr/>
        </p:nvSpPr>
        <p:spPr>
          <a:xfrm>
            <a:off x="838200" y="3115396"/>
            <a:ext cx="4874004" cy="2265028"/>
          </a:xfrm>
          <a:prstGeom prst="wedgeEllipseCallout">
            <a:avLst>
              <a:gd name="adj1" fmla="val -28062"/>
              <a:gd name="adj2" fmla="val 62870"/>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נמצאים בכיתה? תוכלו לתלות לוח גרפיטי נוסף מבריסטול גדול על אחד הקירות וכל הילדים יוכלו לכתוב עליו את הכללים שלהם במהלך השבוע</a:t>
            </a:r>
          </a:p>
        </p:txBody>
      </p:sp>
      <p:sp>
        <p:nvSpPr>
          <p:cNvPr id="6" name="בועת דיבור: אליפסה 5">
            <a:extLst>
              <a:ext uri="{FF2B5EF4-FFF2-40B4-BE49-F238E27FC236}">
                <a16:creationId xmlns:a16="http://schemas.microsoft.com/office/drawing/2014/main" id="{0350E8FD-23DA-4F56-A806-A67CEA4C385F}"/>
              </a:ext>
            </a:extLst>
          </p:cNvPr>
          <p:cNvSpPr/>
          <p:nvPr/>
        </p:nvSpPr>
        <p:spPr>
          <a:xfrm>
            <a:off x="6303200" y="3212284"/>
            <a:ext cx="4874004" cy="2265028"/>
          </a:xfrm>
          <a:prstGeom prst="wedgeEllipseCallout">
            <a:avLst>
              <a:gd name="adj1" fmla="val 38547"/>
              <a:gd name="adj2" fmla="val 59166"/>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נמצאים בבית? או סתם מחפשים רעיונות? אתם מוזמנים לכתוב את הכללים שלכם </a:t>
            </a:r>
            <a:r>
              <a:rPr lang="he-IL" dirty="0">
                <a:highlight>
                  <a:srgbClr val="FFFF00"/>
                </a:highlight>
                <a:hlinkClick r:id="rId3"/>
              </a:rPr>
              <a:t>בקישור הזה</a:t>
            </a:r>
            <a:endParaRPr lang="he-IL" dirty="0">
              <a:highlight>
                <a:srgbClr val="FFFF00"/>
              </a:highlight>
            </a:endParaRPr>
          </a:p>
          <a:p>
            <a:pPr algn="ctr"/>
            <a:r>
              <a:rPr lang="he-IL" dirty="0"/>
              <a:t>וגם לקרוא את הכללים שכתבו ילדים אחרים</a:t>
            </a:r>
          </a:p>
        </p:txBody>
      </p:sp>
      <p:pic>
        <p:nvPicPr>
          <p:cNvPr id="8" name="Picture 2" descr="bear doubt Sticker by lifezng">
            <a:extLst>
              <a:ext uri="{FF2B5EF4-FFF2-40B4-BE49-F238E27FC236}">
                <a16:creationId xmlns:a16="http://schemas.microsoft.com/office/drawing/2014/main" id="{0E7E7731-CCC5-4F0C-87CD-3D208A9840EB}"/>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582167" y="5192785"/>
            <a:ext cx="1461822" cy="14618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bear doubt Sticker by lifezng">
            <a:extLst>
              <a:ext uri="{FF2B5EF4-FFF2-40B4-BE49-F238E27FC236}">
                <a16:creationId xmlns:a16="http://schemas.microsoft.com/office/drawing/2014/main" id="{17B0783A-30CE-4BAD-B3B0-00182285CCF4}"/>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H="1">
            <a:off x="323830" y="5353534"/>
            <a:ext cx="1461822" cy="1461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492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תמונה 9" descr="רקע מצויר של קשת בענן עם מרקם">
            <a:extLst>
              <a:ext uri="{FF2B5EF4-FFF2-40B4-BE49-F238E27FC236}">
                <a16:creationId xmlns:a16="http://schemas.microsoft.com/office/drawing/2014/main" id="{E8547409-CFF6-41A1-85E5-9A7C9C641D5C}"/>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41887E97-9B39-460B-8327-C369C01DC597}"/>
              </a:ext>
            </a:extLst>
          </p:cNvPr>
          <p:cNvSpPr>
            <a:spLocks noGrp="1"/>
          </p:cNvSpPr>
          <p:nvPr>
            <p:ph type="title"/>
          </p:nvPr>
        </p:nvSpPr>
        <p:spPr>
          <a:xfrm>
            <a:off x="1317072" y="1912165"/>
            <a:ext cx="10290407" cy="4748693"/>
          </a:xfrm>
        </p:spPr>
        <p:txBody>
          <a:bodyPr>
            <a:noAutofit/>
          </a:bodyPr>
          <a:lstStyle/>
          <a:p>
            <a:pPr algn="ct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cs typeface="Calibri" panose="020F0502020204030204" pitchFamily="34" charset="0"/>
              </a:rPr>
              <a:t>שלב ב' – מחילה.</a:t>
            </a:r>
            <a:br>
              <a:rPr lang="he-IL" sz="2800" b="1" dirty="0">
                <a:effectLst>
                  <a:outerShdw blurRad="38100" dist="38100" dir="2700000" algn="tl">
                    <a:srgbClr val="000000">
                      <a:alpha val="43137"/>
                    </a:srgbClr>
                  </a:outerShdw>
                </a:effectLst>
                <a:highlight>
                  <a:srgbClr val="FFFF00"/>
                </a:highlight>
                <a:latin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cs typeface="Calibri" panose="020F0502020204030204" pitchFamily="34" charset="0"/>
              </a:rPr>
              <a:t> ענו במחברות על התשובות / קיימו דיון כיתתי</a:t>
            </a: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 מדוע קשה למחול?</a:t>
            </a: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2. האם לעתים נוח להיות בעמדת הנפגע </a:t>
            </a: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ומשום כך לא לסלוח?</a:t>
            </a: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3. האם אפשר לסלוח גם בלי שהפוגע התנצל?</a:t>
            </a: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highlight>
                  <a:srgbClr val="FFFF00"/>
                </a:highlight>
                <a:latin typeface="Calibri" panose="020F0502020204030204" pitchFamily="34" charset="0"/>
                <a:cs typeface="Calibri" panose="020F0502020204030204" pitchFamily="34" charset="0"/>
              </a:rPr>
              <a:t>משימה אישית</a:t>
            </a: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שתפו במקרה בו חוויתם אירוע בו </a:t>
            </a: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נפגעתם והתבקשתם לסלוח, </a:t>
            </a: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או במקרה בו חוויתם אירוע בו פגעתם ובקשתם</a:t>
            </a: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מחילה מעומק הלב.</a:t>
            </a: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endParaRPr lang="he-IL" sz="2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4098" name="Picture 2" descr="oh no lol Sticker by FC Bayern Munich">
            <a:extLst>
              <a:ext uri="{FF2B5EF4-FFF2-40B4-BE49-F238E27FC236}">
                <a16:creationId xmlns:a16="http://schemas.microsoft.com/office/drawing/2014/main" id="{D3153936-FB42-4533-ABE5-2D44CCCA225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55153" y="783478"/>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125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D6CD170B-D7A4-40F4-ADDF-269F078A98F8}"/>
              </a:ext>
            </a:extLst>
          </p:cNvPr>
          <p:cNvPicPr>
            <a:picLocks noChangeAspect="1"/>
          </p:cNvPicPr>
          <p:nvPr/>
        </p:nvPicPr>
        <p:blipFill>
          <a:blip r:embed="rId2"/>
          <a:stretch>
            <a:fillRect/>
          </a:stretch>
        </p:blipFill>
        <p:spPr>
          <a:xfrm>
            <a:off x="0" y="0"/>
            <a:ext cx="12192000" cy="6857999"/>
          </a:xfrm>
          <a:prstGeom prst="rect">
            <a:avLst/>
          </a:prstGeom>
        </p:spPr>
      </p:pic>
      <p:sp>
        <p:nvSpPr>
          <p:cNvPr id="2" name="כותרת 1">
            <a:extLst>
              <a:ext uri="{FF2B5EF4-FFF2-40B4-BE49-F238E27FC236}">
                <a16:creationId xmlns:a16="http://schemas.microsoft.com/office/drawing/2014/main" id="{204A30E0-395C-46EC-80F1-278AA199B9AE}"/>
              </a:ext>
            </a:extLst>
          </p:cNvPr>
          <p:cNvSpPr>
            <a:spLocks noGrp="1"/>
          </p:cNvSpPr>
          <p:nvPr>
            <p:ph type="title"/>
          </p:nvPr>
        </p:nvSpPr>
        <p:spPr>
          <a:xfrm>
            <a:off x="696287" y="352338"/>
            <a:ext cx="11098634" cy="4983060"/>
          </a:xfrm>
        </p:spPr>
        <p:style>
          <a:lnRef idx="2">
            <a:schemeClr val="accent4"/>
          </a:lnRef>
          <a:fillRef idx="1">
            <a:schemeClr val="lt1"/>
          </a:fillRef>
          <a:effectRef idx="0">
            <a:schemeClr val="accent4"/>
          </a:effectRef>
          <a:fontRef idx="minor">
            <a:schemeClr val="dk1"/>
          </a:fontRef>
        </p:style>
        <p:txBody>
          <a:bodyPr>
            <a:noAutofit/>
          </a:bodyPr>
          <a:lstStyle/>
          <a:p>
            <a:pPr algn="ct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הלך רבי שמעון כל הדרך בעקבות אותו האיש וניסה לפייסו, עד שהגיעו לעירו של רבי שמעון. בעיר עמדו אנשים רבים שבאו לקבל את פניו של רבי שמעון, לכבדו ולברכו לשלום. </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כשהתקרב רבי שמעון אמרו לו: "שלום עליך רבנו ומורנו".</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שאל האיש המכוער את האנשים: "למי אתם אומרים כך?"</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ענו לו: "לאיש הזה ההולך אחריך. </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אינך יודע שזה רבי שמעון בן אלעזר, הרב החכם החוזר אל עירנו אחרי שלמד תורה?"</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אמר האיש: "אם רב וחכם זה, הלוואי שלא ירבו כמוהו בישראל"</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התפלאו האנשים ושאלו אותו לפשר דבריו, סיפר להם האיש את כל מה שקרה.</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אמרו לו אנשי העיר: "ובכל זאת סלח לו, משום כבוד התורה שלמד"</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הסכים האיש ואמר: "רק בשבילכם אני סולח לו, רק מפני שאתם ביקשתם זאת ממני"</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רבי שמעון שמח מאד שהאיש סלח לו. מדי נכנס לבית המדרש ולימד את התלמידים:</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"לעולם יהא אדם רך כקנה ואל יהא קשה כארז"</a:t>
            </a: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br>
              <a:rPr lang="he-IL" sz="2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br>
            <a:r>
              <a:rPr lang="he-IL" sz="20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t>אדם צריך להיות טוב לכולם, לדבר מילים רכות ונעימות ולא להתגאות ולהיות קשה כמו עץ ארז שכל מי שנתקל בו-נפגע.</a:t>
            </a:r>
            <a:br>
              <a:rPr lang="he-IL" sz="2000" b="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Calibri" panose="020F0502020204030204" pitchFamily="34" charset="0"/>
              </a:rPr>
            </a:br>
            <a:endParaRPr lang="he-IL" sz="2000" b="1" dirty="0">
              <a:effectLst>
                <a:outerShdw blurRad="38100" dist="38100" dir="2700000" algn="tl">
                  <a:srgbClr val="000000">
                    <a:alpha val="43137"/>
                  </a:srgbClr>
                </a:outerShdw>
              </a:effectLst>
              <a:highlight>
                <a:srgbClr val="FFFF00"/>
              </a:highlight>
              <a:latin typeface="Calibri" panose="020F0502020204030204" pitchFamily="34" charset="0"/>
              <a:cs typeface="Calibri" panose="020F0502020204030204" pitchFamily="34" charset="0"/>
            </a:endParaRPr>
          </a:p>
        </p:txBody>
      </p:sp>
      <p:pic>
        <p:nvPicPr>
          <p:cNvPr id="3074" name="Picture 2" descr="gcash forest Sticker by GCash">
            <a:extLst>
              <a:ext uri="{FF2B5EF4-FFF2-40B4-BE49-F238E27FC236}">
                <a16:creationId xmlns:a16="http://schemas.microsoft.com/office/drawing/2014/main" id="{DE7A3852-247B-4CE6-9E03-A8B7018560E9}"/>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51320" y="3850545"/>
            <a:ext cx="3753025" cy="375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351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תמונה 9" descr="רקע עם מרקם קיר בטון">
            <a:extLst>
              <a:ext uri="{FF2B5EF4-FFF2-40B4-BE49-F238E27FC236}">
                <a16:creationId xmlns:a16="http://schemas.microsoft.com/office/drawing/2014/main" id="{CFD7D061-DF27-4406-A162-E257F6888E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outerShdw blurRad="190500" algn="tl" rotWithShape="0">
              <a:srgbClr val="000000">
                <a:alpha val="70000"/>
              </a:srgbClr>
            </a:outerShdw>
          </a:effectLst>
        </p:spPr>
      </p:pic>
      <p:pic>
        <p:nvPicPr>
          <p:cNvPr id="5" name="תמונה 4">
            <a:extLst>
              <a:ext uri="{FF2B5EF4-FFF2-40B4-BE49-F238E27FC236}">
                <a16:creationId xmlns:a16="http://schemas.microsoft.com/office/drawing/2014/main" id="{A7C5AD46-5C54-4E46-A3DF-81488D4B8CFB}"/>
              </a:ext>
            </a:extLst>
          </p:cNvPr>
          <p:cNvPicPr>
            <a:picLocks noChangeAspect="1"/>
          </p:cNvPicPr>
          <p:nvPr/>
        </p:nvPicPr>
        <p:blipFill>
          <a:blip r:embed="rId3"/>
          <a:stretch>
            <a:fillRect/>
          </a:stretch>
        </p:blipFill>
        <p:spPr>
          <a:xfrm>
            <a:off x="2109787" y="966787"/>
            <a:ext cx="7115175" cy="5819775"/>
          </a:xfrm>
          <a:prstGeom prst="rect">
            <a:avLst/>
          </a:prstGeom>
        </p:spPr>
      </p:pic>
      <p:sp>
        <p:nvSpPr>
          <p:cNvPr id="6" name="מלבן 5">
            <a:extLst>
              <a:ext uri="{FF2B5EF4-FFF2-40B4-BE49-F238E27FC236}">
                <a16:creationId xmlns:a16="http://schemas.microsoft.com/office/drawing/2014/main" id="{67D25B33-FA9E-4548-98CD-77F39E905262}"/>
              </a:ext>
            </a:extLst>
          </p:cNvPr>
          <p:cNvSpPr/>
          <p:nvPr/>
        </p:nvSpPr>
        <p:spPr>
          <a:xfrm>
            <a:off x="975848" y="0"/>
            <a:ext cx="10240303" cy="923330"/>
          </a:xfrm>
          <a:prstGeom prst="rect">
            <a:avLst/>
          </a:prstGeom>
          <a:noFill/>
        </p:spPr>
        <p:txBody>
          <a:bodyPr wrap="none" lIns="91440" tIns="45720" rIns="91440" bIns="45720">
            <a:spAutoFit/>
          </a:bodyPr>
          <a:lstStyle/>
          <a:p>
            <a:pPr algn="ctr"/>
            <a:r>
              <a:rPr lang="he-IL" sz="5400" b="0" cap="none" spc="0" dirty="0">
                <a:ln w="57150"/>
                <a:solidFill>
                  <a:srgbClr val="9030D8"/>
                </a:solidFill>
                <a:effectLst>
                  <a:outerShdw blurRad="50800" dist="38100" dir="16200000" rotWithShape="0">
                    <a:prstClr val="black">
                      <a:alpha val="40000"/>
                    </a:prstClr>
                  </a:outerShdw>
                </a:effectLst>
                <a:latin typeface="Calibri" panose="020F0502020204030204" pitchFamily="34" charset="0"/>
                <a:cs typeface="Calibri" panose="020F0502020204030204" pitchFamily="34" charset="0"/>
              </a:rPr>
              <a:t>מוזמנים לשחק במבוך ולגלות את הפתגם</a:t>
            </a:r>
          </a:p>
        </p:txBody>
      </p:sp>
      <p:sp>
        <p:nvSpPr>
          <p:cNvPr id="7" name="חץ: ימינה 6">
            <a:extLst>
              <a:ext uri="{FF2B5EF4-FFF2-40B4-BE49-F238E27FC236}">
                <a16:creationId xmlns:a16="http://schemas.microsoft.com/office/drawing/2014/main" id="{5507E3F6-0E8D-4556-9065-719C6D217EA1}"/>
              </a:ext>
            </a:extLst>
          </p:cNvPr>
          <p:cNvSpPr/>
          <p:nvPr/>
        </p:nvSpPr>
        <p:spPr>
          <a:xfrm>
            <a:off x="781050" y="1905000"/>
            <a:ext cx="1471612" cy="723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התחלה</a:t>
            </a:r>
          </a:p>
        </p:txBody>
      </p:sp>
      <p:sp>
        <p:nvSpPr>
          <p:cNvPr id="8" name="בועת דיבור: מלבן עם פינות מעוגלות 7">
            <a:extLst>
              <a:ext uri="{FF2B5EF4-FFF2-40B4-BE49-F238E27FC236}">
                <a16:creationId xmlns:a16="http://schemas.microsoft.com/office/drawing/2014/main" id="{610E223F-1A1A-4D34-BDA2-1C06B260A827}"/>
              </a:ext>
            </a:extLst>
          </p:cNvPr>
          <p:cNvSpPr/>
          <p:nvPr/>
        </p:nvSpPr>
        <p:spPr>
          <a:xfrm>
            <a:off x="9020175" y="3114675"/>
            <a:ext cx="2857500" cy="2409825"/>
          </a:xfrm>
          <a:prstGeom prst="wedgeRoundRectCallout">
            <a:avLst>
              <a:gd name="adj1" fmla="val -8166"/>
              <a:gd name="adj2" fmla="val 62105"/>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dirty="0"/>
              <a:t>בכיתה? אתם יכולים להדפיס את המשחק או לשחק עם טוש על הלוח</a:t>
            </a:r>
          </a:p>
          <a:p>
            <a:pPr algn="ctr"/>
            <a:r>
              <a:rPr lang="he-IL" dirty="0"/>
              <a:t>בבית? אתם יכולים להדפיס את המשחק או לסמן בעזרת צייר</a:t>
            </a:r>
          </a:p>
        </p:txBody>
      </p:sp>
    </p:spTree>
    <p:extLst>
      <p:ext uri="{BB962C8B-B14F-4D97-AF65-F5344CB8AC3E}">
        <p14:creationId xmlns:p14="http://schemas.microsoft.com/office/powerpoint/2010/main" val="2132633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descr="שלושה חצים במרכז המטרה">
            <a:extLst>
              <a:ext uri="{FF2B5EF4-FFF2-40B4-BE49-F238E27FC236}">
                <a16:creationId xmlns:a16="http://schemas.microsoft.com/office/drawing/2014/main" id="{01D5507D-C16C-4007-A5D2-F879C3DD22E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3977" y="0"/>
            <a:ext cx="12215977" cy="6875191"/>
          </a:xfrm>
        </p:spPr>
      </p:pic>
      <p:sp>
        <p:nvSpPr>
          <p:cNvPr id="2" name="כותרת 1">
            <a:extLst>
              <a:ext uri="{FF2B5EF4-FFF2-40B4-BE49-F238E27FC236}">
                <a16:creationId xmlns:a16="http://schemas.microsoft.com/office/drawing/2014/main" id="{F84BC2E5-33E8-428C-B1A2-90AF6B6FEB8E}"/>
              </a:ext>
            </a:extLst>
          </p:cNvPr>
          <p:cNvSpPr>
            <a:spLocks noGrp="1"/>
          </p:cNvSpPr>
          <p:nvPr>
            <p:ph type="title"/>
          </p:nvPr>
        </p:nvSpPr>
        <p:spPr>
          <a:xfrm>
            <a:off x="6546077" y="134293"/>
            <a:ext cx="4747901" cy="1325563"/>
          </a:xfrm>
        </p:spPr>
        <p:txBody>
          <a:bodyPr/>
          <a:lstStyle/>
          <a:p>
            <a:r>
              <a:rPr lang="he-IL" b="1" dirty="0">
                <a:ln>
                  <a:solidFill>
                    <a:schemeClr val="tx1"/>
                  </a:solidFill>
                </a:ln>
                <a:solidFill>
                  <a:schemeClr val="accent6">
                    <a:lumMod val="7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מה למדנו מהסיפור?</a:t>
            </a:r>
          </a:p>
        </p:txBody>
      </p:sp>
      <p:sp>
        <p:nvSpPr>
          <p:cNvPr id="6" name="מלבן 5">
            <a:extLst>
              <a:ext uri="{FF2B5EF4-FFF2-40B4-BE49-F238E27FC236}">
                <a16:creationId xmlns:a16="http://schemas.microsoft.com/office/drawing/2014/main" id="{DF44FD50-50C7-4885-B7E3-3D24E49BBBFC}"/>
              </a:ext>
            </a:extLst>
          </p:cNvPr>
          <p:cNvSpPr/>
          <p:nvPr/>
        </p:nvSpPr>
        <p:spPr>
          <a:xfrm>
            <a:off x="2054354" y="1594148"/>
            <a:ext cx="8536311" cy="769441"/>
          </a:xfrm>
          <a:prstGeom prst="rect">
            <a:avLst/>
          </a:prstGeom>
          <a:noFill/>
        </p:spPr>
        <p:txBody>
          <a:bodyPr wrap="none" lIns="91440" tIns="45720" rIns="91440" bIns="45720">
            <a:spAutoFit/>
          </a:bodyPr>
          <a:lstStyle/>
          <a:p>
            <a:pPr algn="ctr"/>
            <a:r>
              <a:rPr lang="he-IL" sz="4400" b="1" cap="none" spc="0" dirty="0">
                <a:ln w="22225">
                  <a:solidFill>
                    <a:schemeClr val="tx1"/>
                  </a:solidFill>
                  <a:prstDash val="solid"/>
                </a:ln>
                <a:solidFill>
                  <a:srgbClr val="00B0F0"/>
                </a:solidFill>
                <a:effectLst/>
              </a:rPr>
              <a:t>החובה לבקש סליחה אם פגענו באחר</a:t>
            </a:r>
          </a:p>
        </p:txBody>
      </p:sp>
      <p:sp>
        <p:nvSpPr>
          <p:cNvPr id="8" name="מלבן 7">
            <a:extLst>
              <a:ext uri="{FF2B5EF4-FFF2-40B4-BE49-F238E27FC236}">
                <a16:creationId xmlns:a16="http://schemas.microsoft.com/office/drawing/2014/main" id="{508CA55B-3267-47EB-BF72-C27DE953C8D0}"/>
              </a:ext>
            </a:extLst>
          </p:cNvPr>
          <p:cNvSpPr/>
          <p:nvPr/>
        </p:nvSpPr>
        <p:spPr>
          <a:xfrm>
            <a:off x="992722" y="2659559"/>
            <a:ext cx="8071440" cy="769441"/>
          </a:xfrm>
          <a:prstGeom prst="rect">
            <a:avLst/>
          </a:prstGeom>
          <a:noFill/>
        </p:spPr>
        <p:txBody>
          <a:bodyPr wrap="none" lIns="91440" tIns="45720" rIns="91440" bIns="45720">
            <a:spAutoFit/>
          </a:bodyPr>
          <a:lstStyle/>
          <a:p>
            <a:pPr algn="ctr"/>
            <a:r>
              <a:rPr lang="he-IL" sz="4400" b="1" cap="none" spc="0" dirty="0">
                <a:ln w="22225">
                  <a:solidFill>
                    <a:schemeClr val="tx1"/>
                  </a:solidFill>
                  <a:prstDash val="solid"/>
                </a:ln>
                <a:solidFill>
                  <a:srgbClr val="9030D8"/>
                </a:solidFill>
                <a:effectLst/>
              </a:rPr>
              <a:t>החובה והאחריות להיות סלחן וותרן</a:t>
            </a:r>
          </a:p>
        </p:txBody>
      </p:sp>
      <p:pic>
        <p:nvPicPr>
          <p:cNvPr id="9" name="BigCarTheft">
            <a:hlinkClick r:id="" action="ppaction://media"/>
            <a:extLst>
              <a:ext uri="{FF2B5EF4-FFF2-40B4-BE49-F238E27FC236}">
                <a16:creationId xmlns:a16="http://schemas.microsoft.com/office/drawing/2014/main" id="{5CFA575C-1107-4B25-AC1F-33471485A08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2525" y="492274"/>
            <a:ext cx="609600" cy="609600"/>
          </a:xfrm>
          <a:prstGeom prst="rect">
            <a:avLst/>
          </a:prstGeom>
        </p:spPr>
      </p:pic>
      <p:sp>
        <p:nvSpPr>
          <p:cNvPr id="10" name="מלבן 9">
            <a:extLst>
              <a:ext uri="{FF2B5EF4-FFF2-40B4-BE49-F238E27FC236}">
                <a16:creationId xmlns:a16="http://schemas.microsoft.com/office/drawing/2014/main" id="{E6AD5BDE-F56D-402C-9BCD-17058CAE71E8}"/>
              </a:ext>
            </a:extLst>
          </p:cNvPr>
          <p:cNvSpPr/>
          <p:nvPr/>
        </p:nvSpPr>
        <p:spPr>
          <a:xfrm>
            <a:off x="480554" y="2883597"/>
            <a:ext cx="11206914" cy="1107996"/>
          </a:xfrm>
          <a:prstGeom prst="rect">
            <a:avLst/>
          </a:prstGeom>
          <a:solidFill>
            <a:schemeClr val="accent1">
              <a:lumMod val="75000"/>
            </a:schemeClr>
          </a:solidFill>
          <a:ln w="57150">
            <a:solidFill>
              <a:schemeClr val="tx1"/>
            </a:solidFill>
          </a:ln>
        </p:spPr>
        <p:txBody>
          <a:bodyPr wrap="none" lIns="91440" tIns="45720" rIns="91440" bIns="45720">
            <a:spAutoFit/>
          </a:bodyPr>
          <a:lstStyle/>
          <a:p>
            <a:pPr algn="ctr"/>
            <a:r>
              <a:rPr lang="he-IL" sz="6600" b="1" dirty="0">
                <a:ln w="22225">
                  <a:solidFill>
                    <a:schemeClr val="tx1"/>
                  </a:solidFill>
                  <a:prstDash val="solid"/>
                </a:ln>
                <a:solidFill>
                  <a:srgbClr val="FFC000"/>
                </a:solidFill>
              </a:rPr>
              <a:t>אז מה אתם אומרים?  מיישמים?</a:t>
            </a:r>
            <a:endParaRPr lang="he-IL" sz="6600" b="1" cap="none" spc="0" dirty="0">
              <a:ln w="22225">
                <a:solidFill>
                  <a:schemeClr val="tx1"/>
                </a:solidFill>
                <a:prstDash val="solid"/>
              </a:ln>
              <a:solidFill>
                <a:srgbClr val="FFC000"/>
              </a:solidFill>
              <a:effectLst/>
            </a:endParaRPr>
          </a:p>
        </p:txBody>
      </p:sp>
    </p:spTree>
    <p:extLst>
      <p:ext uri="{BB962C8B-B14F-4D97-AF65-F5344CB8AC3E}">
        <p14:creationId xmlns:p14="http://schemas.microsoft.com/office/powerpoint/2010/main" val="383126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3892"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ppt_w</p:attrName>
                                        </p:attrNameLst>
                                      </p:cBhvr>
                                      <p:tavLst>
                                        <p:tav tm="0" fmla="#ppt_w*sin(2.5*pi*$)">
                                          <p:val>
                                            <p:fltVal val="0"/>
                                          </p:val>
                                        </p:tav>
                                        <p:tav tm="100000">
                                          <p:val>
                                            <p:fltVal val="1"/>
                                          </p:val>
                                        </p:tav>
                                      </p:tavLst>
                                    </p:anim>
                                    <p:anim calcmode="lin" valueType="num">
                                      <p:cBhvr>
                                        <p:cTn id="13" dur="2000" fill="hold"/>
                                        <p:tgtEl>
                                          <p:spTgt spid="2"/>
                                        </p:tgtEl>
                                        <p:attrNameLst>
                                          <p:attrName>ppt_h</p:attrName>
                                        </p:attrNameLst>
                                      </p:cBhvr>
                                      <p:tavLst>
                                        <p:tav tm="0">
                                          <p:val>
                                            <p:strVal val="#ppt_h"/>
                                          </p:val>
                                        </p:tav>
                                        <p:tav tm="100000">
                                          <p:val>
                                            <p:strVal val="#ppt_h"/>
                                          </p:val>
                                        </p:tav>
                                      </p:tavLst>
                                    </p:anim>
                                  </p:childTnLst>
                                </p:cTn>
                              </p:par>
                            </p:childTnLst>
                          </p:cTn>
                        </p:par>
                        <p:par>
                          <p:cTn id="14" fill="hold">
                            <p:stCondLst>
                              <p:cond delay="2000"/>
                            </p:stCondLst>
                            <p:childTnLst>
                              <p:par>
                                <p:cTn id="15" presetID="26"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80">
                                          <p:stCondLst>
                                            <p:cond delay="0"/>
                                          </p:stCondLst>
                                        </p:cTn>
                                        <p:tgtEl>
                                          <p:spTgt spid="6"/>
                                        </p:tgtEl>
                                      </p:cBhvr>
                                    </p:animEffect>
                                    <p:anim calcmode="lin" valueType="num">
                                      <p:cBhvr>
                                        <p:cTn id="1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3" dur="26">
                                          <p:stCondLst>
                                            <p:cond delay="650"/>
                                          </p:stCondLst>
                                        </p:cTn>
                                        <p:tgtEl>
                                          <p:spTgt spid="6"/>
                                        </p:tgtEl>
                                      </p:cBhvr>
                                      <p:to x="100000" y="60000"/>
                                    </p:animScale>
                                    <p:animScale>
                                      <p:cBhvr>
                                        <p:cTn id="24" dur="166" decel="50000">
                                          <p:stCondLst>
                                            <p:cond delay="676"/>
                                          </p:stCondLst>
                                        </p:cTn>
                                        <p:tgtEl>
                                          <p:spTgt spid="6"/>
                                        </p:tgtEl>
                                      </p:cBhvr>
                                      <p:to x="100000" y="100000"/>
                                    </p:animScale>
                                    <p:animScale>
                                      <p:cBhvr>
                                        <p:cTn id="25" dur="26">
                                          <p:stCondLst>
                                            <p:cond delay="1312"/>
                                          </p:stCondLst>
                                        </p:cTn>
                                        <p:tgtEl>
                                          <p:spTgt spid="6"/>
                                        </p:tgtEl>
                                      </p:cBhvr>
                                      <p:to x="100000" y="80000"/>
                                    </p:animScale>
                                    <p:animScale>
                                      <p:cBhvr>
                                        <p:cTn id="26" dur="166" decel="50000">
                                          <p:stCondLst>
                                            <p:cond delay="1338"/>
                                          </p:stCondLst>
                                        </p:cTn>
                                        <p:tgtEl>
                                          <p:spTgt spid="6"/>
                                        </p:tgtEl>
                                      </p:cBhvr>
                                      <p:to x="100000" y="100000"/>
                                    </p:animScale>
                                    <p:animScale>
                                      <p:cBhvr>
                                        <p:cTn id="27" dur="26">
                                          <p:stCondLst>
                                            <p:cond delay="1642"/>
                                          </p:stCondLst>
                                        </p:cTn>
                                        <p:tgtEl>
                                          <p:spTgt spid="6"/>
                                        </p:tgtEl>
                                      </p:cBhvr>
                                      <p:to x="100000" y="90000"/>
                                    </p:animScale>
                                    <p:animScale>
                                      <p:cBhvr>
                                        <p:cTn id="28" dur="166" decel="50000">
                                          <p:stCondLst>
                                            <p:cond delay="1668"/>
                                          </p:stCondLst>
                                        </p:cTn>
                                        <p:tgtEl>
                                          <p:spTgt spid="6"/>
                                        </p:tgtEl>
                                      </p:cBhvr>
                                      <p:to x="100000" y="100000"/>
                                    </p:animScale>
                                    <p:animScale>
                                      <p:cBhvr>
                                        <p:cTn id="29" dur="26">
                                          <p:stCondLst>
                                            <p:cond delay="1808"/>
                                          </p:stCondLst>
                                        </p:cTn>
                                        <p:tgtEl>
                                          <p:spTgt spid="6"/>
                                        </p:tgtEl>
                                      </p:cBhvr>
                                      <p:to x="100000" y="95000"/>
                                    </p:animScale>
                                    <p:animScale>
                                      <p:cBhvr>
                                        <p:cTn id="30" dur="166" decel="50000">
                                          <p:stCondLst>
                                            <p:cond delay="1834"/>
                                          </p:stCondLst>
                                        </p:cTn>
                                        <p:tgtEl>
                                          <p:spTgt spid="6"/>
                                        </p:tgtEl>
                                      </p:cBhvr>
                                      <p:to x="100000" y="100000"/>
                                    </p:animScale>
                                  </p:childTnLst>
                                </p:cTn>
                              </p:par>
                            </p:childTnLst>
                          </p:cTn>
                        </p:par>
                        <p:par>
                          <p:cTn id="31" fill="hold">
                            <p:stCondLst>
                              <p:cond delay="4000"/>
                            </p:stCondLst>
                            <p:childTnLst>
                              <p:par>
                                <p:cTn id="32" presetID="26" presetClass="entr" presetSubtype="0" fill="hold" grpId="0" nodeType="afterEffect">
                                  <p:stCondLst>
                                    <p:cond delay="300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80">
                                          <p:stCondLst>
                                            <p:cond delay="0"/>
                                          </p:stCondLst>
                                        </p:cTn>
                                        <p:tgtEl>
                                          <p:spTgt spid="8"/>
                                        </p:tgtEl>
                                      </p:cBhvr>
                                    </p:animEffect>
                                    <p:anim calcmode="lin" valueType="num">
                                      <p:cBhvr>
                                        <p:cTn id="3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0" dur="26">
                                          <p:stCondLst>
                                            <p:cond delay="650"/>
                                          </p:stCondLst>
                                        </p:cTn>
                                        <p:tgtEl>
                                          <p:spTgt spid="8"/>
                                        </p:tgtEl>
                                      </p:cBhvr>
                                      <p:to x="100000" y="60000"/>
                                    </p:animScale>
                                    <p:animScale>
                                      <p:cBhvr>
                                        <p:cTn id="41" dur="166" decel="50000">
                                          <p:stCondLst>
                                            <p:cond delay="676"/>
                                          </p:stCondLst>
                                        </p:cTn>
                                        <p:tgtEl>
                                          <p:spTgt spid="8"/>
                                        </p:tgtEl>
                                      </p:cBhvr>
                                      <p:to x="100000" y="100000"/>
                                    </p:animScale>
                                    <p:animScale>
                                      <p:cBhvr>
                                        <p:cTn id="42" dur="26">
                                          <p:stCondLst>
                                            <p:cond delay="1312"/>
                                          </p:stCondLst>
                                        </p:cTn>
                                        <p:tgtEl>
                                          <p:spTgt spid="8"/>
                                        </p:tgtEl>
                                      </p:cBhvr>
                                      <p:to x="100000" y="80000"/>
                                    </p:animScale>
                                    <p:animScale>
                                      <p:cBhvr>
                                        <p:cTn id="43" dur="166" decel="50000">
                                          <p:stCondLst>
                                            <p:cond delay="1338"/>
                                          </p:stCondLst>
                                        </p:cTn>
                                        <p:tgtEl>
                                          <p:spTgt spid="8"/>
                                        </p:tgtEl>
                                      </p:cBhvr>
                                      <p:to x="100000" y="100000"/>
                                    </p:animScale>
                                    <p:animScale>
                                      <p:cBhvr>
                                        <p:cTn id="44" dur="26">
                                          <p:stCondLst>
                                            <p:cond delay="1642"/>
                                          </p:stCondLst>
                                        </p:cTn>
                                        <p:tgtEl>
                                          <p:spTgt spid="8"/>
                                        </p:tgtEl>
                                      </p:cBhvr>
                                      <p:to x="100000" y="90000"/>
                                    </p:animScale>
                                    <p:animScale>
                                      <p:cBhvr>
                                        <p:cTn id="45" dur="166" decel="50000">
                                          <p:stCondLst>
                                            <p:cond delay="1668"/>
                                          </p:stCondLst>
                                        </p:cTn>
                                        <p:tgtEl>
                                          <p:spTgt spid="8"/>
                                        </p:tgtEl>
                                      </p:cBhvr>
                                      <p:to x="100000" y="100000"/>
                                    </p:animScale>
                                    <p:animScale>
                                      <p:cBhvr>
                                        <p:cTn id="46" dur="26">
                                          <p:stCondLst>
                                            <p:cond delay="1808"/>
                                          </p:stCondLst>
                                        </p:cTn>
                                        <p:tgtEl>
                                          <p:spTgt spid="8"/>
                                        </p:tgtEl>
                                      </p:cBhvr>
                                      <p:to x="100000" y="95000"/>
                                    </p:animScale>
                                    <p:animScale>
                                      <p:cBhvr>
                                        <p:cTn id="47" dur="166" decel="50000">
                                          <p:stCondLst>
                                            <p:cond delay="1834"/>
                                          </p:stCondLst>
                                        </p:cTn>
                                        <p:tgtEl>
                                          <p:spTgt spid="8"/>
                                        </p:tgtEl>
                                      </p:cBhvr>
                                      <p:to x="100000" y="100000"/>
                                    </p:animScale>
                                  </p:childTnLst>
                                </p:cTn>
                              </p:par>
                            </p:childTnLst>
                          </p:cTn>
                        </p:par>
                        <p:par>
                          <p:cTn id="48" fill="hold">
                            <p:stCondLst>
                              <p:cond delay="9000"/>
                            </p:stCondLst>
                            <p:childTnLst>
                              <p:par>
                                <p:cTn id="49" presetID="26" presetClass="entr" presetSubtype="0" fill="hold" grpId="0" nodeType="afterEffect">
                                  <p:stCondLst>
                                    <p:cond delay="300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childTnLst>
                          </p:cTn>
                        </p:par>
                        <p:par>
                          <p:cTn id="65" fill="hold">
                            <p:stCondLst>
                              <p:cond delay="14000"/>
                            </p:stCondLst>
                            <p:childTnLst>
                              <p:par>
                                <p:cTn id="66" presetID="26" presetClass="emph" presetSubtype="0" fill="hold" grpId="1" nodeType="afterEffect">
                                  <p:stCondLst>
                                    <p:cond delay="0"/>
                                  </p:stCondLst>
                                  <p:childTnLst>
                                    <p:animEffect transition="out" filter="fade">
                                      <p:cBhvr>
                                        <p:cTn id="67" dur="500" tmFilter="0, 0; .2, .5; .8, .5; 1, 0"/>
                                        <p:tgtEl>
                                          <p:spTgt spid="10"/>
                                        </p:tgtEl>
                                      </p:cBhvr>
                                    </p:animEffect>
                                    <p:animScale>
                                      <p:cBhvr>
                                        <p:cTn id="68" dur="250" autoRev="1" fill="hold"/>
                                        <p:tgtEl>
                                          <p:spTgt spid="10"/>
                                        </p:tgtEl>
                                      </p:cBhvr>
                                      <p:by x="105000" y="105000"/>
                                    </p:animScale>
                                  </p:childTnLst>
                                </p:cTn>
                              </p:par>
                            </p:childTnLst>
                          </p:cTn>
                        </p:par>
                        <p:par>
                          <p:cTn id="69" fill="hold">
                            <p:stCondLst>
                              <p:cond delay="14500"/>
                            </p:stCondLst>
                            <p:childTnLst>
                              <p:par>
                                <p:cTn id="70" presetID="27" presetClass="emph" presetSubtype="0" fill="remove" grpId="2" nodeType="afterEffect">
                                  <p:stCondLst>
                                    <p:cond delay="0"/>
                                  </p:stCondLst>
                                  <p:childTnLst>
                                    <p:animClr clrSpc="rgb" dir="cw">
                                      <p:cBhvr override="childStyle">
                                        <p:cTn id="71" dur="1000" autoRev="1" fill="remove"/>
                                        <p:tgtEl>
                                          <p:spTgt spid="10"/>
                                        </p:tgtEl>
                                        <p:attrNameLst>
                                          <p:attrName>style.color</p:attrName>
                                        </p:attrNameLst>
                                      </p:cBhvr>
                                      <p:to>
                                        <a:schemeClr val="bg1"/>
                                      </p:to>
                                    </p:animClr>
                                    <p:animClr clrSpc="rgb" dir="cw">
                                      <p:cBhvr>
                                        <p:cTn id="72" dur="1000" autoRev="1" fill="remove"/>
                                        <p:tgtEl>
                                          <p:spTgt spid="10"/>
                                        </p:tgtEl>
                                        <p:attrNameLst>
                                          <p:attrName>fillcolor</p:attrName>
                                        </p:attrNameLst>
                                      </p:cBhvr>
                                      <p:to>
                                        <a:schemeClr val="bg1"/>
                                      </p:to>
                                    </p:animClr>
                                    <p:set>
                                      <p:cBhvr>
                                        <p:cTn id="73" dur="1000" autoRev="1" fill="remove"/>
                                        <p:tgtEl>
                                          <p:spTgt spid="10"/>
                                        </p:tgtEl>
                                        <p:attrNameLst>
                                          <p:attrName>fill.type</p:attrName>
                                        </p:attrNameLst>
                                      </p:cBhvr>
                                      <p:to>
                                        <p:strVal val="solid"/>
                                      </p:to>
                                    </p:set>
                                    <p:set>
                                      <p:cBhvr>
                                        <p:cTn id="74" dur="1000" autoRev="1" fill="remove"/>
                                        <p:tgtEl>
                                          <p:spTgt spid="1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fill="hold" display="0">
                  <p:stCondLst>
                    <p:cond delay="indefinite"/>
                  </p:stCondLst>
                  <p:endCondLst>
                    <p:cond evt="onStopAudio" delay="0">
                      <p:tgtEl>
                        <p:sldTgt/>
                      </p:tgtEl>
                    </p:cond>
                  </p:endCondLst>
                </p:cTn>
                <p:tgtEl>
                  <p:spTgt spid="9"/>
                </p:tgtEl>
              </p:cMediaNode>
            </p:audio>
          </p:childTnLst>
        </p:cTn>
      </p:par>
    </p:tnLst>
    <p:bldLst>
      <p:bldP spid="2" grpId="0"/>
      <p:bldP spid="6" grpId="0"/>
      <p:bldP spid="8" grpId="0"/>
      <p:bldP spid="10" grpId="0" animBg="1"/>
      <p:bldP spid="10" grpId="1" animBg="1"/>
      <p:bldP spid="10" grpId="2"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descr="דיו צבעוני במים">
            <a:extLst>
              <a:ext uri="{FF2B5EF4-FFF2-40B4-BE49-F238E27FC236}">
                <a16:creationId xmlns:a16="http://schemas.microsoft.com/office/drawing/2014/main" id="{11385B87-861A-4EC5-8FC3-C934CD44DB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349FDA8E-3EBC-44EF-953D-E83CF92A505D}"/>
              </a:ext>
            </a:extLst>
          </p:cNvPr>
          <p:cNvSpPr>
            <a:spLocks noGrp="1"/>
          </p:cNvSpPr>
          <p:nvPr>
            <p:ph type="title"/>
          </p:nvPr>
        </p:nvSpPr>
        <p:spPr>
          <a:xfrm>
            <a:off x="647700" y="324643"/>
            <a:ext cx="10515600" cy="1325563"/>
          </a:xfrm>
        </p:spPr>
        <p:txBody>
          <a:bodyPr/>
          <a:lstStyle/>
          <a:p>
            <a:r>
              <a:rPr lang="he-IL" dirty="0"/>
              <a:t> </a:t>
            </a:r>
            <a:r>
              <a:rPr lang="he-IL" dirty="0">
                <a:latin typeface="Calibri" panose="020F0502020204030204" pitchFamily="34" charset="0"/>
                <a:cs typeface="Calibri" panose="020F0502020204030204" pitchFamily="34" charset="0"/>
              </a:rPr>
              <a:t>לחצו על הלב לצפייה </a:t>
            </a:r>
            <a:r>
              <a:rPr lang="he-IL" dirty="0" err="1">
                <a:latin typeface="Calibri" panose="020F0502020204030204" pitchFamily="34" charset="0"/>
                <a:cs typeface="Calibri" panose="020F0502020204030204" pitchFamily="34" charset="0"/>
              </a:rPr>
              <a:t>בסירטון</a:t>
            </a:r>
            <a:r>
              <a:rPr lang="he-IL" dirty="0">
                <a:latin typeface="Calibri" panose="020F0502020204030204" pitchFamily="34" charset="0"/>
                <a:cs typeface="Calibri" panose="020F0502020204030204" pitchFamily="34" charset="0"/>
              </a:rPr>
              <a:t> קצר לסיכום</a:t>
            </a:r>
          </a:p>
        </p:txBody>
      </p:sp>
      <p:sp>
        <p:nvSpPr>
          <p:cNvPr id="4" name="לב 3">
            <a:hlinkClick r:id="rId3"/>
            <a:extLst>
              <a:ext uri="{FF2B5EF4-FFF2-40B4-BE49-F238E27FC236}">
                <a16:creationId xmlns:a16="http://schemas.microsoft.com/office/drawing/2014/main" id="{B2874C20-D0EA-4D47-B861-805EC29DCDBB}"/>
              </a:ext>
            </a:extLst>
          </p:cNvPr>
          <p:cNvSpPr/>
          <p:nvPr/>
        </p:nvSpPr>
        <p:spPr>
          <a:xfrm>
            <a:off x="4543425" y="2162175"/>
            <a:ext cx="3581400" cy="2962275"/>
          </a:xfrm>
          <a:prstGeom prst="hear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522978865"/>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4227</TotalTime>
  <Words>1275</Words>
  <Application>Microsoft Office PowerPoint</Application>
  <PresentationFormat>מסך רחב</PresentationFormat>
  <Paragraphs>67</Paragraphs>
  <Slides>18</Slides>
  <Notes>0</Notes>
  <HiddenSlides>0</HiddenSlides>
  <MMClips>1</MMClips>
  <ScaleCrop>false</ScaleCrop>
  <HeadingPairs>
    <vt:vector size="4" baseType="variant">
      <vt:variant>
        <vt:lpstr>ערכת נושא</vt:lpstr>
      </vt:variant>
      <vt:variant>
        <vt:i4>1</vt:i4>
      </vt:variant>
      <vt:variant>
        <vt:lpstr>כותרות שקופיות</vt:lpstr>
      </vt:variant>
      <vt:variant>
        <vt:i4>18</vt:i4>
      </vt:variant>
    </vt:vector>
  </HeadingPairs>
  <TitlesOfParts>
    <vt:vector size="19" baseType="lpstr">
      <vt:lpstr>ערכת נושא Office</vt:lpstr>
      <vt:lpstr>עד שירצה את חברו</vt:lpstr>
      <vt:lpstr>מתוך הגמרא  בבלי תענית דף כ':  אדם אחד ושמו שמעון בן אלעזר למד בישיבה שנים ארוכות עד שנהיה רב וחכם. אחרי שנים רבות שלמד תורה הרחק מביתו, רצה לחזור לביתו אך הדרך ארוכה. ישב לו רבי שמעון על החמור וחשב בליבו:  "מה טוב לי שלמדתי כל כך הרבה תורה, כשאבוא הבייתה  יבואו אלי תלמידים רבים וירצו ללמוד אצלי!  שמח רבי שמעון בעצמו והתגאה על שלמד הרבה תורה.  עודנו בדרך והנה בא לקראתו איש מכוער מאד, בגדיו מלוכלכים, פניו משונים ותנועותיו מוזרות. מעולם לא ראה רבי שמעון אדם כמוהו  ולא היה נעים להסתכל עליו. פנה אליו האיש המכוער ואמר: שלום עליך רבי"! רבי שמעון חשב שהאיש מתנהג בחוצפה.  לא רק שהאיש מכוער מבחוץ, גם התנהגותו מכוערת. </vt:lpstr>
      <vt:lpstr>אמר לו רבי שמעון: "גס רוח שכמוך! כמה שאתה מכוער!  האם כל האנשים שבעירך מכוערים כמוך"? נעלב האיש מאד וענה: "אם אינני מוצא חן בעיניך, לך אל מי שעשה אותי ואמור לו: "כמה מכוער אדם זה שבראת". חשב רבי שמעון: "מי עשה את האיש הזה?  הלא זהו ה' שברא את כל בני האדם! אוי מה עשיתי שפגעתי כך" הצטער רבי שמעון מאד מאד על דבריו והתחרט.</vt:lpstr>
      <vt:lpstr>שלב א' – פיוס, עבודה אישית:  כתבו במחברת/ בצ'ט: 1. מהי הרגשתו של האיש עובר האורח? 2. מהי הרגשתו של רבי שמעון? 3. האם החרטה מספיקה? מה צריך רבי שמעון לעשות      כדי לשוב בתשובה?  </vt:lpstr>
      <vt:lpstr>כתבו על דף גדול את  ההצעה שלכם כיצד ניתן לפייס את האדם הפגוע?  </vt:lpstr>
      <vt:lpstr>סירטוני סליחה- מוזמנים ללחוץ על הלבבות ולצפות</vt:lpstr>
      <vt:lpstr>מצגת של PowerPoint‏</vt:lpstr>
      <vt:lpstr>משימה א'  - כללי עשה/ אל תעשה בבקשת הסליחה עבודה בקבוצות</vt:lpstr>
      <vt:lpstr>"אסור לאדם להיות אכזרי ולא להתפייס.  אלא יהא נוח לרצות וקשה לכעוס.  ובשעה שמבקש ממנו החוטא למחול, מוחל בלב שלם ובנפש חפצה. ואפילו הצר לו הרבה,  לא ייקום ולא ייטור  וזה דרכם של זרע ישראל וליבם הנכון"  (מתוך הלכות תשובה לרמבם)</vt:lpstr>
      <vt:lpstr>אמר רבי שמעון: "אוי מה עשיתי שכך פגעתי באיש הזה!  אני כל כך מתחרט על דברי!!  מייד השתחווה רבי שמעון בפני האיש וביקש ממנו: "אנא סלח לי, צדקת ממני, לא התנהגתי כראוי אני מצטער מעומק ליבי...  בבקשה תסלח לי, תמחל לי..."  אבל האיש לא רצה לשמוע וענה:  "לא אסלח לך עד שתלך לבעל המלאכה שעשה אותי  ותגיד לו כמה מכוער אדם זה שעשית",  הפנה לו עורף ולא רצה להביט בו. הלך אחריו רבי שמעון דרך ארוכה וביקש את סליחתו,  והאיש לא התפייס</vt:lpstr>
      <vt:lpstr>שלב ב' – מחילה.     1. האם לדעתכם רבי שמעון ביקש סליחה כראוי? (תוכלו להתבונן בכללים שכתבתם – איך לבקש סליחה   </vt:lpstr>
      <vt:lpstr>מצגת של PowerPoint‏</vt:lpstr>
      <vt:lpstr>משימה ב'  - כללי עשה/ אל תעשה בקבלת הסליחה עבודה בקבוצות</vt:lpstr>
      <vt:lpstr>שלב ב' – מחילה.  ענו במחברות על התשובות / קיימו דיון כיתתי   1. מדוע קשה למחול? 2. האם לעתים נוח להיות בעמדת הנפגע  ומשום כך לא לסלוח? 3. האם אפשר לסלוח גם בלי שהפוגע התנצל?  משימה אישית שתפו במקרה בו חוויתם אירוע בו  נפגעתם והתבקשתם לסלוח,  או במקרה בו חוויתם אירוע בו פגעתם ובקשתם  מחילה מעומק הלב.      </vt:lpstr>
      <vt:lpstr>הלך רבי שמעון כל הדרך בעקבות אותו האיש וניסה לפייסו, עד שהגיעו לעירו של רבי שמעון. בעיר עמדו אנשים רבים שבאו לקבל את פניו של רבי שמעון, לכבדו ולברכו לשלום.  כשהתקרב רבי שמעון אמרו לו: "שלום עליך רבנו ומורנו". שאל האיש המכוער את האנשים: "למי אתם אומרים כך?" ענו לו: "לאיש הזה ההולך אחריך.  אינך יודע שזה רבי שמעון בן אלעזר, הרב החכם החוזר אל עירנו אחרי שלמד תורה?" אמר האיש: "אם רב וחכם זה, הלוואי שלא ירבו כמוהו בישראל" התפלאו האנשים ושאלו אותו לפשר דבריו, סיפר להם האיש את כל מה שקרה. אמרו לו אנשי העיר: "ובכל זאת סלח לו, משום כבוד התורה שלמד" הסכים האיש ואמר: "רק בשבילכם אני סולח לו, רק מפני שאתם ביקשתם זאת ממני" רבי שמעון שמח מאד שהאיש סלח לו. מדי נכנס לבית המדרש ולימד את התלמידים: "לעולם יהא אדם רך כקנה ואל יהא קשה כארז"  אדם צריך להיות טוב לכולם, לדבר מילים רכות ונעימות ולא להתגאות ולהיות קשה כמו עץ ארז שכל מי שנתקל בו-נפגע. </vt:lpstr>
      <vt:lpstr>מצגת של PowerPoint‏</vt:lpstr>
      <vt:lpstr>מה למדנו מהסיפור?</vt:lpstr>
      <vt:lpstr> לחצו על הלב לצפייה בסירטון קצר לסיכום</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עד שירצה את חברו</dc:title>
  <dc:creator>חגית לזר</dc:creator>
  <cp:lastModifiedBy>משתמש לא ידוע</cp:lastModifiedBy>
  <cp:revision>25</cp:revision>
  <dcterms:created xsi:type="dcterms:W3CDTF">2020-08-09T20:39:52Z</dcterms:created>
  <dcterms:modified xsi:type="dcterms:W3CDTF">2020-09-15T21:20:32Z</dcterms:modified>
</cp:coreProperties>
</file>