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8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80" r:id="rId18"/>
    <p:sldId id="279" r:id="rId19"/>
    <p:sldId id="275" r:id="rId20"/>
    <p:sldId id="274" r:id="rId2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9/23/2020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9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38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137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3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1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0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9/23/2020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34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2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8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7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market.marmelada.co.il/photos/276170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hyperlink" Target="http://market.marmelada.co.il/photos/276170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.il/url?sa=i&amp;rct=j&amp;q=&amp;esrc=s&amp;source=images&amp;cd=&amp;cad=rja&amp;uact=8&amp;ved=0CAcQjRxqFQoTCL3wxoTV08cCFeGu2wodKOAHmg&amp;url=http://www.law4youth.co.il/%D7%97%D7%99%D7%93%D7%95%D7%AA-%D7%97%D7%99%D7%93%D7%94-%D7%91%D7%95%D7%90-%D7%A0%D7%A8%D7%90%D7%94-%D7%90%D7%95%D7%AA%D7%9A-%D7%A4%D7%95%D7%AA%D7%A8-%D7%97%D7%99%D7%93%D7%94/&amp;ei=dXbkVf3hO-Hd7gaowJ_QCQ&amp;psig=AFQjCNE1eXBdaGZUwNFJJl4v-7Ccg5H4Mw&amp;ust=144112227965265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google.co.il/url?sa=i&amp;rct=j&amp;q=&amp;esrc=s&amp;source=images&amp;cd=&amp;cad=rja&amp;uact=8&amp;ved=0CAcQjRxqFQoTCMDMpOL008cCFWgq2wodrY0AVA&amp;url=http%3A%2F%2Fwww.tapuz.co.il%2Fforums2008%2Fviewmsg.aspx%3Fforumid%3D1342%26messageid%3D155141617&amp;ei=vJfkVcD-AujU7Aatm4KgBQ&amp;psig=AFQjCNHACn49CDaP8E_Nk_xwwAn_M3WYFw&amp;ust=144113080584572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.il/url?sa=i&amp;rct=j&amp;q=&amp;esrc=s&amp;source=images&amp;cd=&amp;cad=rja&amp;uact=8&amp;ved=0CAcQjRxqFQoTCL3wxoTV08cCFeGu2wodKOAHmg&amp;url=http://www.law4youth.co.il/%D7%97%D7%99%D7%93%D7%95%D7%AA-%D7%97%D7%99%D7%93%D7%94-%D7%91%D7%95%D7%90-%D7%A0%D7%A8%D7%90%D7%94-%D7%90%D7%95%D7%AA%D7%9A-%D7%A4%D7%95%D7%AA%D7%A8-%D7%97%D7%99%D7%93%D7%94/&amp;ei=dXbkVf3hO-Hd7gaowJ_QCQ&amp;psig=AFQjCNE1eXBdaGZUwNFJJl4v-7Ccg5H4Mw&amp;ust=144112227965265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google.co.il/url?sa=i&amp;rct=j&amp;q=&amp;esrc=s&amp;source=images&amp;cd=&amp;cad=rja&amp;uact=8&amp;ved=0CAcQjRxqFQoTCMDMpOL008cCFWgq2wodrY0AVA&amp;url=http%3A%2F%2Fwww.tapuz.co.il%2Fforums2008%2Fviewmsg.aspx%3Fforumid%3D1342%26messageid%3D155141617&amp;ei=vJfkVcD-AujU7Aatm4KgBQ&amp;psig=AFQjCNHACn49CDaP8E_Nk_xwwAn_M3WYFw&amp;ust=144113080584572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וידאו 3">
            <a:extLst>
              <a:ext uri="{FF2B5EF4-FFF2-40B4-BE49-F238E27FC236}">
                <a16:creationId xmlns:a16="http://schemas.microsoft.com/office/drawing/2014/main" id="{7444873C-DBF9-4FE0-A6F7-066DE091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4" r="1" b="1"/>
          <a:stretch/>
        </p:blipFill>
        <p:spPr>
          <a:xfrm>
            <a:off x="-2" y="-1"/>
            <a:ext cx="12192001" cy="6858000"/>
          </a:xfrm>
          <a:prstGeom prst="rect">
            <a:avLst/>
          </a:prstGeom>
          <a:ln w="28575">
            <a:noFill/>
          </a:ln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8BFAEA77-F090-418A-9D00-F72C929EA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119" y="810623"/>
            <a:ext cx="4429556" cy="3570162"/>
          </a:xfrm>
        </p:spPr>
        <p:txBody>
          <a:bodyPr anchor="b">
            <a:normAutofit/>
          </a:bodyPr>
          <a:lstStyle/>
          <a:p>
            <a:r>
              <a:rPr lang="he-I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סליחה שבלב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627EB6C-80CC-47DF-93C5-4F9C049B9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119" y="266113"/>
            <a:ext cx="4429556" cy="1288482"/>
          </a:xfrm>
        </p:spPr>
        <p:txBody>
          <a:bodyPr>
            <a:normAutofit fontScale="92500"/>
          </a:bodyPr>
          <a:lstStyle/>
          <a:p>
            <a:r>
              <a:rPr lang="he-I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סיפור לקראת יום הכיפורים</a:t>
            </a:r>
          </a:p>
          <a:p>
            <a:r>
              <a:rPr lang="he-I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חלק ב'</a:t>
            </a:r>
          </a:p>
        </p:txBody>
      </p:sp>
    </p:spTree>
    <p:extLst>
      <p:ext uri="{BB962C8B-B14F-4D97-AF65-F5344CB8AC3E}">
        <p14:creationId xmlns:p14="http://schemas.microsoft.com/office/powerpoint/2010/main" val="364019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>
            <a:extLst>
              <a:ext uri="{FF2B5EF4-FFF2-40B4-BE49-F238E27FC236}">
                <a16:creationId xmlns:a16="http://schemas.microsoft.com/office/drawing/2014/main" id="{89D601D0-0A51-4718-A5FF-403E429BDB18}"/>
              </a:ext>
            </a:extLst>
          </p:cNvPr>
          <p:cNvSpPr txBox="1">
            <a:spLocks/>
          </p:cNvSpPr>
          <p:nvPr/>
        </p:nvSpPr>
        <p:spPr>
          <a:xfrm>
            <a:off x="1371600" y="170138"/>
            <a:ext cx="10240903" cy="123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he-IL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Avshalom" pitchFamily="2" charset="-79"/>
              </a:rPr>
              <a:t>מה צריך לשיעור?</a:t>
            </a:r>
          </a:p>
        </p:txBody>
      </p:sp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id="{926253F9-ACF6-4C09-A8E8-C7B87CF254D4}"/>
              </a:ext>
            </a:extLst>
          </p:cNvPr>
          <p:cNvSpPr txBox="1">
            <a:spLocks/>
          </p:cNvSpPr>
          <p:nvPr/>
        </p:nvSpPr>
        <p:spPr>
          <a:xfrm>
            <a:off x="363235" y="2473804"/>
            <a:ext cx="10467106" cy="3318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he-IL" sz="3200" dirty="0">
                <a:latin typeface="BN Eyal" panose="02000500000000000000" pitchFamily="2" charset="-79"/>
                <a:cs typeface="1Avshalom" pitchFamily="2" charset="-79"/>
              </a:rPr>
              <a:t>מחברת שפה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latin typeface="BN Eyal" panose="02000500000000000000" pitchFamily="2" charset="-79"/>
                <a:cs typeface="1Avshalom" pitchFamily="2" charset="-79"/>
              </a:rPr>
              <a:t>כלי כתיבה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latin typeface="BN Eyal" panose="02000500000000000000" pitchFamily="2" charset="-79"/>
                <a:cs typeface="1Avshalom" pitchFamily="2" charset="-79"/>
              </a:rPr>
              <a:t>מים לשתייה</a:t>
            </a:r>
          </a:p>
          <a:p>
            <a:pPr algn="r" rtl="1">
              <a:lnSpc>
                <a:spcPct val="150000"/>
              </a:lnSpc>
            </a:pPr>
            <a:r>
              <a:rPr lang="he-IL" sz="3200" dirty="0">
                <a:latin typeface="BN Eyal" panose="02000500000000000000" pitchFamily="2" charset="-79"/>
                <a:cs typeface="1Avshalom" pitchFamily="2" charset="-79"/>
              </a:rPr>
              <a:t>אם רוצים- אפשר להביא פרי (אני מרשה לאכול בשיעור...)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C3259A7A-26E4-4F93-9329-62CF2ABFF0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35117" y="4038417"/>
            <a:ext cx="662267" cy="88542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BBB1A3D-8B83-4A8A-9943-B4A9B6449B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6597" y="2438402"/>
            <a:ext cx="739309" cy="85919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14DE677-6898-459E-A654-EEBD7F808C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6597" y="3297599"/>
            <a:ext cx="767043" cy="767043"/>
          </a:xfrm>
          <a:prstGeom prst="rect">
            <a:avLst/>
          </a:prstGeom>
        </p:spPr>
      </p:pic>
      <p:pic>
        <p:nvPicPr>
          <p:cNvPr id="9" name="Picture 2" descr="http://t2.gstatic.com/images?q=tbn:ANd9GcSJUhz5IQh-WmVULuucSmyENAYpvViQ9ZpZ42sxcUIIRSm90Ae84RGcCQQ">
            <a:extLst>
              <a:ext uri="{FF2B5EF4-FFF2-40B4-BE49-F238E27FC236}">
                <a16:creationId xmlns:a16="http://schemas.microsoft.com/office/drawing/2014/main" id="{38B2F8A7-9E0A-492C-8792-C16FCD33D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934" y="5074702"/>
            <a:ext cx="586631" cy="74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26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>
            <a:extLst>
              <a:ext uri="{FF2B5EF4-FFF2-40B4-BE49-F238E27FC236}">
                <a16:creationId xmlns:a16="http://schemas.microsoft.com/office/drawing/2014/main" id="{2478C69A-5EED-4472-B444-735AF01FAB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54"/>
          <a:stretch/>
        </p:blipFill>
        <p:spPr>
          <a:xfrm>
            <a:off x="2772566" y="544438"/>
            <a:ext cx="7117931" cy="574271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647FA9DD-D777-4C2D-9F19-FF9E762C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6328" y="133703"/>
            <a:ext cx="4716722" cy="1371600"/>
          </a:xfrm>
          <a:ln>
            <a:noFill/>
          </a:ln>
        </p:spPr>
        <p:txBody>
          <a:bodyPr>
            <a:noAutofit/>
          </a:bodyPr>
          <a:lstStyle/>
          <a:p>
            <a:pPr algn="r" rtl="1"/>
            <a:r>
              <a:rPr lang="he-IL" b="1" dirty="0">
                <a:ln>
                  <a:solidFill>
                    <a:schemeClr val="bg1"/>
                  </a:solidFill>
                </a:ln>
                <a:cs typeface="Alpha Bold" pitchFamily="2" charset="-79"/>
              </a:rPr>
              <a:t>התבונני בשלבים הבאים:</a:t>
            </a:r>
          </a:p>
        </p:txBody>
      </p:sp>
      <p:grpSp>
        <p:nvGrpSpPr>
          <p:cNvPr id="19" name="קבוצה 18">
            <a:extLst>
              <a:ext uri="{FF2B5EF4-FFF2-40B4-BE49-F238E27FC236}">
                <a16:creationId xmlns:a16="http://schemas.microsoft.com/office/drawing/2014/main" id="{68EC251A-EC98-4772-87DE-6358BD906383}"/>
              </a:ext>
            </a:extLst>
          </p:cNvPr>
          <p:cNvGrpSpPr/>
          <p:nvPr/>
        </p:nvGrpSpPr>
        <p:grpSpPr>
          <a:xfrm>
            <a:off x="5205850" y="4558146"/>
            <a:ext cx="3674920" cy="1856509"/>
            <a:chOff x="4970318" y="4558146"/>
            <a:chExt cx="3674920" cy="1856509"/>
          </a:xfrm>
        </p:grpSpPr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9579CF3-77EF-44DA-9854-72DE50C5C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9" t="16262" r="58713" b="6465"/>
            <a:stretch/>
          </p:blipFill>
          <p:spPr>
            <a:xfrm rot="5707112">
              <a:off x="5879523" y="3648941"/>
              <a:ext cx="1856509" cy="3674920"/>
            </a:xfrm>
            <a:prstGeom prst="rect">
              <a:avLst/>
            </a:prstGeom>
          </p:spPr>
        </p:pic>
        <p:sp>
          <p:nvSpPr>
            <p:cNvPr id="18" name="תיבת טקסט 17">
              <a:extLst>
                <a:ext uri="{FF2B5EF4-FFF2-40B4-BE49-F238E27FC236}">
                  <a16:creationId xmlns:a16="http://schemas.microsoft.com/office/drawing/2014/main" id="{40FF7DEF-55A9-45F5-B0DC-3DD8E5448DA6}"/>
                </a:ext>
              </a:extLst>
            </p:cNvPr>
            <p:cNvSpPr txBox="1"/>
            <p:nvPr/>
          </p:nvSpPr>
          <p:spPr>
            <a:xfrm rot="312918">
              <a:off x="5062356" y="5070903"/>
              <a:ext cx="1928734" cy="830997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he-IL" sz="2400" b="1" dirty="0">
                  <a:cs typeface="Alpha Bold" pitchFamily="2" charset="-79"/>
                </a:rPr>
                <a:t>עזיבת המעשה</a:t>
              </a:r>
            </a:p>
            <a:p>
              <a:pPr algn="ctr"/>
              <a:r>
                <a:rPr lang="he-IL" sz="2400" b="1" dirty="0">
                  <a:cs typeface="Alpha Bold" pitchFamily="2" charset="-79"/>
                </a:rPr>
                <a:t>(החטא)</a:t>
              </a:r>
            </a:p>
          </p:txBody>
        </p:sp>
      </p:grpSp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54B652F3-5635-465A-9475-25219E1242CD}"/>
              </a:ext>
            </a:extLst>
          </p:cNvPr>
          <p:cNvGrpSpPr/>
          <p:nvPr/>
        </p:nvGrpSpPr>
        <p:grpSpPr>
          <a:xfrm>
            <a:off x="5279227" y="3034143"/>
            <a:ext cx="3061214" cy="1601875"/>
            <a:chOff x="4970318" y="4558146"/>
            <a:chExt cx="3674920" cy="1856509"/>
          </a:xfrm>
        </p:grpSpPr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87A2AB7B-FFDA-4967-9A49-B1CF5ED08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9" t="16262" r="58713" b="6465"/>
            <a:stretch/>
          </p:blipFill>
          <p:spPr>
            <a:xfrm rot="5707112">
              <a:off x="5879523" y="3648941"/>
              <a:ext cx="1856509" cy="3674920"/>
            </a:xfrm>
            <a:prstGeom prst="rect">
              <a:avLst/>
            </a:prstGeom>
          </p:spPr>
        </p:pic>
        <p:sp>
          <p:nvSpPr>
            <p:cNvPr id="23" name="תיבת טקסט 22">
              <a:extLst>
                <a:ext uri="{FF2B5EF4-FFF2-40B4-BE49-F238E27FC236}">
                  <a16:creationId xmlns:a16="http://schemas.microsoft.com/office/drawing/2014/main" id="{C05C558E-7DE1-4923-96F7-AA419F3AF22D}"/>
                </a:ext>
              </a:extLst>
            </p:cNvPr>
            <p:cNvSpPr txBox="1"/>
            <p:nvPr/>
          </p:nvSpPr>
          <p:spPr>
            <a:xfrm rot="312918">
              <a:off x="5494443" y="5218876"/>
              <a:ext cx="1064562" cy="53505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he-IL" sz="2400" b="1" dirty="0">
                  <a:cs typeface="Alpha Bold" pitchFamily="2" charset="-79"/>
                </a:rPr>
                <a:t>חרטה</a:t>
              </a:r>
            </a:p>
          </p:txBody>
        </p:sp>
      </p:grp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BF2D786D-2D09-456D-98A9-CEE3E6E68E18}"/>
              </a:ext>
            </a:extLst>
          </p:cNvPr>
          <p:cNvGrpSpPr/>
          <p:nvPr/>
        </p:nvGrpSpPr>
        <p:grpSpPr>
          <a:xfrm>
            <a:off x="5376091" y="1990704"/>
            <a:ext cx="2396315" cy="1097919"/>
            <a:chOff x="5008643" y="4758633"/>
            <a:chExt cx="3674920" cy="1856509"/>
          </a:xfrm>
        </p:grpSpPr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0BEEF6A4-4250-4159-98DB-6C8E953BCA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9" t="16262" r="58713" b="6465"/>
            <a:stretch/>
          </p:blipFill>
          <p:spPr>
            <a:xfrm rot="5707112">
              <a:off x="5917848" y="3849428"/>
              <a:ext cx="1856509" cy="3674920"/>
            </a:xfrm>
            <a:prstGeom prst="rect">
              <a:avLst/>
            </a:prstGeom>
          </p:spPr>
        </p:pic>
        <p:sp>
          <p:nvSpPr>
            <p:cNvPr id="26" name="תיבת טקסט 25">
              <a:extLst>
                <a:ext uri="{FF2B5EF4-FFF2-40B4-BE49-F238E27FC236}">
                  <a16:creationId xmlns:a16="http://schemas.microsoft.com/office/drawing/2014/main" id="{6B0C949E-EFC0-4FD0-943F-C478585D07F2}"/>
                </a:ext>
              </a:extLst>
            </p:cNvPr>
            <p:cNvSpPr txBox="1"/>
            <p:nvPr/>
          </p:nvSpPr>
          <p:spPr>
            <a:xfrm rot="312918">
              <a:off x="5462013" y="5170053"/>
              <a:ext cx="917846" cy="78064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he-IL" sz="2400" b="1" dirty="0">
                  <a:cs typeface="Alpha Bold" pitchFamily="2" charset="-79"/>
                </a:rPr>
                <a:t>וידוי</a:t>
              </a:r>
            </a:p>
          </p:txBody>
        </p:sp>
      </p:grpSp>
      <p:grpSp>
        <p:nvGrpSpPr>
          <p:cNvPr id="27" name="קבוצה 26">
            <a:extLst>
              <a:ext uri="{FF2B5EF4-FFF2-40B4-BE49-F238E27FC236}">
                <a16:creationId xmlns:a16="http://schemas.microsoft.com/office/drawing/2014/main" id="{6A0E5563-1076-4494-8101-DDC5982B9A82}"/>
              </a:ext>
            </a:extLst>
          </p:cNvPr>
          <p:cNvGrpSpPr/>
          <p:nvPr/>
        </p:nvGrpSpPr>
        <p:grpSpPr>
          <a:xfrm>
            <a:off x="5420291" y="1185694"/>
            <a:ext cx="2022763" cy="826594"/>
            <a:chOff x="5008643" y="4758633"/>
            <a:chExt cx="3674920" cy="1856509"/>
          </a:xfrm>
        </p:grpSpPr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4FA4ED57-C416-48BD-9629-5839BB4E8F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49" t="16262" r="58713" b="6465"/>
            <a:stretch/>
          </p:blipFill>
          <p:spPr>
            <a:xfrm rot="5707112">
              <a:off x="5917848" y="3849428"/>
              <a:ext cx="1856509" cy="3674920"/>
            </a:xfrm>
            <a:prstGeom prst="rect">
              <a:avLst/>
            </a:prstGeom>
          </p:spPr>
        </p:pic>
        <p:sp>
          <p:nvSpPr>
            <p:cNvPr id="29" name="תיבת טקסט 28">
              <a:extLst>
                <a:ext uri="{FF2B5EF4-FFF2-40B4-BE49-F238E27FC236}">
                  <a16:creationId xmlns:a16="http://schemas.microsoft.com/office/drawing/2014/main" id="{7EB10D20-E422-4621-BF9B-C8B41B5209B3}"/>
                </a:ext>
              </a:extLst>
            </p:cNvPr>
            <p:cNvSpPr txBox="1"/>
            <p:nvPr/>
          </p:nvSpPr>
          <p:spPr>
            <a:xfrm rot="312918">
              <a:off x="5063857" y="4891938"/>
              <a:ext cx="1967524" cy="158989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b="1" dirty="0">
                  <a:cs typeface="Alpha Bold" pitchFamily="2" charset="-79"/>
                </a:rPr>
                <a:t>קבלה לעתיד</a:t>
              </a:r>
            </a:p>
          </p:txBody>
        </p:sp>
      </p:grpSp>
      <p:pic>
        <p:nvPicPr>
          <p:cNvPr id="30" name="תמונה 29">
            <a:extLst>
              <a:ext uri="{FF2B5EF4-FFF2-40B4-BE49-F238E27FC236}">
                <a16:creationId xmlns:a16="http://schemas.microsoft.com/office/drawing/2014/main" id="{9C5843AF-873E-40EE-9AF0-D91B06BE9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94" y="389326"/>
            <a:ext cx="1545831" cy="1126980"/>
          </a:xfrm>
          <a:prstGeom prst="rect">
            <a:avLst/>
          </a:prstGeom>
        </p:spPr>
      </p:pic>
      <p:sp>
        <p:nvSpPr>
          <p:cNvPr id="31" name="כותרת 1">
            <a:extLst>
              <a:ext uri="{FF2B5EF4-FFF2-40B4-BE49-F238E27FC236}">
                <a16:creationId xmlns:a16="http://schemas.microsoft.com/office/drawing/2014/main" id="{6A77015F-EEE0-4FB5-8E70-BB0228F60B2F}"/>
              </a:ext>
            </a:extLst>
          </p:cNvPr>
          <p:cNvSpPr txBox="1">
            <a:spLocks/>
          </p:cNvSpPr>
          <p:nvPr/>
        </p:nvSpPr>
        <p:spPr>
          <a:xfrm>
            <a:off x="338974" y="3214759"/>
            <a:ext cx="3925058" cy="40793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rtl="1"/>
            <a:r>
              <a:rPr lang="he-IL" sz="2800" b="1" dirty="0">
                <a:cs typeface="Alpha Bold" pitchFamily="2" charset="-79"/>
              </a:rPr>
              <a:t>במחברת:</a:t>
            </a:r>
          </a:p>
          <a:p>
            <a:pPr algn="ctr" rtl="1"/>
            <a:r>
              <a:rPr lang="he-IL" sz="2800" b="1" dirty="0">
                <a:cs typeface="Alpha Bold" pitchFamily="2" charset="-79"/>
              </a:rPr>
              <a:t>א. כתבי, מהו התהליך המתואר בשלבים אלו?</a:t>
            </a:r>
          </a:p>
          <a:p>
            <a:pPr algn="ctr" rtl="1"/>
            <a:r>
              <a:rPr lang="he-IL" sz="2800" b="1" dirty="0">
                <a:cs typeface="Alpha Bold" pitchFamily="2" charset="-79"/>
              </a:rPr>
              <a:t>ב. הסבירי בלשונך כל שלב.</a:t>
            </a:r>
          </a:p>
        </p:txBody>
      </p:sp>
    </p:spTree>
    <p:extLst>
      <p:ext uri="{BB962C8B-B14F-4D97-AF65-F5344CB8AC3E}">
        <p14:creationId xmlns:p14="http://schemas.microsoft.com/office/powerpoint/2010/main" val="221359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217D108E-755A-416A-8E3D-D5EA0B7F151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152" y="1714260"/>
            <a:ext cx="8211696" cy="342947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435584" y="2400672"/>
            <a:ext cx="7772400" cy="1470025"/>
          </a:xfrm>
        </p:spPr>
        <p:txBody>
          <a:bodyPr>
            <a:normAutofit/>
          </a:bodyPr>
          <a:lstStyle/>
          <a:p>
            <a:r>
              <a:rPr lang="he-IL" sz="8800" b="1" dirty="0">
                <a:solidFill>
                  <a:srgbClr val="0070C0"/>
                </a:solidFill>
              </a:rPr>
              <a:t>סליחה שבלב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720748" y="3674125"/>
            <a:ext cx="4750504" cy="720080"/>
          </a:xfrm>
        </p:spPr>
        <p:txBody>
          <a:bodyPr/>
          <a:lstStyle/>
          <a:p>
            <a:r>
              <a:rPr lang="he-IL" b="1" dirty="0">
                <a:solidFill>
                  <a:srgbClr val="0070C0"/>
                </a:solidFill>
                <a:cs typeface="+mj-cs"/>
              </a:rPr>
              <a:t>דבורה עומר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4028CE17-C1F8-4599-B9CF-DEB5327AC5D2}"/>
              </a:ext>
            </a:extLst>
          </p:cNvPr>
          <p:cNvSpPr txBox="1">
            <a:spLocks/>
          </p:cNvSpPr>
          <p:nvPr/>
        </p:nvSpPr>
        <p:spPr>
          <a:xfrm>
            <a:off x="7315201" y="1047750"/>
            <a:ext cx="3459525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US" sz="6800" b="0" i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r" rtl="1"/>
            <a:r>
              <a:rPr lang="he-IL" sz="2800" b="1" dirty="0"/>
              <a:t>קראי שוב את הסיפור: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5858D17-3016-4294-A58F-7815C862FF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71" y="1434830"/>
            <a:ext cx="2497077" cy="141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825197" y="332656"/>
            <a:ext cx="86044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אחרי ראש השנה סיפרה המורה לתלמידיה על יום הכיפורים הקרב ובא: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"יום זה, ילדים, הוא יום של סליחה. בני-אדם מבקשים זה מזה סליחה על מעשים רעים ועל עלבונות, וביום זה צריך לסלוח לכל מי שמבקש סליחה".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 דני חשב בליבו: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sp>
        <p:nvSpPr>
          <p:cNvPr id="6" name="הסבר ענן 5"/>
          <p:cNvSpPr/>
          <p:nvPr/>
        </p:nvSpPr>
        <p:spPr>
          <a:xfrm>
            <a:off x="2897971" y="3684839"/>
            <a:ext cx="4880062" cy="2682178"/>
          </a:xfrm>
          <a:prstGeom prst="cloudCallout">
            <a:avLst>
              <a:gd name="adj1" fmla="val -52075"/>
              <a:gd name="adj2" fmla="val -478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2000" b="1" dirty="0">
                <a:solidFill>
                  <a:schemeClr val="bg1"/>
                </a:solidFill>
                <a:cs typeface="+mj-cs"/>
              </a:rPr>
              <a:t>"מצוין, אני אבקש סליחה מכל האנשים. לא תהיה להם ברירה הם יהיו מוכרחים לסלוח לי, ולא יוכלו לכעוס עלי עוד כל השנה".</a:t>
            </a:r>
            <a:endParaRPr lang="en-US" sz="2000" b="1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30FF843-BE46-441D-B049-34C963E8B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9" y="3368159"/>
            <a:ext cx="2705716" cy="353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9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063552" y="404664"/>
            <a:ext cx="82809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וזאת עליכם לדעת: דני צריך היה באמת לבקש סליחות רבות. הוא היה ילד שובב ופרוע, שהרבה להציק ולהרגיז את הכול.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 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בצהרים עלה דני בריצה על מדרגות ביתו , במרוצתו נתקל בברכה הישישה וכמעט הפיל את הסל מידה.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3076" name="Picture 4" descr="http://market.marmelada.co.il/photos/570x0/27617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5203838"/>
            <a:ext cx="2304256" cy="168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F7BFD519-372B-4231-9A0F-34D5565D3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46" y="1604101"/>
            <a:ext cx="1839078" cy="24003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CA314A0-E31F-4657-8328-5FCAF4A7E4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8255" y="2982095"/>
            <a:ext cx="1275072" cy="375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3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07568" y="382014"/>
            <a:ext cx="81003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"אוי ברכה הזקנה" קרא אליה כשהוא דוחפה ועובר על פניה." סליחה שאני מתנהג אתך לפעמים לא יפה"</a:t>
            </a:r>
          </a:p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אמר זאת ומהר מהר עלה במדרגות.</a:t>
            </a:r>
            <a:endParaRPr lang="en-US" sz="2800" b="1" dirty="0">
              <a:solidFill>
                <a:srgbClr val="0070C0"/>
              </a:solidFill>
              <a:cs typeface="+mj-cs"/>
            </a:endParaRPr>
          </a:p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מאחוריו שמע את מלמולה של הזקנה, את דבריה לא שמע, אך נדמה היה לו כי היא כועסת, לא רוצה לקבל את בקשת הסליחה שלו.</a:t>
            </a:r>
            <a:endParaRPr lang="en-US" sz="2800" b="1" dirty="0">
              <a:solidFill>
                <a:srgbClr val="0070C0"/>
              </a:solidFill>
              <a:cs typeface="+mj-cs"/>
            </a:endParaRPr>
          </a:p>
        </p:txBody>
      </p:sp>
      <p:sp>
        <p:nvSpPr>
          <p:cNvPr id="5" name="הסבר אליפטי 4"/>
          <p:cNvSpPr/>
          <p:nvPr/>
        </p:nvSpPr>
        <p:spPr>
          <a:xfrm>
            <a:off x="7607139" y="3533350"/>
            <a:ext cx="2016224" cy="1008111"/>
          </a:xfrm>
          <a:prstGeom prst="wedgeEllipseCallout">
            <a:avLst>
              <a:gd name="adj1" fmla="val -1023"/>
              <a:gd name="adj2" fmla="val 829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b="1" dirty="0">
                <a:cs typeface="+mj-cs"/>
              </a:rPr>
              <a:t>סליחה</a:t>
            </a:r>
          </a:p>
        </p:txBody>
      </p:sp>
      <p:sp>
        <p:nvSpPr>
          <p:cNvPr id="7" name="הסבר ענן 6"/>
          <p:cNvSpPr/>
          <p:nvPr/>
        </p:nvSpPr>
        <p:spPr>
          <a:xfrm>
            <a:off x="3366655" y="3048001"/>
            <a:ext cx="2186073" cy="1262036"/>
          </a:xfrm>
          <a:prstGeom prst="cloudCallout">
            <a:avLst>
              <a:gd name="adj1" fmla="val -30317"/>
              <a:gd name="adj2" fmla="val 889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b="1" dirty="0">
                <a:cs typeface="+mj-cs"/>
              </a:rPr>
              <a:t>קצת זהירות לא תזיק!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46CB99AA-A3BF-41AE-955C-5131D0027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84" y="3429000"/>
            <a:ext cx="988835" cy="2909455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FB5D4B0-D6AB-48AC-B991-F1C48D644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15251" y="4383930"/>
            <a:ext cx="1454729" cy="2092056"/>
          </a:xfrm>
          <a:prstGeom prst="rect">
            <a:avLst/>
          </a:prstGeom>
        </p:spPr>
      </p:pic>
      <p:pic>
        <p:nvPicPr>
          <p:cNvPr id="12" name="Picture 4" descr="http://market.marmelada.co.il/photos/570x0/276170.jpg">
            <a:hlinkClick r:id="rId4"/>
            <a:extLst>
              <a:ext uri="{FF2B5EF4-FFF2-40B4-BE49-F238E27FC236}">
                <a16:creationId xmlns:a16="http://schemas.microsoft.com/office/drawing/2014/main" id="{8182B7A3-3110-4A29-ADEB-BD5389B9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613">
            <a:off x="2885816" y="5461416"/>
            <a:ext cx="1352168" cy="99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44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898286" y="692697"/>
            <a:ext cx="9137502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"מדוע?" תמה דני "הרי יום הכיפורים מתקרב"</a:t>
            </a: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endParaRPr lang="he-IL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אך לא היה לו זמן רב להרהורים.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הוא אכל בחטיפה את ארוחת הצהריים וירד לחנות </a:t>
            </a: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המכולת של מר יעקובי.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4" name="Picture 6" descr="http://www.law4youth.co.il/wp-content/uploads/2015/08/hase3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 bwMode="auto">
          <a:xfrm>
            <a:off x="7672677" y="1901939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law4youth.co.il/wp-content/uploads/2015/08/hase3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 bwMode="auto">
          <a:xfrm>
            <a:off x="3791744" y="3149823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law4youth.co.il/wp-content/uploads/2015/08/hase3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 bwMode="auto">
          <a:xfrm>
            <a:off x="8400256" y="316766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law4youth.co.il/wp-content/uploads/2015/08/hase3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 bwMode="auto">
          <a:xfrm>
            <a:off x="4420745" y="1911794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6D9FDE3-0D18-4634-BCE5-71E4D085A3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55"/>
          <a:stretch/>
        </p:blipFill>
        <p:spPr>
          <a:xfrm flipH="1">
            <a:off x="5369161" y="2173151"/>
            <a:ext cx="2280633" cy="198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8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19536" y="291092"/>
            <a:ext cx="84604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 נכנס אל החנות, חפן גרעינים מן השק הפתוח שליד הדלת, תחב אצבעו אל שק הסוכר וליקק, ובפה מלא אמר: "מר יעקובי, בעוד כמה ימים יום כיפורים. אז באתי לבקש ממך סליחה, שאני תמיד חוטף מהשקים שלך ומלקק לך בחנות ממתקים בלי כסף".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"בסדר, בסדר", ענה מר יעקובי; ולדני הייתה הרגשה, כי החנווני רוצה שהוא ילך כבר. הוא כאילו קיבל את ההתנצלות שלו בחוסר-רצון ורצה להיפטר ממנו. </a:t>
            </a: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מדוע? זאת לא הבין דני.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DF8E182-74B5-494F-9778-CD4558027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7919" y="3963160"/>
            <a:ext cx="1454729" cy="209205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1EF06CE-67A0-4A45-A275-05BA040F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6" y="2355272"/>
            <a:ext cx="1367700" cy="4059382"/>
          </a:xfrm>
          <a:prstGeom prst="rect">
            <a:avLst/>
          </a:prstGeom>
        </p:spPr>
      </p:pic>
      <p:pic>
        <p:nvPicPr>
          <p:cNvPr id="2050" name="Picture 2" descr="אלמנטים שטוחים של סוכריות מתוקות קובעים וקטור חופשי">
            <a:extLst>
              <a:ext uri="{FF2B5EF4-FFF2-40B4-BE49-F238E27FC236}">
                <a16:creationId xmlns:a16="http://schemas.microsoft.com/office/drawing/2014/main" id="{2970367E-3FF6-4389-9653-800DB54E5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29" y="4475018"/>
            <a:ext cx="2259850" cy="225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29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440539" y="1012954"/>
            <a:ext cx="86409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יצא אל הרחוב להמשיך לבקש סליחה לכבוד יום הכיפורים. בדרכו פגש את חגית הקטנה, בת השכנים.</a:t>
            </a:r>
            <a:endParaRPr lang="en-US" sz="2800" b="1" dirty="0">
              <a:solidFill>
                <a:srgbClr val="0070C0"/>
              </a:solidFill>
              <a:cs typeface="+mj-cs"/>
            </a:endParaRPr>
          </a:p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"סליחה", אמר לה, "סליחה, עכברון, שאני תמיד מושך בצמות הזנביות שלך. סליחה לכבוד יום כיפור, ואת מוכרחה לסלוח לי".</a:t>
            </a:r>
            <a:endParaRPr lang="en-US" sz="2800" b="1" dirty="0">
              <a:solidFill>
                <a:srgbClr val="0070C0"/>
              </a:solidFill>
              <a:cs typeface="+mj-cs"/>
            </a:endParaRPr>
          </a:p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חגית אמרה: "בסדר, אני סולחת לך", והחלה מתרחקת. </a:t>
            </a:r>
          </a:p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מן הניסיון למדה, כי מדני זה כדאי להתרחק מהר ככל האפשר.  הוא מיהר אחריה ומשך משיכה חזקה בשתי צמותיה. </a:t>
            </a:r>
          </a:p>
          <a:p>
            <a:r>
              <a:rPr lang="he-IL" sz="2800" b="1" dirty="0">
                <a:solidFill>
                  <a:srgbClr val="0070C0"/>
                </a:solidFill>
                <a:cs typeface="+mj-cs"/>
              </a:rPr>
              <a:t>"על המשיכה הזאת כבר אבקש ממך סליחה ביום הכיפורים הבא, בסדר?" שאל בצחוק.</a:t>
            </a:r>
            <a:endParaRPr lang="en-US" sz="28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4C69B4A7-1239-4DA6-9C42-B06A5C327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60" y="2202582"/>
            <a:ext cx="1879331" cy="245283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11052FF-DBDA-460F-BB66-65DCC4F03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75" y="3886329"/>
            <a:ext cx="1544051" cy="237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9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348398" y="817565"/>
            <a:ext cx="65882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"לא", פרצה חגית בבכי, "תדע לך, שאני לא סולחת לך גם עכשיו – אפילו אם ביום כיפורים צריכים לסלוח. אני שונאת אותך, ולא רוצה לסלוח לך, לא ביום כיפור זה ולא בשום יום כיפור. אתה יכול לבקש ממני סליחה עד מחר – ולא תקבל אותה". </a:t>
            </a: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כך אמרה חגית וברחה, כשדמעות זולגות מעיניה.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 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4D6BFACF-B7DA-4775-997C-6218AC1E1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414" flipH="1">
            <a:off x="998558" y="3235165"/>
            <a:ext cx="1626947" cy="237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7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063552" y="260648"/>
            <a:ext cx="83164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כל אותו יום, וגם למחרת, ביקש דני סליחה: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מן השכנים, מן הילדים בכיתה, ממוכר הפלאפל הזקן. 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סליחות רבות ביקש – אך חש כי האנשים אינם רוצים לסלוח לו.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בערב שוחח על כך עם אמא: " אני מרגיש שהם לא סולחים לי", אמר לה, "למה אמא? למה איש אינו מוכן לסלוח לי? הם אומרים שהם סולחים לי, מפני שיום הכיפורים מתקרב – אבל זה רק בפה, לא בלב".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6150" name="Picture 6" descr="http://img2.tapuz.co.il/forums/1_155141617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73" y="4766805"/>
            <a:ext cx="2270957" cy="183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קליפ ארט - פה, laughs.. Fotosearch - חיפוש קליפארט, איורים, פוסטרים, ציורים ותמונות גרפיות וקטור EPS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5226">
            <a:off x="3550299" y="5095182"/>
            <a:ext cx="1568420" cy="163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78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251344" y="741548"/>
            <a:ext cx="85324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הביטה </a:t>
            </a:r>
            <a:r>
              <a:rPr lang="he-IL" sz="3200" b="1" dirty="0" err="1">
                <a:solidFill>
                  <a:srgbClr val="0070C0"/>
                </a:solidFill>
                <a:cs typeface="+mj-cs"/>
              </a:rPr>
              <a:t>אמא</a:t>
            </a:r>
            <a:r>
              <a:rPr lang="he-IL" sz="3200" b="1" dirty="0">
                <a:solidFill>
                  <a:srgbClr val="0070C0"/>
                </a:solidFill>
                <a:cs typeface="+mj-cs"/>
              </a:rPr>
              <a:t> בדני ושאלה: "האם ביקשת סליחה מכל הלב? האם באמת רצית שיסלחו לך? האם החלטת לשנות את התנהגותך? או סתם ביקשת סליחה?" 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דני לא ענה. הוא הרהר בדברי אמו.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  <a:p>
            <a:r>
              <a:rPr lang="he-IL" sz="3200" b="1" dirty="0">
                <a:solidFill>
                  <a:srgbClr val="0070C0"/>
                </a:solidFill>
                <a:cs typeface="+mj-cs"/>
              </a:rPr>
              <a:t> </a:t>
            </a:r>
            <a:endParaRPr lang="en-US" sz="3200" b="1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5" name="Picture 6" descr="http://www.law4youth.co.il/wp-content/uploads/2015/08/hase3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 bwMode="auto">
          <a:xfrm>
            <a:off x="4755565" y="357301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law4youth.co.il/wp-content/uploads/2015/08/hase3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 bwMode="auto">
          <a:xfrm>
            <a:off x="2207568" y="3573154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A8B19A7-7D5B-4909-B73E-A7242F3C5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27" y="1112935"/>
            <a:ext cx="2224257" cy="508461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C91FA295-F5CE-40D2-AA75-1AF26AC55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745" y="3429000"/>
            <a:ext cx="2093871" cy="28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4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56951" y="404664"/>
            <a:ext cx="853244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נכון, היא צודקת. איך יכול היה מר יעקובי לסלוח לו, כשראה שבאותו רגע שביקש סליחה המשיך לסחוב ממתקים? וכשביקש סליחה מחגית הקטנה, המשיך לנהוג בגסות.</a:t>
            </a:r>
            <a:endParaRPr lang="en-US" altLang="he-IL" sz="3200" b="1" dirty="0">
              <a:solidFill>
                <a:srgbClr val="0070C0"/>
              </a:solidFill>
              <a:latin typeface="Arial" pitchFamily="34" charset="0"/>
              <a:cs typeface="+mj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הוא לא שינה ממנהגו אף עם אחד מהאנשים שמהם ביקש סליחה. הוא ביקש הרבה סליחות, אך הבקשה הייתה מן הפה ולא מן הלב.</a:t>
            </a:r>
            <a:endParaRPr lang="en-US" altLang="he-IL" sz="3200" b="1" dirty="0">
              <a:solidFill>
                <a:srgbClr val="0070C0"/>
              </a:solidFill>
              <a:latin typeface="Arial" pitchFamily="34" charset="0"/>
              <a:cs typeface="+mj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4888E60-B67C-4C45-9D55-EAD4A370A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414" flipH="1">
            <a:off x="4233081" y="4176436"/>
            <a:ext cx="1626947" cy="2373427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BA76B97B-5BA7-454D-A0FA-4C7829328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155" y="4421878"/>
            <a:ext cx="1743112" cy="227504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15D091D-1843-45BC-9FDB-0688317EA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08684" y="2441767"/>
            <a:ext cx="1275072" cy="3751652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6117F60E-B0FB-49DF-88C8-FCA6EB3EC5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6" y="2355272"/>
            <a:ext cx="1367700" cy="4059382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106CAD32-97C1-4831-B85F-F165F4D02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414" flipH="1">
            <a:off x="4233082" y="4176434"/>
            <a:ext cx="1626947" cy="2373427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D44D5942-414C-4C1A-B6E2-7B826EE5C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08685" y="2441765"/>
            <a:ext cx="1275072" cy="375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8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865784" y="519463"/>
            <a:ext cx="84604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"אני חושב, </a:t>
            </a:r>
            <a:r>
              <a:rPr lang="he-IL" altLang="he-IL" sz="3200" b="1" dirty="0" err="1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אמא</a:t>
            </a: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, שאני מבין עכשיו איך צריך לבקש סליחה, אמר , מחר אלך שוב ואבקש סליחה מכולם. אראה להם שאני באמת רוצה שיסלחו לי, וכבר ממחר אתחיל להתנהג טוב יותר. את חושבת שמחר יסלחו לי, </a:t>
            </a:r>
            <a:r>
              <a:rPr lang="he-IL" altLang="he-IL" sz="3200" b="1" dirty="0" err="1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אמא</a:t>
            </a: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?"</a:t>
            </a:r>
            <a:endParaRPr lang="en-US" altLang="he-IL" sz="3200" b="1" dirty="0">
              <a:solidFill>
                <a:srgbClr val="0070C0"/>
              </a:solidFill>
              <a:latin typeface="Arial" pitchFamily="34" charset="0"/>
              <a:cs typeface="+mj-c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"אם תבקש סליחה כך שזה ייצא לא רק מן הפה, אלא גם מן הלב, אני בטוחה שיסלחו לך" אמרה </a:t>
            </a:r>
            <a:r>
              <a:rPr lang="he-IL" altLang="he-IL" sz="3200" b="1" dirty="0" err="1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אמא</a:t>
            </a: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. </a:t>
            </a:r>
            <a:endParaRPr lang="he-IL" altLang="he-IL" sz="3200" b="1" dirty="0">
              <a:solidFill>
                <a:srgbClr val="0070C0"/>
              </a:solidFill>
              <a:latin typeface="Arial" pitchFamily="34" charset="0"/>
              <a:cs typeface="+mj-cs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 rot="10800000" flipV="1">
            <a:off x="529936" y="5207529"/>
            <a:ext cx="308799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he-IL" altLang="he-IL" sz="3200" b="1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+mj-cs"/>
              </a:rPr>
              <a:t>                                 ובאמת כך היה.       </a:t>
            </a:r>
            <a:endParaRPr lang="en-US" altLang="he-IL" sz="3200" b="1" dirty="0">
              <a:solidFill>
                <a:srgbClr val="0070C0"/>
              </a:solidFill>
              <a:latin typeface="Arial" pitchFamily="34" charset="0"/>
              <a:cs typeface="+mj-cs"/>
            </a:endParaRPr>
          </a:p>
        </p:txBody>
      </p:sp>
      <p:grpSp>
        <p:nvGrpSpPr>
          <p:cNvPr id="7" name="קבוצה 6"/>
          <p:cNvGrpSpPr/>
          <p:nvPr/>
        </p:nvGrpSpPr>
        <p:grpSpPr>
          <a:xfrm>
            <a:off x="4931946" y="4123610"/>
            <a:ext cx="2583279" cy="2150573"/>
            <a:chOff x="899592" y="3521838"/>
            <a:chExt cx="2270957" cy="1830547"/>
          </a:xfrm>
        </p:grpSpPr>
        <p:pic>
          <p:nvPicPr>
            <p:cNvPr id="5" name="Picture 6" descr="http://img2.tapuz.co.il/forums/1_155141617.pn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521838"/>
              <a:ext cx="2270957" cy="1830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386998" y="4113945"/>
              <a:ext cx="1296144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>
                  <a:solidFill>
                    <a:srgbClr val="002060"/>
                  </a:solidFill>
                  <a:cs typeface="+mj-cs"/>
                </a:rPr>
                <a:t>סליחה מכל הלב!</a:t>
              </a:r>
            </a:p>
          </p:txBody>
        </p:sp>
      </p:grpSp>
      <p:pic>
        <p:nvPicPr>
          <p:cNvPr id="10" name="תמונה 9">
            <a:extLst>
              <a:ext uri="{FF2B5EF4-FFF2-40B4-BE49-F238E27FC236}">
                <a16:creationId xmlns:a16="http://schemas.microsoft.com/office/drawing/2014/main" id="{94F58F3E-97AA-4CE1-A5C7-94D56227E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216" y="2840640"/>
            <a:ext cx="1482411" cy="3388769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662B1EC-9CC9-429A-8101-D55D09FA8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9272"/>
            <a:ext cx="1743112" cy="227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01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CD2772-940D-4702-903D-9E92EB41C349}"/>
              </a:ext>
            </a:extLst>
          </p:cNvPr>
          <p:cNvSpPr txBox="1">
            <a:spLocks/>
          </p:cNvSpPr>
          <p:nvPr/>
        </p:nvSpPr>
        <p:spPr>
          <a:xfrm>
            <a:off x="4599709" y="547886"/>
            <a:ext cx="7162801" cy="99341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rtl="1"/>
            <a:r>
              <a:rPr lang="he-IL" sz="2400" b="1" dirty="0">
                <a:cs typeface="Alpha Bold" pitchFamily="2" charset="-79"/>
              </a:rPr>
              <a:t>עני במחברת על השאלות הבאות: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4E8D90F-3313-4929-BCFA-DD916247A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" y="414324"/>
            <a:ext cx="1545831" cy="1126980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5F43B2B-3A43-4E23-A29F-C40E4DB34F0B}"/>
              </a:ext>
            </a:extLst>
          </p:cNvPr>
          <p:cNvSpPr txBox="1"/>
          <p:nvPr/>
        </p:nvSpPr>
        <p:spPr>
          <a:xfrm>
            <a:off x="3823138" y="1541304"/>
            <a:ext cx="7302063" cy="45243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cs typeface="AlphaLight" pitchFamily="2" charset="-79"/>
              </a:rPr>
              <a:t>א. בתחילת הסיפור כתוב כי דני אמר לעצמו:</a:t>
            </a:r>
          </a:p>
          <a:p>
            <a:r>
              <a:rPr lang="he-IL" sz="2400" b="1" dirty="0">
                <a:cs typeface="AlphaLight" pitchFamily="2" charset="-79"/>
              </a:rPr>
              <a:t>	 "לא תהיה להם ברירה הם יהיו מוכרחים לסלוח לי"</a:t>
            </a:r>
          </a:p>
          <a:p>
            <a:r>
              <a:rPr lang="he-IL" sz="2400" dirty="0">
                <a:cs typeface="AlphaLight" pitchFamily="2" charset="-79"/>
              </a:rPr>
              <a:t>	1. למי הכונה במילה "הם"?</a:t>
            </a:r>
          </a:p>
          <a:p>
            <a:r>
              <a:rPr lang="he-IL" sz="2400" dirty="0">
                <a:cs typeface="AlphaLight" pitchFamily="2" charset="-79"/>
              </a:rPr>
              <a:t>	2. מדוע דני חשב שהם יהיו מוכרחים לסלוח לו?</a:t>
            </a:r>
          </a:p>
          <a:p>
            <a:endParaRPr lang="he-IL" sz="2400" dirty="0">
              <a:cs typeface="AlphaLight" pitchFamily="2" charset="-79"/>
            </a:endParaRPr>
          </a:p>
          <a:p>
            <a:r>
              <a:rPr lang="he-IL" sz="2400" b="1" dirty="0">
                <a:cs typeface="AlphaLight" pitchFamily="2" charset="-79"/>
              </a:rPr>
              <a:t>ב. אופיו של דני:</a:t>
            </a:r>
          </a:p>
          <a:p>
            <a:r>
              <a:rPr lang="he-IL" sz="2400" dirty="0">
                <a:cs typeface="AlphaLight" pitchFamily="2" charset="-79"/>
              </a:rPr>
              <a:t>	1. אילו תכונות אופי ניתן ליחס לדני לפי הסיפור?</a:t>
            </a:r>
          </a:p>
          <a:p>
            <a:r>
              <a:rPr lang="he-IL" sz="2400" dirty="0">
                <a:cs typeface="AlphaLight" pitchFamily="2" charset="-79"/>
              </a:rPr>
              <a:t>	2. הביאי </a:t>
            </a:r>
            <a:r>
              <a:rPr lang="he-IL" sz="2400" u="sng" dirty="0">
                <a:cs typeface="AlphaLight" pitchFamily="2" charset="-79"/>
              </a:rPr>
              <a:t>דוגמא</a:t>
            </a:r>
            <a:r>
              <a:rPr lang="he-IL" sz="2400" dirty="0">
                <a:cs typeface="AlphaLight" pitchFamily="2" charset="-79"/>
              </a:rPr>
              <a:t> מתוך הסיפור </a:t>
            </a:r>
            <a:r>
              <a:rPr lang="he-IL" sz="2400" u="sng" dirty="0">
                <a:cs typeface="AlphaLight" pitchFamily="2" charset="-79"/>
              </a:rPr>
              <a:t>לתכונת אופי אחת </a:t>
            </a:r>
            <a:r>
              <a:rPr lang="he-IL" sz="2400" dirty="0">
                <a:cs typeface="AlphaLight" pitchFamily="2" charset="-79"/>
              </a:rPr>
              <a:t>של דני.</a:t>
            </a:r>
          </a:p>
          <a:p>
            <a:endParaRPr lang="he-IL" sz="2400" dirty="0">
              <a:cs typeface="AlphaLight" pitchFamily="2" charset="-79"/>
            </a:endParaRPr>
          </a:p>
          <a:p>
            <a:r>
              <a:rPr lang="he-IL" sz="2400" b="1" dirty="0">
                <a:cs typeface="AlphaLight" pitchFamily="2" charset="-79"/>
              </a:rPr>
              <a:t>ג. הענקת סליחה- היא זכות או חובה? </a:t>
            </a:r>
          </a:p>
          <a:p>
            <a:r>
              <a:rPr lang="he-IL" sz="2400" dirty="0">
                <a:cs typeface="AlphaLight" pitchFamily="2" charset="-79"/>
              </a:rPr>
              <a:t>	1. מה חשב דני?</a:t>
            </a:r>
          </a:p>
          <a:p>
            <a:r>
              <a:rPr lang="he-IL" sz="2400" dirty="0">
                <a:cs typeface="AlphaLight" pitchFamily="2" charset="-79"/>
              </a:rPr>
              <a:t>	2. הוכיחי את דברייך מתוך הסיפור.</a:t>
            </a:r>
          </a:p>
        </p:txBody>
      </p:sp>
      <p:sp>
        <p:nvSpPr>
          <p:cNvPr id="5" name="הסבר ענן 5">
            <a:extLst>
              <a:ext uri="{FF2B5EF4-FFF2-40B4-BE49-F238E27FC236}">
                <a16:creationId xmlns:a16="http://schemas.microsoft.com/office/drawing/2014/main" id="{198D2244-C10E-4DEC-A749-67B023AC57E6}"/>
              </a:ext>
            </a:extLst>
          </p:cNvPr>
          <p:cNvSpPr/>
          <p:nvPr/>
        </p:nvSpPr>
        <p:spPr>
          <a:xfrm>
            <a:off x="1890808" y="4592369"/>
            <a:ext cx="2394465" cy="1448653"/>
          </a:xfrm>
          <a:prstGeom prst="cloudCallout">
            <a:avLst>
              <a:gd name="adj1" fmla="val -52075"/>
              <a:gd name="adj2" fmla="val -478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1100" b="1" dirty="0">
                <a:solidFill>
                  <a:schemeClr val="bg1"/>
                </a:solidFill>
                <a:cs typeface="+mj-cs"/>
              </a:rPr>
              <a:t>"מצוין, אני אבקש סליחה מכל האנשים. לא תהיה להם ברירה הם יהיו מוכרחים לסלוח לי, ולא יוכלו לכעוס עלי עוד כל השנה".</a:t>
            </a:r>
            <a:endParaRPr lang="en-US" sz="1100" b="1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F6D833A1-DC2F-4629-9415-9DACB2F0A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2" y="3964701"/>
            <a:ext cx="1461366" cy="19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7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CD2772-940D-4702-903D-9E92EB41C349}"/>
              </a:ext>
            </a:extLst>
          </p:cNvPr>
          <p:cNvSpPr txBox="1">
            <a:spLocks/>
          </p:cNvSpPr>
          <p:nvPr/>
        </p:nvSpPr>
        <p:spPr>
          <a:xfrm>
            <a:off x="6192986" y="554824"/>
            <a:ext cx="5569524" cy="8548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rtl="1"/>
            <a:r>
              <a:rPr lang="he-IL" sz="2400" b="1" dirty="0">
                <a:cs typeface="Alpha Bold" pitchFamily="2" charset="-79"/>
              </a:rPr>
              <a:t>חשבי היטב, ועני על השאלות במחברתך: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4E8D90F-3313-4929-BCFA-DD916247A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" y="414324"/>
            <a:ext cx="1545831" cy="1126980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5F43B2B-3A43-4E23-A29F-C40E4DB34F0B}"/>
              </a:ext>
            </a:extLst>
          </p:cNvPr>
          <p:cNvSpPr txBox="1"/>
          <p:nvPr/>
        </p:nvSpPr>
        <p:spPr>
          <a:xfrm>
            <a:off x="2341756" y="977814"/>
            <a:ext cx="7922362" cy="532453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/>
              <a:t>ד. כשדני ביקש סליחה מגברת ברכה הזקנה, הוא שמע את </a:t>
            </a:r>
            <a:r>
              <a:rPr lang="he-IL" sz="2000" b="1" dirty="0"/>
              <a:t>מלמולה</a:t>
            </a:r>
            <a:r>
              <a:rPr lang="he-IL" sz="2000" dirty="0"/>
              <a:t>...</a:t>
            </a:r>
          </a:p>
          <a:p>
            <a:r>
              <a:rPr lang="he-IL" sz="2000" dirty="0"/>
              <a:t>	1. כתבי את המילה </a:t>
            </a:r>
            <a:r>
              <a:rPr lang="he-IL" sz="2000" b="1" dirty="0"/>
              <a:t>מלמולה</a:t>
            </a:r>
            <a:r>
              <a:rPr lang="he-IL" sz="2000" dirty="0"/>
              <a:t> בשתי מילים: ___________   ___________</a:t>
            </a:r>
          </a:p>
          <a:p>
            <a:r>
              <a:rPr lang="he-IL" sz="2000" dirty="0"/>
              <a:t>	2. פירוש המילה </a:t>
            </a:r>
            <a:r>
              <a:rPr lang="he-IL" sz="2000" b="1" dirty="0"/>
              <a:t>מלמול</a:t>
            </a:r>
            <a:r>
              <a:rPr lang="he-IL" sz="2000" dirty="0"/>
              <a:t> הוא: (בחרי את התשובה הנכונה)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קללה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צדקה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דיבור שקט ולא ברור</a:t>
            </a:r>
          </a:p>
          <a:p>
            <a:r>
              <a:rPr lang="he-IL" sz="2000" dirty="0"/>
              <a:t>ה. כשדני נכנס לחנות המכולת, הוא </a:t>
            </a:r>
            <a:r>
              <a:rPr lang="he-IL" sz="2000" b="1" dirty="0"/>
              <a:t>חפן</a:t>
            </a:r>
            <a:r>
              <a:rPr lang="he-IL" sz="2000" dirty="0"/>
              <a:t> גרעינים מן השק הפתוח.</a:t>
            </a:r>
          </a:p>
          <a:p>
            <a:r>
              <a:rPr lang="he-IL" sz="2000" dirty="0"/>
              <a:t>	פירוש המילה </a:t>
            </a:r>
            <a:r>
              <a:rPr lang="he-IL" sz="2000" b="1" dirty="0"/>
              <a:t>חפן</a:t>
            </a:r>
            <a:r>
              <a:rPr lang="he-IL" sz="2000" dirty="0"/>
              <a:t> הוא: (בחרי את התשובה הנכונה)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החזיק בכף היד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גנב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כיסה</a:t>
            </a:r>
          </a:p>
          <a:p>
            <a:r>
              <a:rPr lang="he-IL" sz="2000" dirty="0"/>
              <a:t>ו. דני ביקש סליחות רבות, אך </a:t>
            </a:r>
            <a:r>
              <a:rPr lang="he-IL" sz="2000" b="1" dirty="0"/>
              <a:t>חש</a:t>
            </a:r>
            <a:r>
              <a:rPr lang="he-IL" sz="2000" dirty="0"/>
              <a:t> כי האנשים אינם רוצים לסלוח לו.</a:t>
            </a:r>
          </a:p>
          <a:p>
            <a:r>
              <a:rPr lang="he-IL" sz="2000" dirty="0"/>
              <a:t>	 פירוש המילה </a:t>
            </a:r>
            <a:r>
              <a:rPr lang="he-IL" sz="2000" b="1" dirty="0"/>
              <a:t>חש</a:t>
            </a:r>
            <a:r>
              <a:rPr lang="he-IL" sz="2000" dirty="0"/>
              <a:t> הוא: (בחרי את התשובה הנכונה)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פחד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הרגיש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חשב</a:t>
            </a:r>
          </a:p>
          <a:p>
            <a:pPr marL="3028950" lvl="6" indent="-285750">
              <a:buFont typeface="Arial" panose="020B0604020202020204" pitchFamily="34" charset="0"/>
              <a:buChar char="•"/>
            </a:pPr>
            <a:r>
              <a:rPr lang="he-IL" sz="2000" dirty="0"/>
              <a:t>מיהר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72017C3-82C2-4937-A24E-56FE38CE1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6" y="3423484"/>
            <a:ext cx="1007794" cy="299116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C3C5529-E2AF-4679-A690-564BF5D2E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53170" y="982260"/>
            <a:ext cx="939541" cy="27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4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CD2772-940D-4702-903D-9E92EB41C349}"/>
              </a:ext>
            </a:extLst>
          </p:cNvPr>
          <p:cNvSpPr txBox="1">
            <a:spLocks/>
          </p:cNvSpPr>
          <p:nvPr/>
        </p:nvSpPr>
        <p:spPr>
          <a:xfrm>
            <a:off x="6192986" y="554824"/>
            <a:ext cx="5569524" cy="8548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 rtl="1"/>
            <a:r>
              <a:rPr lang="he-IL" sz="2400" b="1" dirty="0">
                <a:cs typeface="Alpha Bold" pitchFamily="2" charset="-79"/>
              </a:rPr>
              <a:t>חשבי היטב, ועני על השאלות במחברתך: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4E8D90F-3313-4929-BCFA-DD916247A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" y="414324"/>
            <a:ext cx="1545831" cy="1126980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5F43B2B-3A43-4E23-A29F-C40E4DB34F0B}"/>
              </a:ext>
            </a:extLst>
          </p:cNvPr>
          <p:cNvSpPr txBox="1"/>
          <p:nvPr/>
        </p:nvSpPr>
        <p:spPr>
          <a:xfrm>
            <a:off x="3133580" y="931422"/>
            <a:ext cx="6973447" cy="594008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/>
              <a:t>ז. מדוע סרבו האנשים לסלוח לדני? (העתיקי את התשובה הנכונה)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e-IL" sz="2000" dirty="0"/>
              <a:t>כי הוא ביקש סליחה בזמן שכועסים.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e-IL" sz="2000" dirty="0"/>
              <a:t>כי הוא לא שילם על הנזקים שהוא עשה.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he-IL" sz="2000" dirty="0"/>
              <a:t>כי הוא המשיך במעשיו לאחר בקשת הסליחה.</a:t>
            </a:r>
          </a:p>
          <a:p>
            <a:r>
              <a:rPr lang="he-IL" sz="2000" dirty="0"/>
              <a:t>ח. לפנייך שלבי התשובה שעל אדם לעשות אם רוצה לחזור בתשובה:</a:t>
            </a:r>
          </a:p>
          <a:p>
            <a:r>
              <a:rPr lang="he-IL" sz="2000" dirty="0"/>
              <a:t>	1. התאימי כל פירוש לשלב המתאים:</a:t>
            </a:r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endParaRPr lang="he-IL" sz="2000" dirty="0"/>
          </a:p>
          <a:p>
            <a:r>
              <a:rPr lang="he-IL" sz="2000" dirty="0"/>
              <a:t>	2. אילו שלבים היו חסרים בתשובתו של דני?</a:t>
            </a:r>
          </a:p>
          <a:p>
            <a:endParaRPr lang="he-IL" sz="2000" dirty="0"/>
          </a:p>
          <a:p>
            <a:r>
              <a:rPr lang="he-IL" sz="2000" dirty="0"/>
              <a:t>	</a:t>
            </a:r>
          </a:p>
        </p:txBody>
      </p: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90CB536C-9B28-4CB2-931C-C298A82DE94B}"/>
              </a:ext>
            </a:extLst>
          </p:cNvPr>
          <p:cNvGrpSpPr/>
          <p:nvPr/>
        </p:nvGrpSpPr>
        <p:grpSpPr>
          <a:xfrm>
            <a:off x="2519967" y="2791006"/>
            <a:ext cx="5154232" cy="3079802"/>
            <a:chOff x="4030114" y="3040396"/>
            <a:chExt cx="5154232" cy="3079802"/>
          </a:xfrm>
        </p:grpSpPr>
        <p:grpSp>
          <p:nvGrpSpPr>
            <p:cNvPr id="8" name="קבוצה 7">
              <a:extLst>
                <a:ext uri="{FF2B5EF4-FFF2-40B4-BE49-F238E27FC236}">
                  <a16:creationId xmlns:a16="http://schemas.microsoft.com/office/drawing/2014/main" id="{83C73660-F6C7-4895-8741-B91EAB037906}"/>
                </a:ext>
              </a:extLst>
            </p:cNvPr>
            <p:cNvGrpSpPr/>
            <p:nvPr/>
          </p:nvGrpSpPr>
          <p:grpSpPr>
            <a:xfrm rot="21337707">
              <a:off x="4030114" y="3040396"/>
              <a:ext cx="2093098" cy="777208"/>
              <a:chOff x="4970318" y="4558146"/>
              <a:chExt cx="3674920" cy="1856509"/>
            </a:xfrm>
          </p:grpSpPr>
          <p:pic>
            <p:nvPicPr>
              <p:cNvPr id="9" name="תמונה 8">
                <a:extLst>
                  <a:ext uri="{FF2B5EF4-FFF2-40B4-BE49-F238E27FC236}">
                    <a16:creationId xmlns:a16="http://schemas.microsoft.com/office/drawing/2014/main" id="{F4D6BB6D-FF17-4BCA-B55C-86FC76B4E9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10" name="תיבת טקסט 9">
                <a:extLst>
                  <a:ext uri="{FF2B5EF4-FFF2-40B4-BE49-F238E27FC236}">
                    <a16:creationId xmlns:a16="http://schemas.microsoft.com/office/drawing/2014/main" id="{766751C7-C695-4745-B273-61F38CDCFE76}"/>
                  </a:ext>
                </a:extLst>
              </p:cNvPr>
              <p:cNvSpPr txBox="1"/>
              <p:nvPr/>
            </p:nvSpPr>
            <p:spPr>
              <a:xfrm rot="312918">
                <a:off x="5085007" y="5222030"/>
                <a:ext cx="1883429" cy="52874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עזיבת החטא</a:t>
                </a:r>
              </a:p>
            </p:txBody>
          </p:sp>
        </p:grpSp>
        <p:grpSp>
          <p:nvGrpSpPr>
            <p:cNvPr id="20" name="קבוצה 19">
              <a:extLst>
                <a:ext uri="{FF2B5EF4-FFF2-40B4-BE49-F238E27FC236}">
                  <a16:creationId xmlns:a16="http://schemas.microsoft.com/office/drawing/2014/main" id="{05120FCB-AC62-4B8B-BC69-600C7FE1520F}"/>
                </a:ext>
              </a:extLst>
            </p:cNvPr>
            <p:cNvGrpSpPr/>
            <p:nvPr/>
          </p:nvGrpSpPr>
          <p:grpSpPr>
            <a:xfrm rot="21337707">
              <a:off x="4051711" y="3777692"/>
              <a:ext cx="2093098" cy="777208"/>
              <a:chOff x="4970318" y="4558146"/>
              <a:chExt cx="3674920" cy="1856509"/>
            </a:xfrm>
          </p:grpSpPr>
          <p:pic>
            <p:nvPicPr>
              <p:cNvPr id="21" name="תמונה 20">
                <a:extLst>
                  <a:ext uri="{FF2B5EF4-FFF2-40B4-BE49-F238E27FC236}">
                    <a16:creationId xmlns:a16="http://schemas.microsoft.com/office/drawing/2014/main" id="{84588885-8718-4DF6-8986-1E57EE6118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22" name="תיבת טקסט 21">
                <a:extLst>
                  <a:ext uri="{FF2B5EF4-FFF2-40B4-BE49-F238E27FC236}">
                    <a16:creationId xmlns:a16="http://schemas.microsoft.com/office/drawing/2014/main" id="{2B2275FE-A3B4-4822-A110-505CBF066CAE}"/>
                  </a:ext>
                </a:extLst>
              </p:cNvPr>
              <p:cNvSpPr txBox="1"/>
              <p:nvPr/>
            </p:nvSpPr>
            <p:spPr>
              <a:xfrm rot="312918">
                <a:off x="5505770" y="5222030"/>
                <a:ext cx="1041908" cy="52874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חרטה</a:t>
                </a:r>
              </a:p>
            </p:txBody>
          </p:sp>
        </p:grpSp>
        <p:grpSp>
          <p:nvGrpSpPr>
            <p:cNvPr id="23" name="קבוצה 22">
              <a:extLst>
                <a:ext uri="{FF2B5EF4-FFF2-40B4-BE49-F238E27FC236}">
                  <a16:creationId xmlns:a16="http://schemas.microsoft.com/office/drawing/2014/main" id="{E52944FF-B3F8-4E4C-9F15-2B3C41AD91F6}"/>
                </a:ext>
              </a:extLst>
            </p:cNvPr>
            <p:cNvGrpSpPr/>
            <p:nvPr/>
          </p:nvGrpSpPr>
          <p:grpSpPr>
            <a:xfrm rot="21337707">
              <a:off x="4073312" y="4577202"/>
              <a:ext cx="2093098" cy="777208"/>
              <a:chOff x="4970318" y="4558146"/>
              <a:chExt cx="3674920" cy="1856509"/>
            </a:xfrm>
          </p:grpSpPr>
          <p:pic>
            <p:nvPicPr>
              <p:cNvPr id="24" name="תמונה 23">
                <a:extLst>
                  <a:ext uri="{FF2B5EF4-FFF2-40B4-BE49-F238E27FC236}">
                    <a16:creationId xmlns:a16="http://schemas.microsoft.com/office/drawing/2014/main" id="{CF9C6F05-3DF1-49F7-952C-40ABB4D694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25" name="תיבת טקסט 24">
                <a:extLst>
                  <a:ext uri="{FF2B5EF4-FFF2-40B4-BE49-F238E27FC236}">
                    <a16:creationId xmlns:a16="http://schemas.microsoft.com/office/drawing/2014/main" id="{D27BCE7B-6AC4-4A96-853A-500CEDCFD8B0}"/>
                  </a:ext>
                </a:extLst>
              </p:cNvPr>
              <p:cNvSpPr txBox="1"/>
              <p:nvPr/>
            </p:nvSpPr>
            <p:spPr>
              <a:xfrm rot="312918">
                <a:off x="5618346" y="5222030"/>
                <a:ext cx="816753" cy="52874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וידוי</a:t>
                </a:r>
              </a:p>
            </p:txBody>
          </p:sp>
        </p:grpSp>
        <p:grpSp>
          <p:nvGrpSpPr>
            <p:cNvPr id="26" name="קבוצה 25">
              <a:extLst>
                <a:ext uri="{FF2B5EF4-FFF2-40B4-BE49-F238E27FC236}">
                  <a16:creationId xmlns:a16="http://schemas.microsoft.com/office/drawing/2014/main" id="{42359174-6825-4269-97C8-8651741D7F18}"/>
                </a:ext>
              </a:extLst>
            </p:cNvPr>
            <p:cNvGrpSpPr/>
            <p:nvPr/>
          </p:nvGrpSpPr>
          <p:grpSpPr>
            <a:xfrm rot="21337707">
              <a:off x="4073309" y="5342990"/>
              <a:ext cx="2093098" cy="777208"/>
              <a:chOff x="4970318" y="4558146"/>
              <a:chExt cx="3674920" cy="1856509"/>
            </a:xfrm>
          </p:grpSpPr>
          <p:pic>
            <p:nvPicPr>
              <p:cNvPr id="27" name="תמונה 26">
                <a:extLst>
                  <a:ext uri="{FF2B5EF4-FFF2-40B4-BE49-F238E27FC236}">
                    <a16:creationId xmlns:a16="http://schemas.microsoft.com/office/drawing/2014/main" id="{DD5E8DEB-3619-4531-AA3B-969DE9856F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28" name="תיבת טקסט 27">
                <a:extLst>
                  <a:ext uri="{FF2B5EF4-FFF2-40B4-BE49-F238E27FC236}">
                    <a16:creationId xmlns:a16="http://schemas.microsoft.com/office/drawing/2014/main" id="{A1D55DCB-ED76-413F-84E4-EC44A5E953BF}"/>
                  </a:ext>
                </a:extLst>
              </p:cNvPr>
              <p:cNvSpPr txBox="1"/>
              <p:nvPr/>
            </p:nvSpPr>
            <p:spPr>
              <a:xfrm rot="312918">
                <a:off x="5097677" y="5222030"/>
                <a:ext cx="1858097" cy="52874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קבלה לעתיד</a:t>
                </a:r>
              </a:p>
            </p:txBody>
          </p:sp>
        </p:grpSp>
        <p:grpSp>
          <p:nvGrpSpPr>
            <p:cNvPr id="29" name="קבוצה 28">
              <a:extLst>
                <a:ext uri="{FF2B5EF4-FFF2-40B4-BE49-F238E27FC236}">
                  <a16:creationId xmlns:a16="http://schemas.microsoft.com/office/drawing/2014/main" id="{E2FE469C-1755-4032-BF66-ACC67F0AAFDF}"/>
                </a:ext>
              </a:extLst>
            </p:cNvPr>
            <p:cNvGrpSpPr/>
            <p:nvPr/>
          </p:nvGrpSpPr>
          <p:grpSpPr>
            <a:xfrm rot="284751" flipH="1">
              <a:off x="6579575" y="3043102"/>
              <a:ext cx="2561573" cy="766528"/>
              <a:chOff x="4970318" y="4558146"/>
              <a:chExt cx="3674920" cy="1856509"/>
            </a:xfrm>
          </p:grpSpPr>
          <p:pic>
            <p:nvPicPr>
              <p:cNvPr id="30" name="תמונה 29">
                <a:extLst>
                  <a:ext uri="{FF2B5EF4-FFF2-40B4-BE49-F238E27FC236}">
                    <a16:creationId xmlns:a16="http://schemas.microsoft.com/office/drawing/2014/main" id="{3ABB71EF-EE50-400D-B7C7-5AE12FB751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31" name="תיבת טקסט 30">
                <a:extLst>
                  <a:ext uri="{FF2B5EF4-FFF2-40B4-BE49-F238E27FC236}">
                    <a16:creationId xmlns:a16="http://schemas.microsoft.com/office/drawing/2014/main" id="{4EE9ED3F-D74F-45E7-B6E1-A91B48E10A8D}"/>
                  </a:ext>
                </a:extLst>
              </p:cNvPr>
              <p:cNvSpPr txBox="1"/>
              <p:nvPr/>
            </p:nvSpPr>
            <p:spPr>
              <a:xfrm rot="312918">
                <a:off x="5104299" y="4852793"/>
                <a:ext cx="1844838" cy="126722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מבקשים סליחה</a:t>
                </a:r>
              </a:p>
              <a:p>
                <a:pPr algn="ctr"/>
                <a:r>
                  <a:rPr lang="he-IL" sz="1400" b="1" dirty="0">
                    <a:cs typeface="Alpha Bold" pitchFamily="2" charset="-79"/>
                  </a:rPr>
                  <a:t>בלב שלם</a:t>
                </a:r>
              </a:p>
            </p:txBody>
          </p:sp>
        </p:grpSp>
        <p:grpSp>
          <p:nvGrpSpPr>
            <p:cNvPr id="32" name="קבוצה 31">
              <a:extLst>
                <a:ext uri="{FF2B5EF4-FFF2-40B4-BE49-F238E27FC236}">
                  <a16:creationId xmlns:a16="http://schemas.microsoft.com/office/drawing/2014/main" id="{565ABBD6-8566-4D1F-8703-DC5F1B47E06B}"/>
                </a:ext>
              </a:extLst>
            </p:cNvPr>
            <p:cNvGrpSpPr/>
            <p:nvPr/>
          </p:nvGrpSpPr>
          <p:grpSpPr>
            <a:xfrm rot="284751" flipH="1">
              <a:off x="6601172" y="3780398"/>
              <a:ext cx="2561573" cy="766528"/>
              <a:chOff x="4970318" y="4558146"/>
              <a:chExt cx="3674920" cy="1856509"/>
            </a:xfrm>
          </p:grpSpPr>
          <p:pic>
            <p:nvPicPr>
              <p:cNvPr id="33" name="תמונה 32">
                <a:extLst>
                  <a:ext uri="{FF2B5EF4-FFF2-40B4-BE49-F238E27FC236}">
                    <a16:creationId xmlns:a16="http://schemas.microsoft.com/office/drawing/2014/main" id="{3CF87E0C-3E27-4E61-9B1B-3A0C843508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34" name="תיבת טקסט 33">
                <a:extLst>
                  <a:ext uri="{FF2B5EF4-FFF2-40B4-BE49-F238E27FC236}">
                    <a16:creationId xmlns:a16="http://schemas.microsoft.com/office/drawing/2014/main" id="{A6356C06-ED53-46B5-B9CB-C2D79F831E8A}"/>
                  </a:ext>
                </a:extLst>
              </p:cNvPr>
              <p:cNvSpPr txBox="1"/>
              <p:nvPr/>
            </p:nvSpPr>
            <p:spPr>
              <a:xfrm rot="312918">
                <a:off x="5121550" y="4927335"/>
                <a:ext cx="1810342" cy="1118139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200" b="1" dirty="0">
                    <a:cs typeface="Alpha Bold" pitchFamily="2" charset="-79"/>
                  </a:rPr>
                  <a:t>נזכרים בחטא</a:t>
                </a:r>
              </a:p>
              <a:p>
                <a:pPr algn="ctr"/>
                <a:r>
                  <a:rPr lang="he-IL" sz="1200" b="1" dirty="0">
                    <a:cs typeface="Alpha Bold" pitchFamily="2" charset="-79"/>
                  </a:rPr>
                  <a:t>ומפסיקים לעשותו</a:t>
                </a:r>
              </a:p>
            </p:txBody>
          </p:sp>
        </p:grpSp>
        <p:grpSp>
          <p:nvGrpSpPr>
            <p:cNvPr id="35" name="קבוצה 34">
              <a:extLst>
                <a:ext uri="{FF2B5EF4-FFF2-40B4-BE49-F238E27FC236}">
                  <a16:creationId xmlns:a16="http://schemas.microsoft.com/office/drawing/2014/main" id="{C15DAE3E-0847-4289-A4EE-0BFFAA2B43C8}"/>
                </a:ext>
              </a:extLst>
            </p:cNvPr>
            <p:cNvGrpSpPr/>
            <p:nvPr/>
          </p:nvGrpSpPr>
          <p:grpSpPr>
            <a:xfrm rot="284751" flipH="1">
              <a:off x="6622773" y="4579908"/>
              <a:ext cx="2561573" cy="766528"/>
              <a:chOff x="4970318" y="4558146"/>
              <a:chExt cx="3674920" cy="1856509"/>
            </a:xfrm>
          </p:grpSpPr>
          <p:pic>
            <p:nvPicPr>
              <p:cNvPr id="36" name="תמונה 35">
                <a:extLst>
                  <a:ext uri="{FF2B5EF4-FFF2-40B4-BE49-F238E27FC236}">
                    <a16:creationId xmlns:a16="http://schemas.microsoft.com/office/drawing/2014/main" id="{DFF601BD-07E6-4E57-9FF7-1BA3EB0EF9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37" name="תיבת טקסט 36">
                <a:extLst>
                  <a:ext uri="{FF2B5EF4-FFF2-40B4-BE49-F238E27FC236}">
                    <a16:creationId xmlns:a16="http://schemas.microsoft.com/office/drawing/2014/main" id="{1151024C-4A89-4569-9116-4E8D1F394230}"/>
                  </a:ext>
                </a:extLst>
              </p:cNvPr>
              <p:cNvSpPr txBox="1"/>
              <p:nvPr/>
            </p:nvSpPr>
            <p:spPr>
              <a:xfrm rot="312918">
                <a:off x="5129599" y="4852793"/>
                <a:ext cx="1794244" cy="126722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מבטיחים להיות</a:t>
                </a:r>
              </a:p>
              <a:p>
                <a:pPr algn="ctr"/>
                <a:r>
                  <a:rPr lang="he-IL" sz="1400" b="1" dirty="0">
                    <a:cs typeface="Alpha Bold" pitchFamily="2" charset="-79"/>
                  </a:rPr>
                  <a:t>טובים יותר</a:t>
                </a:r>
              </a:p>
            </p:txBody>
          </p:sp>
        </p:grpSp>
        <p:grpSp>
          <p:nvGrpSpPr>
            <p:cNvPr id="38" name="קבוצה 37">
              <a:extLst>
                <a:ext uri="{FF2B5EF4-FFF2-40B4-BE49-F238E27FC236}">
                  <a16:creationId xmlns:a16="http://schemas.microsoft.com/office/drawing/2014/main" id="{569BB7B9-ABA2-460B-A6E1-FB8ABCDADA5F}"/>
                </a:ext>
              </a:extLst>
            </p:cNvPr>
            <p:cNvGrpSpPr/>
            <p:nvPr/>
          </p:nvGrpSpPr>
          <p:grpSpPr>
            <a:xfrm rot="284751" flipH="1">
              <a:off x="6622770" y="5345696"/>
              <a:ext cx="2561573" cy="766528"/>
              <a:chOff x="4970318" y="4558146"/>
              <a:chExt cx="3674920" cy="1856509"/>
            </a:xfrm>
          </p:grpSpPr>
          <p:pic>
            <p:nvPicPr>
              <p:cNvPr id="39" name="תמונה 38">
                <a:extLst>
                  <a:ext uri="{FF2B5EF4-FFF2-40B4-BE49-F238E27FC236}">
                    <a16:creationId xmlns:a16="http://schemas.microsoft.com/office/drawing/2014/main" id="{5366004A-23BC-45D8-ADDA-D3B738E68B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149" t="16262" r="58713" b="6465"/>
              <a:stretch/>
            </p:blipFill>
            <p:spPr>
              <a:xfrm rot="5707112">
                <a:off x="5879523" y="3648941"/>
                <a:ext cx="1856509" cy="3674920"/>
              </a:xfrm>
              <a:prstGeom prst="rect">
                <a:avLst/>
              </a:prstGeom>
            </p:spPr>
          </p:pic>
          <p:sp>
            <p:nvSpPr>
              <p:cNvPr id="40" name="תיבת טקסט 39">
                <a:extLst>
                  <a:ext uri="{FF2B5EF4-FFF2-40B4-BE49-F238E27FC236}">
                    <a16:creationId xmlns:a16="http://schemas.microsoft.com/office/drawing/2014/main" id="{52052CF2-85EC-4477-9825-785C14A4879F}"/>
                  </a:ext>
                </a:extLst>
              </p:cNvPr>
              <p:cNvSpPr txBox="1"/>
              <p:nvPr/>
            </p:nvSpPr>
            <p:spPr>
              <a:xfrm rot="312918">
                <a:off x="5365322" y="4852794"/>
                <a:ext cx="1322800" cy="126722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 algn="ctr"/>
                <a:r>
                  <a:rPr lang="he-IL" sz="1400" b="1" dirty="0">
                    <a:cs typeface="Alpha Bold" pitchFamily="2" charset="-79"/>
                  </a:rPr>
                  <a:t>מצטערים</a:t>
                </a:r>
              </a:p>
              <a:p>
                <a:pPr algn="ctr"/>
                <a:r>
                  <a:rPr lang="he-IL" sz="1400" b="1" dirty="0">
                    <a:cs typeface="Alpha Bold" pitchFamily="2" charset="-79"/>
                  </a:rPr>
                  <a:t>ומתחרטים</a:t>
                </a:r>
              </a:p>
            </p:txBody>
          </p:sp>
        </p:grpSp>
      </p:grpSp>
      <p:pic>
        <p:nvPicPr>
          <p:cNvPr id="41" name="תמונה 40">
            <a:extLst>
              <a:ext uri="{FF2B5EF4-FFF2-40B4-BE49-F238E27FC236}">
                <a16:creationId xmlns:a16="http://schemas.microsoft.com/office/drawing/2014/main" id="{D55F4DB7-275C-4594-AD62-D08F8A5ED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62602" y="4065851"/>
            <a:ext cx="1382844" cy="204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3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CD2772-940D-4702-903D-9E92EB41C349}"/>
              </a:ext>
            </a:extLst>
          </p:cNvPr>
          <p:cNvSpPr txBox="1">
            <a:spLocks/>
          </p:cNvSpPr>
          <p:nvPr/>
        </p:nvSpPr>
        <p:spPr>
          <a:xfrm>
            <a:off x="1180029" y="755773"/>
            <a:ext cx="10529455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r" rtl="1"/>
            <a:r>
              <a:rPr lang="he-IL" sz="2400" b="1" dirty="0"/>
              <a:t>משימה בשביל הכיף!</a:t>
            </a:r>
          </a:p>
          <a:p>
            <a:pPr algn="r" rtl="1"/>
            <a:r>
              <a:rPr lang="he-IL" sz="2400" b="1" dirty="0"/>
              <a:t>בחרי אחת או שתיים מן המשימות הבאות:</a:t>
            </a:r>
          </a:p>
        </p:txBody>
      </p:sp>
      <p:pic>
        <p:nvPicPr>
          <p:cNvPr id="3" name="מציין מיקום תוכן 4">
            <a:extLst>
              <a:ext uri="{FF2B5EF4-FFF2-40B4-BE49-F238E27FC236}">
                <a16:creationId xmlns:a16="http://schemas.microsoft.com/office/drawing/2014/main" id="{CFF69813-423D-4BCE-8F8C-D498996AB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73" t="33571" r="36528" b="18257"/>
          <a:stretch/>
        </p:blipFill>
        <p:spPr>
          <a:xfrm>
            <a:off x="482516" y="612092"/>
            <a:ext cx="1942030" cy="116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B3F9B86A-BB9B-4422-85BB-331844D3392A}"/>
              </a:ext>
            </a:extLst>
          </p:cNvPr>
          <p:cNvSpPr txBox="1">
            <a:spLocks/>
          </p:cNvSpPr>
          <p:nvPr/>
        </p:nvSpPr>
        <p:spPr>
          <a:xfrm>
            <a:off x="862447" y="2051873"/>
            <a:ext cx="10467106" cy="3974854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he-IL" sz="3200" b="1" dirty="0">
                <a:latin typeface="BN Eyal" panose="02000500000000000000" pitchFamily="2" charset="-79"/>
                <a:cs typeface="1TypographLight" pitchFamily="2" charset="-79"/>
              </a:rPr>
              <a:t>ציירי את הביטוי: "אחד בפה ואחד בלב".</a:t>
            </a:r>
          </a:p>
          <a:p>
            <a:pPr algn="r" rtl="1">
              <a:lnSpc>
                <a:spcPct val="150000"/>
              </a:lnSpc>
            </a:pPr>
            <a:r>
              <a:rPr lang="he-IL" sz="3200" b="1" dirty="0">
                <a:latin typeface="BN Eyal" panose="02000500000000000000" pitchFamily="2" charset="-79"/>
                <a:cs typeface="1TypographLight" pitchFamily="2" charset="-79"/>
              </a:rPr>
              <a:t>חברי שיר בחרוזים (לא חייבים עם מנגינה) לשלבי התשובה.</a:t>
            </a:r>
          </a:p>
          <a:p>
            <a:pPr algn="r" rtl="1">
              <a:lnSpc>
                <a:spcPct val="150000"/>
              </a:lnSpc>
            </a:pPr>
            <a:r>
              <a:rPr lang="he-IL" sz="3200" b="1" dirty="0">
                <a:latin typeface="BN Eyal" panose="02000500000000000000" pitchFamily="2" charset="-79"/>
                <a:cs typeface="1TypographLight" pitchFamily="2" charset="-79"/>
              </a:rPr>
              <a:t>כתבי מכתב לדני- ובו הסבירי לו מה עליו לעשות על מנת לחזור בתשובה שלמה.</a:t>
            </a:r>
          </a:p>
          <a:p>
            <a:pPr algn="r" rtl="1">
              <a:lnSpc>
                <a:spcPct val="150000"/>
              </a:lnSpc>
            </a:pPr>
            <a:r>
              <a:rPr lang="he-IL" sz="3200" b="1" dirty="0">
                <a:latin typeface="BN Eyal" panose="02000500000000000000" pitchFamily="2" charset="-79"/>
                <a:cs typeface="1TypographLight" pitchFamily="2" charset="-79"/>
              </a:rPr>
              <a:t>ספרי על מקרה בו היה לך קשה לבקש סליחה. מה גרם לכך? מה עשית בסוף?</a:t>
            </a:r>
          </a:p>
        </p:txBody>
      </p:sp>
    </p:spTree>
    <p:extLst>
      <p:ext uri="{BB962C8B-B14F-4D97-AF65-F5344CB8AC3E}">
        <p14:creationId xmlns:p14="http://schemas.microsoft.com/office/powerpoint/2010/main" val="182458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CD2772-940D-4702-903D-9E92EB41C349}"/>
              </a:ext>
            </a:extLst>
          </p:cNvPr>
          <p:cNvSpPr txBox="1">
            <a:spLocks/>
          </p:cNvSpPr>
          <p:nvPr/>
        </p:nvSpPr>
        <p:spPr>
          <a:xfrm>
            <a:off x="1094506" y="612092"/>
            <a:ext cx="10529455" cy="1371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r" rtl="1"/>
            <a:r>
              <a:rPr lang="he-IL" sz="2400" b="1" dirty="0"/>
              <a:t>סיכום- אז מה עשינו בשיעור?</a:t>
            </a:r>
          </a:p>
        </p:txBody>
      </p:sp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14465174-ABE0-4301-AB65-C630D3F84F5E}"/>
              </a:ext>
            </a:extLst>
          </p:cNvPr>
          <p:cNvSpPr txBox="1">
            <a:spLocks/>
          </p:cNvSpPr>
          <p:nvPr/>
        </p:nvSpPr>
        <p:spPr>
          <a:xfrm>
            <a:off x="862447" y="1325784"/>
            <a:ext cx="10467106" cy="46147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הכרנו את שלבי החזרה בתשובה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קראנו שוב את הסיפור המרתק 'סליחה שבלב', והשבחנו את יכולת הקריאה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אפיינו את הדמות של דני.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למדנו להוכיח ולתת דוגמא.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עסקנו במיומנות לשונית: למדנו לחלק מילה לשתיים, ופירשנו מילים חדשות.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ענינו על שאלות שדרשו מאיתנו לחשוב ולהעמיק.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>
                <a:latin typeface="BN Eyal" panose="02000500000000000000" pitchFamily="2" charset="-79"/>
                <a:cs typeface="1TypographLight" pitchFamily="2" charset="-79"/>
              </a:rPr>
              <a:t>בחרנו משימה יצירתית שמטרתה יישום ההבנה בסיפור.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CD8F3961-ED12-4529-8FA0-BADA85E36E18}"/>
              </a:ext>
            </a:extLst>
          </p:cNvPr>
          <p:cNvSpPr txBox="1">
            <a:spLocks/>
          </p:cNvSpPr>
          <p:nvPr/>
        </p:nvSpPr>
        <p:spPr>
          <a:xfrm>
            <a:off x="762000" y="5940499"/>
            <a:ext cx="2895597" cy="3973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r" rtl="1"/>
            <a:r>
              <a:rPr lang="he-IL" sz="2400" b="1" dirty="0"/>
              <a:t>מקווה שנהניתן!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A5E00084-0EA1-4A21-B9AB-8E7A6D14EA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04" y="411917"/>
            <a:ext cx="2497077" cy="141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7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TM04033925[[fn=טיפה]]</Template>
  <TotalTime>571</TotalTime>
  <Words>1280</Words>
  <Application>Microsoft Office PowerPoint</Application>
  <PresentationFormat>מסך רחב</PresentationFormat>
  <Paragraphs>149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6" baseType="lpstr">
      <vt:lpstr>Arial</vt:lpstr>
      <vt:lpstr>BN Eyal</vt:lpstr>
      <vt:lpstr>Garamond</vt:lpstr>
      <vt:lpstr>Sagona Book</vt:lpstr>
      <vt:lpstr>Sagona ExtraLight</vt:lpstr>
      <vt:lpstr>SavonVTI</vt:lpstr>
      <vt:lpstr>סליחה שבלב</vt:lpstr>
      <vt:lpstr>מצגת של PowerPoint‏</vt:lpstr>
      <vt:lpstr>התבונני בשלבים הבאים:</vt:lpstr>
      <vt:lpstr>סליחה שבלב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סליחה שבלב</dc:title>
  <dc:creator>User</dc:creator>
  <cp:lastModifiedBy>User</cp:lastModifiedBy>
  <cp:revision>50</cp:revision>
  <dcterms:created xsi:type="dcterms:W3CDTF">2020-09-21T18:02:37Z</dcterms:created>
  <dcterms:modified xsi:type="dcterms:W3CDTF">2020-09-23T19:32:00Z</dcterms:modified>
</cp:coreProperties>
</file>