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3" r:id="rId7"/>
    <p:sldId id="262" r:id="rId8"/>
    <p:sldId id="264" r:id="rId9"/>
    <p:sldId id="265" r:id="rId10"/>
    <p:sldId id="266" r:id="rId11"/>
    <p:sldId id="267" r:id="rId12"/>
    <p:sldId id="268" r:id="rId13"/>
    <p:sldId id="269" r:id="rId14"/>
    <p:sldId id="270" r:id="rId15"/>
    <p:sldId id="272" r:id="rId16"/>
    <p:sldId id="273" r:id="rId17"/>
    <p:sldId id="271" r:id="rId18"/>
    <p:sldId id="274" r:id="rId19"/>
    <p:sldId id="275" r:id="rId20"/>
    <p:sldId id="276" r:id="rId21"/>
    <p:sldId id="277" r:id="rId22"/>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121" d="100"/>
          <a:sy n="121" d="100"/>
        </p:scale>
        <p:origin x="108"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3E764E1E-2D56-4079-B7B7-E8DBB6FBB49C}" type="datetimeFigureOut">
              <a:rPr lang="he-IL" smtClean="0"/>
              <a:t>י"ח/אלול/תשע"ט</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8D27458-6124-4DBB-9352-CEC360A2C1C4}" type="slidenum">
              <a:rPr lang="he-IL" smtClean="0"/>
              <a:t>‹#›</a:t>
            </a:fld>
            <a:endParaRPr lang="he-IL"/>
          </a:p>
        </p:txBody>
      </p:sp>
    </p:spTree>
    <p:extLst>
      <p:ext uri="{BB962C8B-B14F-4D97-AF65-F5344CB8AC3E}">
        <p14:creationId xmlns:p14="http://schemas.microsoft.com/office/powerpoint/2010/main" val="3556455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3E764E1E-2D56-4079-B7B7-E8DBB6FBB49C}" type="datetimeFigureOut">
              <a:rPr lang="he-IL" smtClean="0"/>
              <a:t>י"ח/אלול/תשע"ט</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8D27458-6124-4DBB-9352-CEC360A2C1C4}" type="slidenum">
              <a:rPr lang="he-IL" smtClean="0"/>
              <a:t>‹#›</a:t>
            </a:fld>
            <a:endParaRPr lang="he-IL"/>
          </a:p>
        </p:txBody>
      </p:sp>
    </p:spTree>
    <p:extLst>
      <p:ext uri="{BB962C8B-B14F-4D97-AF65-F5344CB8AC3E}">
        <p14:creationId xmlns:p14="http://schemas.microsoft.com/office/powerpoint/2010/main" val="2770538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3E764E1E-2D56-4079-B7B7-E8DBB6FBB49C}" type="datetimeFigureOut">
              <a:rPr lang="he-IL" smtClean="0"/>
              <a:t>י"ח/אלול/תשע"ט</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8D27458-6124-4DBB-9352-CEC360A2C1C4}" type="slidenum">
              <a:rPr lang="he-IL" smtClean="0"/>
              <a:t>‹#›</a:t>
            </a:fld>
            <a:endParaRPr lang="he-IL"/>
          </a:p>
        </p:txBody>
      </p:sp>
    </p:spTree>
    <p:extLst>
      <p:ext uri="{BB962C8B-B14F-4D97-AF65-F5344CB8AC3E}">
        <p14:creationId xmlns:p14="http://schemas.microsoft.com/office/powerpoint/2010/main" val="1607762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3E764E1E-2D56-4079-B7B7-E8DBB6FBB49C}" type="datetimeFigureOut">
              <a:rPr lang="he-IL" smtClean="0"/>
              <a:t>י"ח/אלול/תשע"ט</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8D27458-6124-4DBB-9352-CEC360A2C1C4}" type="slidenum">
              <a:rPr lang="he-IL" smtClean="0"/>
              <a:t>‹#›</a:t>
            </a:fld>
            <a:endParaRPr lang="he-IL"/>
          </a:p>
        </p:txBody>
      </p:sp>
    </p:spTree>
    <p:extLst>
      <p:ext uri="{BB962C8B-B14F-4D97-AF65-F5344CB8AC3E}">
        <p14:creationId xmlns:p14="http://schemas.microsoft.com/office/powerpoint/2010/main" val="3674590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3E764E1E-2D56-4079-B7B7-E8DBB6FBB49C}" type="datetimeFigureOut">
              <a:rPr lang="he-IL" smtClean="0"/>
              <a:t>י"ח/אלול/תשע"ט</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28D27458-6124-4DBB-9352-CEC360A2C1C4}" type="slidenum">
              <a:rPr lang="he-IL" smtClean="0"/>
              <a:t>‹#›</a:t>
            </a:fld>
            <a:endParaRPr lang="he-IL"/>
          </a:p>
        </p:txBody>
      </p:sp>
    </p:spTree>
    <p:extLst>
      <p:ext uri="{BB962C8B-B14F-4D97-AF65-F5344CB8AC3E}">
        <p14:creationId xmlns:p14="http://schemas.microsoft.com/office/powerpoint/2010/main" val="121258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3E764E1E-2D56-4079-B7B7-E8DBB6FBB49C}" type="datetimeFigureOut">
              <a:rPr lang="he-IL" smtClean="0"/>
              <a:t>י"ח/אלול/תשע"ט</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28D27458-6124-4DBB-9352-CEC360A2C1C4}" type="slidenum">
              <a:rPr lang="he-IL" smtClean="0"/>
              <a:t>‹#›</a:t>
            </a:fld>
            <a:endParaRPr lang="he-IL"/>
          </a:p>
        </p:txBody>
      </p:sp>
    </p:spTree>
    <p:extLst>
      <p:ext uri="{BB962C8B-B14F-4D97-AF65-F5344CB8AC3E}">
        <p14:creationId xmlns:p14="http://schemas.microsoft.com/office/powerpoint/2010/main" val="3325105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3E764E1E-2D56-4079-B7B7-E8DBB6FBB49C}" type="datetimeFigureOut">
              <a:rPr lang="he-IL" smtClean="0"/>
              <a:t>י"ח/אלול/תשע"ט</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28D27458-6124-4DBB-9352-CEC360A2C1C4}" type="slidenum">
              <a:rPr lang="he-IL" smtClean="0"/>
              <a:t>‹#›</a:t>
            </a:fld>
            <a:endParaRPr lang="he-IL"/>
          </a:p>
        </p:txBody>
      </p:sp>
    </p:spTree>
    <p:extLst>
      <p:ext uri="{BB962C8B-B14F-4D97-AF65-F5344CB8AC3E}">
        <p14:creationId xmlns:p14="http://schemas.microsoft.com/office/powerpoint/2010/main" val="1149087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3E764E1E-2D56-4079-B7B7-E8DBB6FBB49C}" type="datetimeFigureOut">
              <a:rPr lang="he-IL" smtClean="0"/>
              <a:t>י"ח/אלול/תשע"ט</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8D27458-6124-4DBB-9352-CEC360A2C1C4}" type="slidenum">
              <a:rPr lang="he-IL" smtClean="0"/>
              <a:t>‹#›</a:t>
            </a:fld>
            <a:endParaRPr lang="he-IL"/>
          </a:p>
        </p:txBody>
      </p:sp>
    </p:spTree>
    <p:extLst>
      <p:ext uri="{BB962C8B-B14F-4D97-AF65-F5344CB8AC3E}">
        <p14:creationId xmlns:p14="http://schemas.microsoft.com/office/powerpoint/2010/main" val="4244791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3E764E1E-2D56-4079-B7B7-E8DBB6FBB49C}" type="datetimeFigureOut">
              <a:rPr lang="he-IL" smtClean="0"/>
              <a:t>י"ח/אלול/תשע"ט</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8D27458-6124-4DBB-9352-CEC360A2C1C4}" type="slidenum">
              <a:rPr lang="he-IL" smtClean="0"/>
              <a:t>‹#›</a:t>
            </a:fld>
            <a:endParaRPr lang="he-IL"/>
          </a:p>
        </p:txBody>
      </p:sp>
    </p:spTree>
    <p:extLst>
      <p:ext uri="{BB962C8B-B14F-4D97-AF65-F5344CB8AC3E}">
        <p14:creationId xmlns:p14="http://schemas.microsoft.com/office/powerpoint/2010/main" val="3376714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3E764E1E-2D56-4079-B7B7-E8DBB6FBB49C}" type="datetimeFigureOut">
              <a:rPr lang="he-IL" smtClean="0"/>
              <a:t>י"ח/אלול/תשע"ט</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8D27458-6124-4DBB-9352-CEC360A2C1C4}" type="slidenum">
              <a:rPr lang="he-IL" smtClean="0"/>
              <a:t>‹#›</a:t>
            </a:fld>
            <a:endParaRPr lang="he-IL"/>
          </a:p>
        </p:txBody>
      </p:sp>
    </p:spTree>
    <p:extLst>
      <p:ext uri="{BB962C8B-B14F-4D97-AF65-F5344CB8AC3E}">
        <p14:creationId xmlns:p14="http://schemas.microsoft.com/office/powerpoint/2010/main" val="39266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3E764E1E-2D56-4079-B7B7-E8DBB6FBB49C}" type="datetimeFigureOut">
              <a:rPr lang="he-IL" smtClean="0"/>
              <a:t>י"ח/אלול/תשע"ט</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8D27458-6124-4DBB-9352-CEC360A2C1C4}" type="slidenum">
              <a:rPr lang="he-IL" smtClean="0"/>
              <a:t>‹#›</a:t>
            </a:fld>
            <a:endParaRPr lang="he-IL"/>
          </a:p>
        </p:txBody>
      </p:sp>
    </p:spTree>
    <p:extLst>
      <p:ext uri="{BB962C8B-B14F-4D97-AF65-F5344CB8AC3E}">
        <p14:creationId xmlns:p14="http://schemas.microsoft.com/office/powerpoint/2010/main" val="951790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E764E1E-2D56-4079-B7B7-E8DBB6FBB49C}" type="datetimeFigureOut">
              <a:rPr lang="he-IL" smtClean="0"/>
              <a:t>י"ח/אלול/תשע"ט</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8D27458-6124-4DBB-9352-CEC360A2C1C4}" type="slidenum">
              <a:rPr lang="he-IL" smtClean="0"/>
              <a:t>‹#›</a:t>
            </a:fld>
            <a:endParaRPr lang="he-IL"/>
          </a:p>
        </p:txBody>
      </p:sp>
    </p:spTree>
    <p:extLst>
      <p:ext uri="{BB962C8B-B14F-4D97-AF65-F5344CB8AC3E}">
        <p14:creationId xmlns:p14="http://schemas.microsoft.com/office/powerpoint/2010/main" val="71405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323557" y="-345537"/>
            <a:ext cx="11709009" cy="5444197"/>
          </a:xfrm>
        </p:spPr>
        <p:txBody>
          <a:bodyPr>
            <a:normAutofit/>
          </a:bodyPr>
          <a:lstStyle/>
          <a:p>
            <a:r>
              <a:rPr lang="he-IL" sz="8800" b="1" dirty="0" smtClean="0">
                <a:solidFill>
                  <a:schemeClr val="accent4">
                    <a:lumMod val="75000"/>
                  </a:schemeClr>
                </a:solidFill>
                <a:latin typeface="Comix No2 CLM" panose="02000603000000000000" pitchFamily="2" charset="-79"/>
                <a:cs typeface="Comix No2 CLM" panose="02000603000000000000" pitchFamily="2" charset="-79"/>
              </a:rPr>
              <a:t>חודש אלול וראש השנה</a:t>
            </a:r>
            <a:r>
              <a:rPr lang="he-IL" sz="8800" b="1" dirty="0" smtClean="0">
                <a:solidFill>
                  <a:schemeClr val="accent4">
                    <a:lumMod val="75000"/>
                  </a:schemeClr>
                </a:solidFill>
                <a:cs typeface="BN Sharon" pitchFamily="2" charset="-79"/>
              </a:rPr>
              <a:t/>
            </a:r>
            <a:br>
              <a:rPr lang="he-IL" sz="8800" b="1" dirty="0" smtClean="0">
                <a:solidFill>
                  <a:schemeClr val="accent4">
                    <a:lumMod val="75000"/>
                  </a:schemeClr>
                </a:solidFill>
                <a:cs typeface="BN Sharon" pitchFamily="2" charset="-79"/>
              </a:rPr>
            </a:br>
            <a:r>
              <a:rPr lang="he-IL" sz="8800" b="1" dirty="0" smtClean="0">
                <a:solidFill>
                  <a:schemeClr val="accent4">
                    <a:lumMod val="75000"/>
                  </a:schemeClr>
                </a:solidFill>
                <a:cs typeface="BN Sharon" pitchFamily="2" charset="-79"/>
              </a:rPr>
              <a:t>משחק טריוויה</a:t>
            </a:r>
            <a:r>
              <a:rPr lang="he-IL" dirty="0" smtClean="0"/>
              <a:t/>
            </a:r>
            <a:br>
              <a:rPr lang="he-IL" dirty="0" smtClean="0"/>
            </a:br>
            <a:r>
              <a:rPr lang="he-IL" dirty="0" smtClean="0"/>
              <a:t> </a:t>
            </a:r>
            <a:endParaRPr lang="he-IL" dirty="0"/>
          </a:p>
        </p:txBody>
      </p:sp>
      <p:sp>
        <p:nvSpPr>
          <p:cNvPr id="3" name="כותרת משנה 2"/>
          <p:cNvSpPr>
            <a:spLocks noGrp="1"/>
          </p:cNvSpPr>
          <p:nvPr>
            <p:ph type="subTitle" idx="1"/>
          </p:nvPr>
        </p:nvSpPr>
        <p:spPr>
          <a:xfrm>
            <a:off x="1524000" y="6133513"/>
            <a:ext cx="9144000" cy="126609"/>
          </a:xfrm>
        </p:spPr>
        <p:txBody>
          <a:bodyPr>
            <a:normAutofit fontScale="25000" lnSpcReduction="20000"/>
          </a:bodyPr>
          <a:lstStyle/>
          <a:p>
            <a:endParaRPr lang="he-IL" dirty="0"/>
          </a:p>
        </p:txBody>
      </p:sp>
      <p:pic>
        <p:nvPicPr>
          <p:cNvPr id="4"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1171" y="4344032"/>
            <a:ext cx="3823115" cy="2544109"/>
          </a:xfrm>
          <a:prstGeom prst="rect">
            <a:avLst/>
          </a:prstGeom>
          <a:ln>
            <a:noFill/>
          </a:ln>
          <a:effectLst>
            <a:softEdge rad="112500"/>
          </a:effectLst>
        </p:spPr>
      </p:pic>
      <p:pic>
        <p:nvPicPr>
          <p:cNvPr id="6" name="תמונה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800" y="3891329"/>
            <a:ext cx="3291371" cy="2301047"/>
          </a:xfrm>
          <a:prstGeom prst="rect">
            <a:avLst/>
          </a:prstGeom>
          <a:ln>
            <a:noFill/>
          </a:ln>
          <a:effectLst>
            <a:softEdge rad="112500"/>
          </a:effectLst>
        </p:spPr>
      </p:pic>
    </p:spTree>
    <p:extLst>
      <p:ext uri="{BB962C8B-B14F-4D97-AF65-F5344CB8AC3E}">
        <p14:creationId xmlns:p14="http://schemas.microsoft.com/office/powerpoint/2010/main" val="24215948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856934" y="294787"/>
            <a:ext cx="10335065" cy="1351133"/>
          </a:xfrm>
        </p:spPr>
        <p:txBody>
          <a:bodyPr>
            <a:normAutofit fontScale="90000"/>
          </a:bodyPr>
          <a:lstStyle/>
          <a:p>
            <a:r>
              <a:rPr lang="he-IL" sz="5400" b="1" dirty="0">
                <a:solidFill>
                  <a:srgbClr val="0070C0"/>
                </a:solidFill>
                <a:latin typeface="Comix No2 CLM" panose="02000603000000000000" pitchFamily="2" charset="-79"/>
                <a:cs typeface="Comix No2 CLM" panose="02000603000000000000" pitchFamily="2" charset="-79"/>
              </a:rPr>
              <a:t> </a:t>
            </a:r>
            <a:r>
              <a:rPr lang="he-IL" sz="5400" b="1" dirty="0" smtClean="0">
                <a:solidFill>
                  <a:srgbClr val="CC0066"/>
                </a:solidFill>
                <a:latin typeface="Comix No2 CLM" panose="02000603000000000000" pitchFamily="2" charset="-79"/>
                <a:cs typeface="Comix No2 CLM" panose="02000603000000000000" pitchFamily="2" charset="-79"/>
              </a:rPr>
              <a:t>מהם ה- 3 </a:t>
            </a:r>
            <a:r>
              <a:rPr lang="he-IL" sz="5400" b="1" dirty="0" err="1" smtClean="0">
                <a:solidFill>
                  <a:srgbClr val="CC0066"/>
                </a:solidFill>
                <a:latin typeface="Comix No2 CLM" panose="02000603000000000000" pitchFamily="2" charset="-79"/>
                <a:cs typeface="Comix No2 CLM" panose="02000603000000000000" pitchFamily="2" charset="-79"/>
              </a:rPr>
              <a:t>ש'מעבירין</a:t>
            </a:r>
            <a:r>
              <a:rPr lang="he-IL" sz="5400" b="1" dirty="0" smtClean="0">
                <a:solidFill>
                  <a:srgbClr val="CC0066"/>
                </a:solidFill>
                <a:latin typeface="Comix No2 CLM" panose="02000603000000000000" pitchFamily="2" charset="-79"/>
                <a:cs typeface="Comix No2 CLM" panose="02000603000000000000" pitchFamily="2" charset="-79"/>
              </a:rPr>
              <a:t> את רוע הגזירה'? </a:t>
            </a:r>
            <a:endParaRPr lang="he-IL" sz="5400" b="1" dirty="0">
              <a:solidFill>
                <a:srgbClr val="CC0066"/>
              </a:solidFill>
              <a:latin typeface="Comix No2 CLM" panose="02000603000000000000" pitchFamily="2" charset="-79"/>
              <a:cs typeface="Comix No2 CLM" panose="02000603000000000000" pitchFamily="2" charset="-79"/>
            </a:endParaRPr>
          </a:p>
        </p:txBody>
      </p:sp>
      <p:sp>
        <p:nvSpPr>
          <p:cNvPr id="3" name="מציין מיקום תוכן 2"/>
          <p:cNvSpPr>
            <a:spLocks noGrp="1"/>
          </p:cNvSpPr>
          <p:nvPr>
            <p:ph idx="1"/>
          </p:nvPr>
        </p:nvSpPr>
        <p:spPr>
          <a:xfrm>
            <a:off x="838200" y="2321169"/>
            <a:ext cx="10515600" cy="3855794"/>
          </a:xfrm>
        </p:spPr>
        <p:txBody>
          <a:bodyPr>
            <a:noAutofit/>
          </a:bodyPr>
          <a:lstStyle/>
          <a:p>
            <a:pPr>
              <a:lnSpc>
                <a:spcPct val="150000"/>
              </a:lnSpc>
            </a:pPr>
            <a:r>
              <a:rPr lang="he-IL" sz="4000" b="1" dirty="0" smtClean="0">
                <a:solidFill>
                  <a:srgbClr val="0070C0"/>
                </a:solidFill>
                <a:latin typeface="Comix No2 CLM" panose="02000603000000000000" pitchFamily="2" charset="-79"/>
                <a:cs typeface="Comix No2 CLM" panose="02000603000000000000" pitchFamily="2" charset="-79"/>
              </a:rPr>
              <a:t>1.אמירת סליחות, תקיעה בשופר ובדיקת מזוזות.</a:t>
            </a:r>
          </a:p>
          <a:p>
            <a:pPr>
              <a:lnSpc>
                <a:spcPct val="150000"/>
              </a:lnSpc>
            </a:pPr>
            <a:r>
              <a:rPr lang="he-IL" sz="4000" b="1" dirty="0" smtClean="0">
                <a:solidFill>
                  <a:srgbClr val="0070C0"/>
                </a:solidFill>
                <a:latin typeface="Comix No2 CLM" panose="02000603000000000000" pitchFamily="2" charset="-79"/>
                <a:cs typeface="Comix No2 CLM" panose="02000603000000000000" pitchFamily="2" charset="-79"/>
              </a:rPr>
              <a:t>2.תשובה </a:t>
            </a:r>
            <a:r>
              <a:rPr lang="he-IL" sz="4000" b="1" dirty="0" err="1" smtClean="0">
                <a:solidFill>
                  <a:srgbClr val="0070C0"/>
                </a:solidFill>
                <a:latin typeface="Comix No2 CLM" panose="02000603000000000000" pitchFamily="2" charset="-79"/>
                <a:cs typeface="Comix No2 CLM" panose="02000603000000000000" pitchFamily="2" charset="-79"/>
              </a:rPr>
              <a:t>אמיתית</a:t>
            </a:r>
            <a:r>
              <a:rPr lang="he-IL" sz="4000" b="1" dirty="0" smtClean="0">
                <a:solidFill>
                  <a:srgbClr val="0070C0"/>
                </a:solidFill>
                <a:latin typeface="Comix No2 CLM" panose="02000603000000000000" pitchFamily="2" charset="-79"/>
                <a:cs typeface="Comix No2 CLM" panose="02000603000000000000" pitchFamily="2" charset="-79"/>
              </a:rPr>
              <a:t>, הוספה בתפילה ונתינת צדקה. </a:t>
            </a:r>
          </a:p>
          <a:p>
            <a:pPr>
              <a:lnSpc>
                <a:spcPct val="150000"/>
              </a:lnSpc>
            </a:pPr>
            <a:r>
              <a:rPr lang="he-IL" sz="4000" b="1" dirty="0" smtClean="0">
                <a:solidFill>
                  <a:srgbClr val="0070C0"/>
                </a:solidFill>
                <a:latin typeface="Comix No2 CLM" panose="02000603000000000000" pitchFamily="2" charset="-79"/>
                <a:cs typeface="Comix No2 CLM" panose="02000603000000000000" pitchFamily="2" charset="-79"/>
              </a:rPr>
              <a:t>3. אמירת סליחות, הוספה בצדקה ותקיעת שופר. </a:t>
            </a:r>
            <a:endParaRPr lang="he-IL" sz="4000" b="1" dirty="0">
              <a:solidFill>
                <a:srgbClr val="0070C0"/>
              </a:solidFill>
              <a:latin typeface="Comix No2 CLM" panose="02000603000000000000" pitchFamily="2" charset="-79"/>
              <a:cs typeface="Comix No2 CLM" panose="02000603000000000000" pitchFamily="2" charset="-79"/>
            </a:endParaRPr>
          </a:p>
        </p:txBody>
      </p:sp>
      <p:pic>
        <p:nvPicPr>
          <p:cNvPr id="4"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68" y="0"/>
            <a:ext cx="2847975" cy="1600200"/>
          </a:xfrm>
          <a:prstGeom prst="rect">
            <a:avLst/>
          </a:prstGeom>
          <a:ln>
            <a:noFill/>
          </a:ln>
          <a:effectLst>
            <a:softEdge rad="112500"/>
          </a:effectLst>
        </p:spPr>
      </p:pic>
    </p:spTree>
    <p:extLst>
      <p:ext uri="{BB962C8B-B14F-4D97-AF65-F5344CB8AC3E}">
        <p14:creationId xmlns:p14="http://schemas.microsoft.com/office/powerpoint/2010/main" val="28394706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6000" b="1" dirty="0" smtClean="0">
                <a:solidFill>
                  <a:srgbClr val="CC0066"/>
                </a:solidFill>
                <a:latin typeface="Comix No2 CLM" panose="02000603000000000000" pitchFamily="2" charset="-79"/>
                <a:cs typeface="Comix No2 CLM" panose="02000603000000000000" pitchFamily="2" charset="-79"/>
              </a:rPr>
              <a:t>משמעות המילה 'אלול' - </a:t>
            </a:r>
            <a:endParaRPr lang="he-IL" sz="6000" b="1" dirty="0">
              <a:solidFill>
                <a:srgbClr val="CC0066"/>
              </a:solidFill>
              <a:latin typeface="Comix No2 CLM" panose="02000603000000000000" pitchFamily="2" charset="-79"/>
              <a:cs typeface="Comix No2 CLM" panose="02000603000000000000" pitchFamily="2" charset="-79"/>
            </a:endParaRPr>
          </a:p>
        </p:txBody>
      </p:sp>
      <p:sp>
        <p:nvSpPr>
          <p:cNvPr id="3" name="מציין מיקום תוכן 2"/>
          <p:cNvSpPr>
            <a:spLocks noGrp="1"/>
          </p:cNvSpPr>
          <p:nvPr>
            <p:ph idx="1"/>
          </p:nvPr>
        </p:nvSpPr>
        <p:spPr>
          <a:xfrm>
            <a:off x="154745" y="1825625"/>
            <a:ext cx="12037255" cy="4351338"/>
          </a:xfrm>
        </p:spPr>
        <p:txBody>
          <a:bodyPr>
            <a:normAutofit fontScale="92500" lnSpcReduction="10000"/>
          </a:bodyPr>
          <a:lstStyle/>
          <a:p>
            <a:pPr>
              <a:lnSpc>
                <a:spcPct val="100000"/>
              </a:lnSpc>
            </a:pPr>
            <a:r>
              <a:rPr lang="he-IL" sz="4800" b="1" dirty="0" smtClean="0">
                <a:solidFill>
                  <a:srgbClr val="0070C0"/>
                </a:solidFill>
                <a:cs typeface="BN Sharon" pitchFamily="2" charset="-79"/>
              </a:rPr>
              <a:t>1</a:t>
            </a:r>
            <a:r>
              <a:rPr lang="he-IL" sz="3900" b="1" dirty="0" smtClean="0">
                <a:solidFill>
                  <a:srgbClr val="0070C0"/>
                </a:solidFill>
                <a:latin typeface="Comix No2 CLM" panose="02000603000000000000" pitchFamily="2" charset="-79"/>
                <a:cs typeface="Comix No2 CLM" panose="02000603000000000000" pitchFamily="2" charset="-79"/>
              </a:rPr>
              <a:t>. מקורה בשפה הארמית. משמעותה: 'חיפוש'. בחודש אלול האדם מחפש ובודק הן את מעשיו והן את הקשר שלו עם הקב"ה. </a:t>
            </a:r>
          </a:p>
          <a:p>
            <a:pPr>
              <a:lnSpc>
                <a:spcPct val="100000"/>
              </a:lnSpc>
            </a:pPr>
            <a:endParaRPr lang="he-IL" sz="3900" b="1" dirty="0" smtClean="0">
              <a:solidFill>
                <a:srgbClr val="0070C0"/>
              </a:solidFill>
              <a:latin typeface="Comix No2 CLM" panose="02000603000000000000" pitchFamily="2" charset="-79"/>
              <a:cs typeface="Comix No2 CLM" panose="02000603000000000000" pitchFamily="2" charset="-79"/>
            </a:endParaRPr>
          </a:p>
          <a:p>
            <a:pPr>
              <a:lnSpc>
                <a:spcPct val="100000"/>
              </a:lnSpc>
            </a:pPr>
            <a:r>
              <a:rPr lang="he-IL" sz="3900" b="1" dirty="0" smtClean="0">
                <a:solidFill>
                  <a:srgbClr val="0070C0"/>
                </a:solidFill>
                <a:latin typeface="Comix No2 CLM" panose="02000603000000000000" pitchFamily="2" charset="-79"/>
                <a:cs typeface="Comix No2 CLM" panose="02000603000000000000" pitchFamily="2" charset="-79"/>
              </a:rPr>
              <a:t>2. מקורה בשפה הרומית. משמעותה: 'חיפוש'. בחודש אלול האדם מחפש את המלך בשדה. </a:t>
            </a:r>
          </a:p>
          <a:p>
            <a:pPr>
              <a:lnSpc>
                <a:spcPct val="100000"/>
              </a:lnSpc>
            </a:pPr>
            <a:endParaRPr lang="he-IL" sz="3900" b="1" dirty="0" smtClean="0">
              <a:solidFill>
                <a:srgbClr val="0070C0"/>
              </a:solidFill>
              <a:latin typeface="Comix No2 CLM" panose="02000603000000000000" pitchFamily="2" charset="-79"/>
              <a:cs typeface="Comix No2 CLM" panose="02000603000000000000" pitchFamily="2" charset="-79"/>
            </a:endParaRPr>
          </a:p>
          <a:p>
            <a:pPr>
              <a:lnSpc>
                <a:spcPct val="100000"/>
              </a:lnSpc>
            </a:pPr>
            <a:r>
              <a:rPr lang="he-IL" sz="3900" b="1" dirty="0" smtClean="0">
                <a:solidFill>
                  <a:srgbClr val="0070C0"/>
                </a:solidFill>
                <a:latin typeface="Comix No2 CLM" panose="02000603000000000000" pitchFamily="2" charset="-79"/>
                <a:cs typeface="Comix No2 CLM" panose="02000603000000000000" pitchFamily="2" charset="-79"/>
              </a:rPr>
              <a:t>3. מקורה בלשון הקודש. משמעותה: 'אני לדודי ודודי לי'.</a:t>
            </a:r>
            <a:endParaRPr lang="he-IL" sz="3900" b="1" dirty="0">
              <a:solidFill>
                <a:srgbClr val="0070C0"/>
              </a:solidFill>
              <a:latin typeface="Comix No2 CLM" panose="02000603000000000000" pitchFamily="2" charset="-79"/>
              <a:cs typeface="Comix No2 CLM" panose="02000603000000000000" pitchFamily="2" charset="-79"/>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847975" cy="1600200"/>
          </a:xfrm>
          <a:prstGeom prst="rect">
            <a:avLst/>
          </a:prstGeom>
          <a:ln>
            <a:noFill/>
          </a:ln>
          <a:effectLst>
            <a:softEdge rad="112500"/>
          </a:effectLst>
        </p:spPr>
      </p:pic>
    </p:spTree>
    <p:extLst>
      <p:ext uri="{BB962C8B-B14F-4D97-AF65-F5344CB8AC3E}">
        <p14:creationId xmlns:p14="http://schemas.microsoft.com/office/powerpoint/2010/main" val="20210886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solidFill>
                  <a:srgbClr val="CC0066"/>
                </a:solidFill>
                <a:latin typeface="Comix No2 CLM" panose="02000603000000000000" pitchFamily="2" charset="-79"/>
                <a:cs typeface="Comix No2 CLM" panose="02000603000000000000" pitchFamily="2" charset="-79"/>
              </a:rPr>
              <a:t>ממשל ה'מלך בשדה' אנו למדים על - </a:t>
            </a:r>
            <a:endParaRPr lang="he-IL" sz="5400" b="1" dirty="0">
              <a:solidFill>
                <a:srgbClr val="CC0066"/>
              </a:solidFill>
              <a:latin typeface="Comix No2 CLM" panose="02000603000000000000" pitchFamily="2" charset="-79"/>
              <a:cs typeface="Comix No2 CLM" panose="02000603000000000000" pitchFamily="2" charset="-79"/>
            </a:endParaRPr>
          </a:p>
        </p:txBody>
      </p:sp>
      <p:sp>
        <p:nvSpPr>
          <p:cNvPr id="3" name="מציין מיקום תוכן 2"/>
          <p:cNvSpPr>
            <a:spLocks noGrp="1"/>
          </p:cNvSpPr>
          <p:nvPr>
            <p:ph idx="1"/>
          </p:nvPr>
        </p:nvSpPr>
        <p:spPr>
          <a:xfrm>
            <a:off x="112542" y="1825625"/>
            <a:ext cx="11971606" cy="4351338"/>
          </a:xfrm>
        </p:spPr>
        <p:txBody>
          <a:bodyPr>
            <a:noAutofit/>
          </a:bodyPr>
          <a:lstStyle/>
          <a:p>
            <a:r>
              <a:rPr lang="he-IL" sz="4000" b="1" dirty="0" smtClean="0">
                <a:solidFill>
                  <a:srgbClr val="0070C0"/>
                </a:solidFill>
                <a:latin typeface="Comix No2 CLM" panose="02000603000000000000" pitchFamily="2" charset="-79"/>
                <a:cs typeface="Comix No2 CLM" panose="02000603000000000000" pitchFamily="2" charset="-79"/>
              </a:rPr>
              <a:t>1. אהבת ה' לעם ישראל. </a:t>
            </a:r>
          </a:p>
          <a:p>
            <a:endParaRPr lang="he-IL" sz="4000" b="1" dirty="0" smtClean="0">
              <a:solidFill>
                <a:srgbClr val="0070C0"/>
              </a:solidFill>
              <a:latin typeface="Comix No2 CLM" panose="02000603000000000000" pitchFamily="2" charset="-79"/>
              <a:cs typeface="Comix No2 CLM" panose="02000603000000000000" pitchFamily="2" charset="-79"/>
            </a:endParaRPr>
          </a:p>
          <a:p>
            <a:r>
              <a:rPr lang="he-IL" sz="4000" b="1" dirty="0" smtClean="0">
                <a:solidFill>
                  <a:srgbClr val="0070C0"/>
                </a:solidFill>
                <a:latin typeface="Comix No2 CLM" panose="02000603000000000000" pitchFamily="2" charset="-79"/>
                <a:cs typeface="Comix No2 CLM" panose="02000603000000000000" pitchFamily="2" charset="-79"/>
              </a:rPr>
              <a:t>2. ההזדמנות שניתנת ליהודי לנצל את הזמן המיוחד של חודש אלול, לחזק את הקשר שלו עם הקב"ה, לבקש את בקשותיו לקראת השנה החדשה. </a:t>
            </a:r>
          </a:p>
          <a:p>
            <a:endParaRPr lang="he-IL" sz="4000" b="1" dirty="0" smtClean="0">
              <a:solidFill>
                <a:srgbClr val="0070C0"/>
              </a:solidFill>
              <a:latin typeface="Comix No2 CLM" panose="02000603000000000000" pitchFamily="2" charset="-79"/>
              <a:cs typeface="Comix No2 CLM" panose="02000603000000000000" pitchFamily="2" charset="-79"/>
            </a:endParaRPr>
          </a:p>
          <a:p>
            <a:r>
              <a:rPr lang="he-IL" sz="4000" b="1" dirty="0" smtClean="0">
                <a:solidFill>
                  <a:srgbClr val="0070C0"/>
                </a:solidFill>
                <a:latin typeface="Comix No2 CLM" panose="02000603000000000000" pitchFamily="2" charset="-79"/>
                <a:cs typeface="Comix No2 CLM" panose="02000603000000000000" pitchFamily="2" charset="-79"/>
              </a:rPr>
              <a:t>3. שתי התשובות נכונות. </a:t>
            </a:r>
            <a:endParaRPr lang="he-IL" sz="4000" b="1" dirty="0">
              <a:solidFill>
                <a:srgbClr val="0070C0"/>
              </a:solidFill>
              <a:latin typeface="Comix No2 CLM" panose="02000603000000000000" pitchFamily="2" charset="-79"/>
              <a:cs typeface="Comix No2 CLM" panose="02000603000000000000" pitchFamily="2" charset="-79"/>
            </a:endParaRPr>
          </a:p>
        </p:txBody>
      </p:sp>
      <p:pic>
        <p:nvPicPr>
          <p:cNvPr id="4"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150" y="5257800"/>
            <a:ext cx="2847975" cy="1600200"/>
          </a:xfrm>
          <a:prstGeom prst="rect">
            <a:avLst/>
          </a:prstGeom>
          <a:ln>
            <a:noFill/>
          </a:ln>
          <a:effectLst>
            <a:softEdge rad="112500"/>
          </a:effectLst>
        </p:spPr>
      </p:pic>
    </p:spTree>
    <p:extLst>
      <p:ext uri="{BB962C8B-B14F-4D97-AF65-F5344CB8AC3E}">
        <p14:creationId xmlns:p14="http://schemas.microsoft.com/office/powerpoint/2010/main" val="16110827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40677" y="365125"/>
            <a:ext cx="11830929" cy="1325563"/>
          </a:xfrm>
        </p:spPr>
        <p:txBody>
          <a:bodyPr>
            <a:normAutofit/>
          </a:bodyPr>
          <a:lstStyle/>
          <a:p>
            <a:r>
              <a:rPr lang="he-IL" sz="5400" b="1" dirty="0" smtClean="0">
                <a:solidFill>
                  <a:srgbClr val="CC0066"/>
                </a:solidFill>
                <a:latin typeface="Comix No2 CLM" panose="02000603000000000000" pitchFamily="2" charset="-79"/>
                <a:cs typeface="Comix No2 CLM" panose="02000603000000000000" pitchFamily="2" charset="-79"/>
              </a:rPr>
              <a:t>ממשל 'בעל העסק' אנו למדים על - </a:t>
            </a:r>
            <a:endParaRPr lang="he-IL" sz="5400" b="1" dirty="0">
              <a:solidFill>
                <a:srgbClr val="CC0066"/>
              </a:solidFill>
              <a:latin typeface="Comix No2 CLM" panose="02000603000000000000" pitchFamily="2" charset="-79"/>
              <a:cs typeface="Comix No2 CLM" panose="02000603000000000000" pitchFamily="2" charset="-79"/>
            </a:endParaRPr>
          </a:p>
        </p:txBody>
      </p:sp>
      <p:sp>
        <p:nvSpPr>
          <p:cNvPr id="3" name="מציין מיקום תוכן 2"/>
          <p:cNvSpPr>
            <a:spLocks noGrp="1"/>
          </p:cNvSpPr>
          <p:nvPr>
            <p:ph idx="1"/>
          </p:nvPr>
        </p:nvSpPr>
        <p:spPr>
          <a:xfrm>
            <a:off x="1" y="1825624"/>
            <a:ext cx="12070080" cy="4828393"/>
          </a:xfrm>
        </p:spPr>
        <p:txBody>
          <a:bodyPr>
            <a:normAutofit/>
          </a:bodyPr>
          <a:lstStyle/>
          <a:p>
            <a:r>
              <a:rPr lang="he-IL" sz="3200" b="1" dirty="0" smtClean="0">
                <a:solidFill>
                  <a:srgbClr val="0070C0"/>
                </a:solidFill>
                <a:latin typeface="Comix No2 CLM" panose="02000603000000000000" pitchFamily="2" charset="-79"/>
                <a:cs typeface="Comix No2 CLM" panose="02000603000000000000" pitchFamily="2" charset="-79"/>
              </a:rPr>
              <a:t>1</a:t>
            </a:r>
            <a:r>
              <a:rPr lang="he-IL" sz="3600" b="1" dirty="0" smtClean="0">
                <a:solidFill>
                  <a:srgbClr val="0070C0"/>
                </a:solidFill>
                <a:latin typeface="Comix No2 CLM" panose="02000603000000000000" pitchFamily="2" charset="-79"/>
                <a:cs typeface="Comix No2 CLM" panose="02000603000000000000" pitchFamily="2" charset="-79"/>
              </a:rPr>
              <a:t>. הצורך לערוך 'חשבון נפש' </a:t>
            </a:r>
            <a:r>
              <a:rPr lang="he-IL" sz="3600" b="1" dirty="0" err="1" smtClean="0">
                <a:solidFill>
                  <a:srgbClr val="0070C0"/>
                </a:solidFill>
                <a:latin typeface="Comix No2 CLM" panose="02000603000000000000" pitchFamily="2" charset="-79"/>
                <a:cs typeface="Comix No2 CLM" panose="02000603000000000000" pitchFamily="2" charset="-79"/>
              </a:rPr>
              <a:t>אמיתי</a:t>
            </a:r>
            <a:r>
              <a:rPr lang="he-IL" sz="3600" b="1" dirty="0" smtClean="0">
                <a:solidFill>
                  <a:srgbClr val="0070C0"/>
                </a:solidFill>
                <a:latin typeface="Comix No2 CLM" panose="02000603000000000000" pitchFamily="2" charset="-79"/>
                <a:cs typeface="Comix No2 CLM" panose="02000603000000000000" pitchFamily="2" charset="-79"/>
              </a:rPr>
              <a:t> וכנה על מנת להיות מוכנים וראויים לברכת ה' לקראת השנה החדשה. </a:t>
            </a:r>
          </a:p>
          <a:p>
            <a:endParaRPr lang="he-IL" sz="3600" b="1" dirty="0" smtClean="0">
              <a:solidFill>
                <a:srgbClr val="0070C0"/>
              </a:solidFill>
              <a:latin typeface="Comix No2 CLM" panose="02000603000000000000" pitchFamily="2" charset="-79"/>
              <a:cs typeface="Comix No2 CLM" panose="02000603000000000000" pitchFamily="2" charset="-79"/>
            </a:endParaRPr>
          </a:p>
          <a:p>
            <a:r>
              <a:rPr lang="he-IL" sz="3600" b="1" dirty="0" smtClean="0">
                <a:solidFill>
                  <a:srgbClr val="0070C0"/>
                </a:solidFill>
                <a:latin typeface="Comix No2 CLM" panose="02000603000000000000" pitchFamily="2" charset="-79"/>
                <a:cs typeface="Comix No2 CLM" panose="02000603000000000000" pitchFamily="2" charset="-79"/>
              </a:rPr>
              <a:t>2. הקב"ה שהוא 'בעל העסק' והוא קובע                                                                  כיצד 'תראה' השנה שלנו... </a:t>
            </a:r>
          </a:p>
          <a:p>
            <a:endParaRPr lang="he-IL" sz="3600" b="1" dirty="0" smtClean="0">
              <a:solidFill>
                <a:srgbClr val="0070C0"/>
              </a:solidFill>
              <a:latin typeface="Comix No2 CLM" panose="02000603000000000000" pitchFamily="2" charset="-79"/>
              <a:cs typeface="Comix No2 CLM" panose="02000603000000000000" pitchFamily="2" charset="-79"/>
            </a:endParaRPr>
          </a:p>
          <a:p>
            <a:r>
              <a:rPr lang="he-IL" sz="3600" b="1" dirty="0" smtClean="0">
                <a:solidFill>
                  <a:srgbClr val="0070C0"/>
                </a:solidFill>
                <a:latin typeface="Comix No2 CLM" panose="02000603000000000000" pitchFamily="2" charset="-79"/>
                <a:cs typeface="Comix No2 CLM" panose="02000603000000000000" pitchFamily="2" charset="-79"/>
              </a:rPr>
              <a:t>3. בעלי העסקים שצריכים להוסיף בנתינת צדקה בחודש אלול, כהוקרת 'תודה' על כך שהקב"ה זיכה אותם בפרנסה טובה. </a:t>
            </a:r>
            <a:endParaRPr lang="he-IL" sz="3600" b="1" dirty="0">
              <a:solidFill>
                <a:srgbClr val="0070C0"/>
              </a:solidFill>
              <a:latin typeface="Comix No2 CLM" panose="02000603000000000000" pitchFamily="2" charset="-79"/>
              <a:cs typeface="Comix No2 CLM" panose="02000603000000000000" pitchFamily="2" charset="-79"/>
            </a:endParaRPr>
          </a:p>
        </p:txBody>
      </p:sp>
      <p:pic>
        <p:nvPicPr>
          <p:cNvPr id="4"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772" y="2910254"/>
            <a:ext cx="2847975" cy="1600200"/>
          </a:xfrm>
          <a:prstGeom prst="rect">
            <a:avLst/>
          </a:prstGeom>
          <a:ln>
            <a:noFill/>
          </a:ln>
          <a:effectLst>
            <a:softEdge rad="112500"/>
          </a:effectLst>
        </p:spPr>
      </p:pic>
    </p:spTree>
    <p:extLst>
      <p:ext uri="{BB962C8B-B14F-4D97-AF65-F5344CB8AC3E}">
        <p14:creationId xmlns:p14="http://schemas.microsoft.com/office/powerpoint/2010/main" val="17942727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z="6600" b="1" dirty="0">
                <a:solidFill>
                  <a:srgbClr val="CC0066"/>
                </a:solidFill>
                <a:latin typeface="Comix No2 CLM" panose="02000603000000000000" pitchFamily="2" charset="-79"/>
                <a:cs typeface="Comix No2 CLM" panose="02000603000000000000" pitchFamily="2" charset="-79"/>
              </a:rPr>
              <a:t>מנהגי חודש אלול - </a:t>
            </a:r>
            <a:endParaRPr lang="he-IL" dirty="0"/>
          </a:p>
        </p:txBody>
      </p:sp>
      <p:sp>
        <p:nvSpPr>
          <p:cNvPr id="3" name="מציין מיקום תוכן 2"/>
          <p:cNvSpPr>
            <a:spLocks noGrp="1"/>
          </p:cNvSpPr>
          <p:nvPr>
            <p:ph idx="1"/>
          </p:nvPr>
        </p:nvSpPr>
        <p:spPr/>
        <p:txBody>
          <a:bodyPr/>
          <a:lstStyle/>
          <a:p>
            <a:pPr marL="0" lvl="0" indent="0">
              <a:lnSpc>
                <a:spcPct val="100000"/>
              </a:lnSpc>
              <a:spcBef>
                <a:spcPts val="0"/>
              </a:spcBef>
              <a:buNone/>
            </a:pPr>
            <a:r>
              <a:rPr lang="he-IL" sz="3600" b="1" dirty="0">
                <a:solidFill>
                  <a:srgbClr val="0070C0"/>
                </a:solidFill>
                <a:latin typeface="Comix No2 CLM" panose="02000603000000000000" pitchFamily="2" charset="-79"/>
                <a:cs typeface="Comix No2 CLM" panose="02000603000000000000" pitchFamily="2" charset="-79"/>
              </a:rPr>
              <a:t>איזה מהמנהגים הבאים אינו שייך לחודש אלול?</a:t>
            </a:r>
          </a:p>
          <a:p>
            <a:pPr marL="0" lvl="0" indent="0">
              <a:lnSpc>
                <a:spcPct val="100000"/>
              </a:lnSpc>
              <a:spcBef>
                <a:spcPts val="0"/>
              </a:spcBef>
              <a:buNone/>
            </a:pPr>
            <a:endParaRPr lang="he-IL" sz="3600" b="1" dirty="0">
              <a:solidFill>
                <a:srgbClr val="0070C0"/>
              </a:solidFill>
              <a:latin typeface="Comix No2 CLM" panose="02000603000000000000" pitchFamily="2" charset="-79"/>
              <a:cs typeface="Comix No2 CLM" panose="02000603000000000000" pitchFamily="2" charset="-79"/>
            </a:endParaRPr>
          </a:p>
          <a:p>
            <a:pPr marL="742950" lvl="0" indent="-742950">
              <a:lnSpc>
                <a:spcPct val="100000"/>
              </a:lnSpc>
              <a:spcBef>
                <a:spcPts val="0"/>
              </a:spcBef>
              <a:buFontTx/>
              <a:buAutoNum type="arabicPeriod"/>
            </a:pPr>
            <a:r>
              <a:rPr lang="he-IL" sz="3600" b="1" dirty="0">
                <a:solidFill>
                  <a:srgbClr val="0070C0"/>
                </a:solidFill>
                <a:latin typeface="Comix No2 CLM" panose="02000603000000000000" pitchFamily="2" charset="-79"/>
                <a:cs typeface="Comix No2 CLM" panose="02000603000000000000" pitchFamily="2" charset="-79"/>
              </a:rPr>
              <a:t>אמירת סליחות בהשכמה. </a:t>
            </a:r>
          </a:p>
          <a:p>
            <a:pPr marL="514350" lvl="0" indent="-514350">
              <a:lnSpc>
                <a:spcPct val="100000"/>
              </a:lnSpc>
              <a:spcBef>
                <a:spcPts val="0"/>
              </a:spcBef>
              <a:buFontTx/>
              <a:buAutoNum type="arabicPeriod"/>
            </a:pPr>
            <a:r>
              <a:rPr lang="he-IL" sz="3600" b="1" dirty="0">
                <a:solidFill>
                  <a:srgbClr val="0070C0"/>
                </a:solidFill>
                <a:latin typeface="Comix No2 CLM" panose="02000603000000000000" pitchFamily="2" charset="-79"/>
                <a:cs typeface="Comix No2 CLM" panose="02000603000000000000" pitchFamily="2" charset="-79"/>
              </a:rPr>
              <a:t>תקיעת שופר.</a:t>
            </a:r>
          </a:p>
          <a:p>
            <a:pPr marL="514350" lvl="0" indent="-514350">
              <a:lnSpc>
                <a:spcPct val="100000"/>
              </a:lnSpc>
              <a:spcBef>
                <a:spcPts val="0"/>
              </a:spcBef>
              <a:buFontTx/>
              <a:buAutoNum type="arabicPeriod"/>
            </a:pPr>
            <a:r>
              <a:rPr lang="he-IL" sz="3600" b="1" dirty="0">
                <a:solidFill>
                  <a:srgbClr val="0070C0"/>
                </a:solidFill>
                <a:latin typeface="Comix No2 CLM" panose="02000603000000000000" pitchFamily="2" charset="-79"/>
                <a:cs typeface="Comix No2 CLM" panose="02000603000000000000" pitchFamily="2" charset="-79"/>
              </a:rPr>
              <a:t> </a:t>
            </a:r>
            <a:r>
              <a:rPr lang="he-IL" sz="3600" b="1" dirty="0" smtClean="0">
                <a:solidFill>
                  <a:srgbClr val="0070C0"/>
                </a:solidFill>
                <a:latin typeface="Comix No2 CLM" panose="02000603000000000000" pitchFamily="2" charset="-79"/>
                <a:cs typeface="Comix No2 CLM" panose="02000603000000000000" pitchFamily="2" charset="-79"/>
              </a:rPr>
              <a:t>בדיקת תפילין ומזוזות.</a:t>
            </a:r>
          </a:p>
          <a:p>
            <a:pPr marL="514350" lvl="0" indent="-514350">
              <a:lnSpc>
                <a:spcPct val="100000"/>
              </a:lnSpc>
              <a:spcBef>
                <a:spcPts val="0"/>
              </a:spcBef>
              <a:buFontTx/>
              <a:buAutoNum type="arabicPeriod"/>
            </a:pPr>
            <a:r>
              <a:rPr lang="he-IL" sz="3600" b="1" dirty="0" smtClean="0">
                <a:solidFill>
                  <a:srgbClr val="0070C0"/>
                </a:solidFill>
                <a:latin typeface="Comix No2 CLM" panose="02000603000000000000" pitchFamily="2" charset="-79"/>
                <a:cs typeface="Comix No2 CLM" panose="02000603000000000000" pitchFamily="2" charset="-79"/>
              </a:rPr>
              <a:t>אמירת 'אבינו מלכנו'.</a:t>
            </a:r>
          </a:p>
          <a:p>
            <a:pPr marL="514350" lvl="0" indent="-514350">
              <a:lnSpc>
                <a:spcPct val="100000"/>
              </a:lnSpc>
              <a:spcBef>
                <a:spcPts val="0"/>
              </a:spcBef>
              <a:buFontTx/>
              <a:buAutoNum type="arabicPeriod"/>
            </a:pPr>
            <a:endParaRPr lang="he-IL" sz="3600" b="1" dirty="0" smtClean="0">
              <a:solidFill>
                <a:srgbClr val="0070C0"/>
              </a:solidFill>
              <a:latin typeface="Comix No2 CLM" panose="02000603000000000000" pitchFamily="2" charset="-79"/>
              <a:cs typeface="Comix No2 CLM" panose="02000603000000000000" pitchFamily="2" charset="-79"/>
            </a:endParaRPr>
          </a:p>
          <a:p>
            <a:pPr marL="514350" lvl="0" indent="-514350">
              <a:lnSpc>
                <a:spcPct val="100000"/>
              </a:lnSpc>
              <a:spcBef>
                <a:spcPts val="0"/>
              </a:spcBef>
              <a:buFontTx/>
              <a:buAutoNum type="arabicPeriod"/>
            </a:pPr>
            <a:endParaRPr lang="he-IL" sz="3200" b="1" dirty="0">
              <a:solidFill>
                <a:srgbClr val="0070C0"/>
              </a:solidFill>
              <a:latin typeface="Comix No2 CLM" panose="02000603000000000000" pitchFamily="2" charset="-79"/>
              <a:cs typeface="Comix No2 CLM" panose="02000603000000000000" pitchFamily="2" charset="-79"/>
            </a:endParaRPr>
          </a:p>
          <a:p>
            <a:endParaRPr lang="he-IL" dirty="0"/>
          </a:p>
        </p:txBody>
      </p:sp>
      <p:pic>
        <p:nvPicPr>
          <p:cNvPr id="4" name="תמונה 3"/>
          <p:cNvPicPr>
            <a:picLocks noChangeAspect="1"/>
          </p:cNvPicPr>
          <p:nvPr/>
        </p:nvPicPr>
        <p:blipFill>
          <a:blip r:embed="rId2"/>
          <a:stretch>
            <a:fillRect/>
          </a:stretch>
        </p:blipFill>
        <p:spPr>
          <a:xfrm>
            <a:off x="512897" y="4205122"/>
            <a:ext cx="4206605" cy="2359356"/>
          </a:xfrm>
          <a:prstGeom prst="rect">
            <a:avLst/>
          </a:prstGeom>
        </p:spPr>
      </p:pic>
    </p:spTree>
    <p:extLst>
      <p:ext uri="{BB962C8B-B14F-4D97-AF65-F5344CB8AC3E}">
        <p14:creationId xmlns:p14="http://schemas.microsoft.com/office/powerpoint/2010/main" val="16865994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7200" b="1" dirty="0" smtClean="0">
                <a:solidFill>
                  <a:srgbClr val="CC0066"/>
                </a:solidFill>
                <a:cs typeface="BN Sharon" pitchFamily="2" charset="-79"/>
              </a:rPr>
              <a:t>שאלת אתגר!</a:t>
            </a:r>
            <a:endParaRPr lang="he-IL" sz="7200" b="1" dirty="0">
              <a:solidFill>
                <a:srgbClr val="CC0066"/>
              </a:solidFill>
              <a:cs typeface="BN Sharon" pitchFamily="2" charset="-79"/>
            </a:endParaRPr>
          </a:p>
        </p:txBody>
      </p:sp>
      <p:sp>
        <p:nvSpPr>
          <p:cNvPr id="3" name="מציין מיקום תוכן 2"/>
          <p:cNvSpPr>
            <a:spLocks noGrp="1"/>
          </p:cNvSpPr>
          <p:nvPr>
            <p:ph idx="1"/>
          </p:nvPr>
        </p:nvSpPr>
        <p:spPr>
          <a:xfrm>
            <a:off x="-295422" y="1825625"/>
            <a:ext cx="11649222" cy="4351338"/>
          </a:xfrm>
        </p:spPr>
        <p:txBody>
          <a:bodyPr>
            <a:normAutofit/>
          </a:bodyPr>
          <a:lstStyle/>
          <a:p>
            <a:r>
              <a:rPr lang="he-IL" sz="6600" b="1" dirty="0" smtClean="0">
                <a:solidFill>
                  <a:srgbClr val="0070C0"/>
                </a:solidFill>
                <a:latin typeface="Comix No2 CLM" panose="02000603000000000000" pitchFamily="2" charset="-79"/>
                <a:cs typeface="BN Sharon" pitchFamily="2" charset="-79"/>
              </a:rPr>
              <a:t>1, 2, 3, תחרות!</a:t>
            </a:r>
          </a:p>
          <a:p>
            <a:r>
              <a:rPr lang="he-IL" sz="6600" b="1" dirty="0" smtClean="0">
                <a:solidFill>
                  <a:srgbClr val="0070C0"/>
                </a:solidFill>
                <a:latin typeface="Comix No2 CLM" panose="02000603000000000000" pitchFamily="2" charset="-79"/>
                <a:cs typeface="Comix No2 CLM" panose="02000603000000000000" pitchFamily="2" charset="-79"/>
              </a:rPr>
              <a:t>איזו קבוצה מצליחה למנות לפחות 6 מנהגים הנהוגים בחודש אלול?</a:t>
            </a:r>
            <a:endParaRPr lang="he-IL" sz="6600" b="1" dirty="0">
              <a:solidFill>
                <a:srgbClr val="0070C0"/>
              </a:solidFill>
              <a:latin typeface="Comix No2 CLM" panose="02000603000000000000" pitchFamily="2" charset="-79"/>
              <a:cs typeface="Comix No2 CLM" panose="02000603000000000000" pitchFamily="2" charset="-79"/>
            </a:endParaRPr>
          </a:p>
        </p:txBody>
      </p:sp>
      <p:pic>
        <p:nvPicPr>
          <p:cNvPr id="4"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11419"/>
            <a:ext cx="3241430" cy="2366367"/>
          </a:xfrm>
          <a:prstGeom prst="rect">
            <a:avLst/>
          </a:prstGeom>
          <a:ln>
            <a:noFill/>
          </a:ln>
          <a:effectLst>
            <a:softEdge rad="112500"/>
          </a:effectLst>
        </p:spPr>
      </p:pic>
    </p:spTree>
    <p:extLst>
      <p:ext uri="{BB962C8B-B14F-4D97-AF65-F5344CB8AC3E}">
        <p14:creationId xmlns:p14="http://schemas.microsoft.com/office/powerpoint/2010/main" val="11471729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Autofit/>
          </a:bodyPr>
          <a:lstStyle/>
          <a:p>
            <a:r>
              <a:rPr lang="he-IL" sz="5400" b="1" dirty="0" smtClean="0">
                <a:solidFill>
                  <a:srgbClr val="CC0066"/>
                </a:solidFill>
                <a:latin typeface="Comix No2 CLM" panose="02000603000000000000" pitchFamily="2" charset="-79"/>
                <a:cs typeface="Comix No2 CLM" panose="02000603000000000000" pitchFamily="2" charset="-79"/>
              </a:rPr>
              <a:t>מהם שלבי התשובה על פי הרמב"ם? </a:t>
            </a:r>
            <a:endParaRPr lang="he-IL" sz="5400" b="1" dirty="0">
              <a:solidFill>
                <a:srgbClr val="CC0066"/>
              </a:solidFill>
              <a:latin typeface="Comix No2 CLM" panose="02000603000000000000" pitchFamily="2" charset="-79"/>
              <a:cs typeface="Comix No2 CLM" panose="02000603000000000000" pitchFamily="2" charset="-79"/>
            </a:endParaRPr>
          </a:p>
        </p:txBody>
      </p:sp>
      <p:sp>
        <p:nvSpPr>
          <p:cNvPr id="3" name="מציין מיקום תוכן 2"/>
          <p:cNvSpPr>
            <a:spLocks noGrp="1"/>
          </p:cNvSpPr>
          <p:nvPr>
            <p:ph idx="1"/>
          </p:nvPr>
        </p:nvSpPr>
        <p:spPr>
          <a:xfrm>
            <a:off x="838200" y="1825625"/>
            <a:ext cx="11010900" cy="4351338"/>
          </a:xfrm>
        </p:spPr>
        <p:txBody>
          <a:bodyPr>
            <a:noAutofit/>
          </a:bodyPr>
          <a:lstStyle/>
          <a:p>
            <a:r>
              <a:rPr lang="he-IL" sz="4000" b="1" dirty="0" smtClean="0">
                <a:solidFill>
                  <a:srgbClr val="0070C0"/>
                </a:solidFill>
                <a:latin typeface="Comix No2 CLM" panose="02000603000000000000" pitchFamily="2" charset="-79"/>
                <a:cs typeface="Comix No2 CLM" panose="02000603000000000000" pitchFamily="2" charset="-79"/>
              </a:rPr>
              <a:t>1. קבלת החלטה טובה, חרטה, הזכרת החטא.</a:t>
            </a:r>
          </a:p>
          <a:p>
            <a:endParaRPr lang="he-IL" sz="4000" b="1" dirty="0" smtClean="0">
              <a:solidFill>
                <a:srgbClr val="0070C0"/>
              </a:solidFill>
              <a:latin typeface="Comix No2 CLM" panose="02000603000000000000" pitchFamily="2" charset="-79"/>
              <a:cs typeface="Comix No2 CLM" panose="02000603000000000000" pitchFamily="2" charset="-79"/>
            </a:endParaRPr>
          </a:p>
          <a:p>
            <a:r>
              <a:rPr lang="he-IL" sz="4000" b="1" dirty="0" smtClean="0">
                <a:solidFill>
                  <a:srgbClr val="0070C0"/>
                </a:solidFill>
                <a:latin typeface="Comix No2 CLM" panose="02000603000000000000" pitchFamily="2" charset="-79"/>
                <a:cs typeface="Comix No2 CLM" panose="02000603000000000000" pitchFamily="2" charset="-79"/>
              </a:rPr>
              <a:t>2. עזיבת החטא, קבלה לעתיד, חרטה על העבר, וידוי.</a:t>
            </a:r>
          </a:p>
          <a:p>
            <a:endParaRPr lang="he-IL" sz="4000" b="1" dirty="0" smtClean="0">
              <a:solidFill>
                <a:srgbClr val="0070C0"/>
              </a:solidFill>
              <a:latin typeface="Comix No2 CLM" panose="02000603000000000000" pitchFamily="2" charset="-79"/>
              <a:cs typeface="Comix No2 CLM" panose="02000603000000000000" pitchFamily="2" charset="-79"/>
            </a:endParaRPr>
          </a:p>
          <a:p>
            <a:r>
              <a:rPr lang="he-IL" sz="4000" b="1" dirty="0" smtClean="0">
                <a:solidFill>
                  <a:srgbClr val="0070C0"/>
                </a:solidFill>
                <a:latin typeface="Comix No2 CLM" panose="02000603000000000000" pitchFamily="2" charset="-79"/>
                <a:cs typeface="Comix No2 CLM" panose="02000603000000000000" pitchFamily="2" charset="-79"/>
              </a:rPr>
              <a:t>3. חרטה על העבר, בקשת מחילה, הבעת רצון להשתפר, קבלה לעתיד. </a:t>
            </a:r>
            <a:endParaRPr lang="he-IL" sz="4000" b="1" dirty="0">
              <a:solidFill>
                <a:srgbClr val="0070C0"/>
              </a:solidFill>
              <a:latin typeface="Comix No2 CLM" panose="02000603000000000000" pitchFamily="2" charset="-79"/>
              <a:cs typeface="Comix No2 CLM" panose="02000603000000000000" pitchFamily="2" charset="-79"/>
            </a:endParaRPr>
          </a:p>
        </p:txBody>
      </p:sp>
      <p:pic>
        <p:nvPicPr>
          <p:cNvPr id="5" name="תמונה 4"/>
          <p:cNvPicPr>
            <a:picLocks noChangeAspect="1"/>
          </p:cNvPicPr>
          <p:nvPr/>
        </p:nvPicPr>
        <p:blipFill>
          <a:blip r:embed="rId2"/>
          <a:stretch>
            <a:fillRect/>
          </a:stretch>
        </p:blipFill>
        <p:spPr>
          <a:xfrm>
            <a:off x="596900" y="5079987"/>
            <a:ext cx="3170102" cy="1778013"/>
          </a:xfrm>
          <a:prstGeom prst="rect">
            <a:avLst/>
          </a:prstGeom>
        </p:spPr>
      </p:pic>
    </p:spTree>
    <p:extLst>
      <p:ext uri="{BB962C8B-B14F-4D97-AF65-F5344CB8AC3E}">
        <p14:creationId xmlns:p14="http://schemas.microsoft.com/office/powerpoint/2010/main" val="42240141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28600" y="365125"/>
            <a:ext cx="11684000" cy="1325563"/>
          </a:xfrm>
        </p:spPr>
        <p:txBody>
          <a:bodyPr>
            <a:normAutofit/>
          </a:bodyPr>
          <a:lstStyle/>
          <a:p>
            <a:r>
              <a:rPr lang="he-IL" sz="6000" b="1" dirty="0" smtClean="0">
                <a:solidFill>
                  <a:srgbClr val="CC0066"/>
                </a:solidFill>
                <a:latin typeface="Comix No2 CLM" panose="02000603000000000000" pitchFamily="2" charset="-79"/>
                <a:cs typeface="Comix No2 CLM" panose="02000603000000000000" pitchFamily="2" charset="-79"/>
              </a:rPr>
              <a:t>מהו המקור לראש השנה מהתורה? </a:t>
            </a:r>
            <a:endParaRPr lang="he-IL" sz="6000" b="1" dirty="0">
              <a:solidFill>
                <a:srgbClr val="CC0066"/>
              </a:solidFill>
              <a:latin typeface="Comix No2 CLM" panose="02000603000000000000" pitchFamily="2" charset="-79"/>
              <a:cs typeface="Comix No2 CLM" panose="02000603000000000000" pitchFamily="2" charset="-79"/>
            </a:endParaRPr>
          </a:p>
        </p:txBody>
      </p:sp>
      <p:sp>
        <p:nvSpPr>
          <p:cNvPr id="3" name="מציין מיקום תוכן 2"/>
          <p:cNvSpPr>
            <a:spLocks noGrp="1"/>
          </p:cNvSpPr>
          <p:nvPr>
            <p:ph idx="1"/>
          </p:nvPr>
        </p:nvSpPr>
        <p:spPr>
          <a:xfrm>
            <a:off x="838200" y="1690688"/>
            <a:ext cx="11074400" cy="4486275"/>
          </a:xfrm>
        </p:spPr>
        <p:txBody>
          <a:bodyPr>
            <a:normAutofit/>
          </a:bodyPr>
          <a:lstStyle/>
          <a:p>
            <a:pPr algn="ctr"/>
            <a:r>
              <a:rPr lang="he-IL" sz="4000" b="1" dirty="0" smtClean="0">
                <a:solidFill>
                  <a:srgbClr val="0070C0"/>
                </a:solidFill>
                <a:latin typeface="Comix No2 CLM" panose="02000603000000000000" pitchFamily="2" charset="-79"/>
                <a:cs typeface="Comix No2 CLM" panose="02000603000000000000" pitchFamily="2" charset="-79"/>
              </a:rPr>
              <a:t>1. "ביום השביעי באחד לחודש תשרי" .</a:t>
            </a:r>
          </a:p>
          <a:p>
            <a:pPr algn="ctr"/>
            <a:endParaRPr lang="he-IL" sz="4000" b="1" dirty="0" smtClean="0">
              <a:solidFill>
                <a:srgbClr val="0070C0"/>
              </a:solidFill>
              <a:latin typeface="Comix No2 CLM" panose="02000603000000000000" pitchFamily="2" charset="-79"/>
              <a:cs typeface="Comix No2 CLM" panose="02000603000000000000" pitchFamily="2" charset="-79"/>
            </a:endParaRPr>
          </a:p>
          <a:p>
            <a:pPr marL="0" indent="0" algn="ctr">
              <a:buNone/>
            </a:pPr>
            <a:r>
              <a:rPr lang="he-IL" sz="4000" b="1" dirty="0" smtClean="0">
                <a:solidFill>
                  <a:srgbClr val="0070C0"/>
                </a:solidFill>
                <a:latin typeface="Comix No2 CLM" panose="02000603000000000000" pitchFamily="2" charset="-79"/>
                <a:cs typeface="Comix No2 CLM" panose="02000603000000000000" pitchFamily="2" charset="-79"/>
              </a:rPr>
              <a:t>2. "ביום הראשון בשנה הוא החודש השביעי".</a:t>
            </a:r>
          </a:p>
          <a:p>
            <a:pPr marL="0" indent="0" algn="ctr">
              <a:buNone/>
            </a:pPr>
            <a:endParaRPr lang="he-IL" sz="4000" b="1" dirty="0" smtClean="0">
              <a:solidFill>
                <a:srgbClr val="0070C0"/>
              </a:solidFill>
              <a:latin typeface="Comix No2 CLM" panose="02000603000000000000" pitchFamily="2" charset="-79"/>
              <a:cs typeface="Comix No2 CLM" panose="02000603000000000000" pitchFamily="2" charset="-79"/>
            </a:endParaRPr>
          </a:p>
          <a:p>
            <a:pPr marL="0" indent="0" algn="ctr">
              <a:buNone/>
            </a:pPr>
            <a:r>
              <a:rPr lang="he-IL" sz="4000" b="1" dirty="0" smtClean="0">
                <a:solidFill>
                  <a:srgbClr val="0070C0"/>
                </a:solidFill>
                <a:latin typeface="Comix No2 CLM" panose="02000603000000000000" pitchFamily="2" charset="-79"/>
                <a:cs typeface="Comix No2 CLM" panose="02000603000000000000" pitchFamily="2" charset="-79"/>
              </a:rPr>
              <a:t>3</a:t>
            </a:r>
            <a:r>
              <a:rPr lang="he-IL" sz="4000" b="1" dirty="0">
                <a:solidFill>
                  <a:srgbClr val="0070C0"/>
                </a:solidFill>
                <a:latin typeface="Comix No2 CLM" panose="02000603000000000000" pitchFamily="2" charset="-79"/>
                <a:cs typeface="Comix No2 CLM" panose="02000603000000000000" pitchFamily="2" charset="-79"/>
              </a:rPr>
              <a:t>. "באחד לחודש </a:t>
            </a:r>
            <a:r>
              <a:rPr lang="he-IL" sz="4000" b="1" dirty="0" smtClean="0">
                <a:solidFill>
                  <a:srgbClr val="0070C0"/>
                </a:solidFill>
                <a:latin typeface="Comix No2 CLM" panose="02000603000000000000" pitchFamily="2" charset="-79"/>
                <a:cs typeface="Comix No2 CLM" panose="02000603000000000000" pitchFamily="2" charset="-79"/>
              </a:rPr>
              <a:t>השביעי".</a:t>
            </a:r>
            <a:endParaRPr lang="he-IL" sz="4000" b="1" dirty="0">
              <a:solidFill>
                <a:srgbClr val="0070C0"/>
              </a:solidFill>
              <a:latin typeface="Comix No2 CLM" panose="02000603000000000000" pitchFamily="2" charset="-79"/>
              <a:cs typeface="Comix No2 CLM" panose="02000603000000000000" pitchFamily="2" charset="-79"/>
            </a:endParaRPr>
          </a:p>
        </p:txBody>
      </p:sp>
      <p:pic>
        <p:nvPicPr>
          <p:cNvPr id="4"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25" y="4147254"/>
            <a:ext cx="2571750" cy="1771650"/>
          </a:xfrm>
          <a:prstGeom prst="rect">
            <a:avLst/>
          </a:prstGeom>
          <a:ln>
            <a:noFill/>
          </a:ln>
          <a:effectLst>
            <a:softEdge rad="112500"/>
          </a:effectLst>
        </p:spPr>
      </p:pic>
      <p:pic>
        <p:nvPicPr>
          <p:cNvPr id="5" name="תמונה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4175" y="5207614"/>
            <a:ext cx="1722438" cy="1422580"/>
          </a:xfrm>
          <a:prstGeom prst="rect">
            <a:avLst/>
          </a:prstGeom>
          <a:ln>
            <a:noFill/>
          </a:ln>
          <a:effectLst>
            <a:softEdge rad="112500"/>
          </a:effectLst>
        </p:spPr>
      </p:pic>
    </p:spTree>
    <p:extLst>
      <p:ext uri="{BB962C8B-B14F-4D97-AF65-F5344CB8AC3E}">
        <p14:creationId xmlns:p14="http://schemas.microsoft.com/office/powerpoint/2010/main" val="14573777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68300" y="365125"/>
            <a:ext cx="10985500" cy="1325563"/>
          </a:xfrm>
        </p:spPr>
        <p:txBody>
          <a:bodyPr>
            <a:noAutofit/>
          </a:bodyPr>
          <a:lstStyle/>
          <a:p>
            <a:r>
              <a:rPr lang="he-IL" sz="6000" b="1" dirty="0" smtClean="0">
                <a:solidFill>
                  <a:srgbClr val="CC0066"/>
                </a:solidFill>
                <a:latin typeface="Comix No2 CLM" panose="02000603000000000000" pitchFamily="2" charset="-79"/>
                <a:cs typeface="Comix No2 CLM" panose="02000603000000000000" pitchFamily="2" charset="-79"/>
              </a:rPr>
              <a:t>המהות </a:t>
            </a:r>
            <a:r>
              <a:rPr lang="he-IL" sz="6000" b="1" u="sng" dirty="0" smtClean="0">
                <a:solidFill>
                  <a:srgbClr val="CC0066"/>
                </a:solidFill>
                <a:latin typeface="Comix No2 CLM" panose="02000603000000000000" pitchFamily="2" charset="-79"/>
                <a:cs typeface="Comix No2 CLM" panose="02000603000000000000" pitchFamily="2" charset="-79"/>
              </a:rPr>
              <a:t>העיקרית</a:t>
            </a:r>
            <a:r>
              <a:rPr lang="he-IL" sz="6000" b="1" dirty="0" smtClean="0">
                <a:solidFill>
                  <a:srgbClr val="CC0066"/>
                </a:solidFill>
                <a:latin typeface="Comix No2 CLM" panose="02000603000000000000" pitchFamily="2" charset="-79"/>
                <a:cs typeface="Comix No2 CLM" panose="02000603000000000000" pitchFamily="2" charset="-79"/>
              </a:rPr>
              <a:t> של ראש השנה: </a:t>
            </a:r>
            <a:endParaRPr lang="he-IL" sz="6000" b="1" dirty="0">
              <a:solidFill>
                <a:srgbClr val="CC0066"/>
              </a:solidFill>
              <a:latin typeface="Comix No2 CLM" panose="02000603000000000000" pitchFamily="2" charset="-79"/>
              <a:cs typeface="Comix No2 CLM" panose="02000603000000000000" pitchFamily="2" charset="-79"/>
            </a:endParaRPr>
          </a:p>
        </p:txBody>
      </p:sp>
      <p:sp>
        <p:nvSpPr>
          <p:cNvPr id="3" name="מציין מיקום תוכן 2"/>
          <p:cNvSpPr>
            <a:spLocks noGrp="1"/>
          </p:cNvSpPr>
          <p:nvPr>
            <p:ph idx="1"/>
          </p:nvPr>
        </p:nvSpPr>
        <p:spPr>
          <a:xfrm>
            <a:off x="0" y="1825625"/>
            <a:ext cx="12026900" cy="4351338"/>
          </a:xfrm>
        </p:spPr>
        <p:txBody>
          <a:bodyPr>
            <a:noAutofit/>
          </a:bodyPr>
          <a:lstStyle/>
          <a:p>
            <a:r>
              <a:rPr lang="he-IL" sz="3600" b="1" dirty="0" smtClean="0">
                <a:solidFill>
                  <a:srgbClr val="0070C0"/>
                </a:solidFill>
                <a:latin typeface="Comix No2 CLM" panose="02000603000000000000" pitchFamily="2" charset="-79"/>
                <a:cs typeface="Comix No2 CLM" panose="02000603000000000000" pitchFamily="2" charset="-79"/>
              </a:rPr>
              <a:t>1. מתחילים שנה חדשה. התחלה היא תמיד הדבר החשוב והעיקרי!</a:t>
            </a:r>
          </a:p>
          <a:p>
            <a:endParaRPr lang="he-IL" sz="3600" b="1" dirty="0" smtClean="0">
              <a:solidFill>
                <a:srgbClr val="0070C0"/>
              </a:solidFill>
              <a:latin typeface="Comix No2 CLM" panose="02000603000000000000" pitchFamily="2" charset="-79"/>
              <a:cs typeface="Comix No2 CLM" panose="02000603000000000000" pitchFamily="2" charset="-79"/>
            </a:endParaRPr>
          </a:p>
          <a:p>
            <a:r>
              <a:rPr lang="he-IL" sz="3600" b="1" dirty="0" smtClean="0">
                <a:solidFill>
                  <a:srgbClr val="0070C0"/>
                </a:solidFill>
                <a:latin typeface="Comix No2 CLM" panose="02000603000000000000" pitchFamily="2" charset="-79"/>
                <a:cs typeface="Comix No2 CLM" panose="02000603000000000000" pitchFamily="2" charset="-79"/>
              </a:rPr>
              <a:t>2. בקשת סליחה על מצוות שבין אדם למקום ובין אדם לחברו. </a:t>
            </a:r>
          </a:p>
          <a:p>
            <a:endParaRPr lang="he-IL" sz="3600" b="1" dirty="0" smtClean="0">
              <a:solidFill>
                <a:srgbClr val="0070C0"/>
              </a:solidFill>
              <a:latin typeface="Comix No2 CLM" panose="02000603000000000000" pitchFamily="2" charset="-79"/>
              <a:cs typeface="Comix No2 CLM" panose="02000603000000000000" pitchFamily="2" charset="-79"/>
            </a:endParaRPr>
          </a:p>
          <a:p>
            <a:r>
              <a:rPr lang="he-IL" sz="3600" b="1" dirty="0" smtClean="0">
                <a:solidFill>
                  <a:srgbClr val="0070C0"/>
                </a:solidFill>
                <a:latin typeface="Comix No2 CLM" panose="02000603000000000000" pitchFamily="2" charset="-79"/>
                <a:cs typeface="Comix No2 CLM" panose="02000603000000000000" pitchFamily="2" charset="-79"/>
              </a:rPr>
              <a:t>3. קבלת מלכות ה' עלינו על ידי החלטה ופעולות                           המחזקות את הקשר עם הקב"ה.</a:t>
            </a:r>
            <a:endParaRPr lang="he-IL" sz="3600" b="1" dirty="0">
              <a:solidFill>
                <a:srgbClr val="0070C0"/>
              </a:solidFill>
              <a:latin typeface="Comix No2 CLM" panose="02000603000000000000" pitchFamily="2" charset="-79"/>
              <a:cs typeface="Comix No2 CLM" panose="02000603000000000000" pitchFamily="2" charset="-79"/>
            </a:endParaRPr>
          </a:p>
        </p:txBody>
      </p:sp>
      <p:pic>
        <p:nvPicPr>
          <p:cNvPr id="4" name="תמונה 3"/>
          <p:cNvPicPr>
            <a:picLocks noChangeAspect="1"/>
          </p:cNvPicPr>
          <p:nvPr/>
        </p:nvPicPr>
        <p:blipFill>
          <a:blip r:embed="rId2"/>
          <a:stretch>
            <a:fillRect/>
          </a:stretch>
        </p:blipFill>
        <p:spPr>
          <a:xfrm>
            <a:off x="188343" y="4574311"/>
            <a:ext cx="2411168" cy="2000757"/>
          </a:xfrm>
          <a:prstGeom prst="rect">
            <a:avLst/>
          </a:prstGeom>
        </p:spPr>
      </p:pic>
      <p:pic>
        <p:nvPicPr>
          <p:cNvPr id="5" name="תמונה 4"/>
          <p:cNvPicPr>
            <a:picLocks noChangeAspect="1"/>
          </p:cNvPicPr>
          <p:nvPr/>
        </p:nvPicPr>
        <p:blipFill>
          <a:blip r:embed="rId3"/>
          <a:stretch>
            <a:fillRect/>
          </a:stretch>
        </p:blipFill>
        <p:spPr>
          <a:xfrm>
            <a:off x="2927710" y="5370523"/>
            <a:ext cx="1746797" cy="1204545"/>
          </a:xfrm>
          <a:prstGeom prst="rect">
            <a:avLst/>
          </a:prstGeom>
        </p:spPr>
      </p:pic>
      <p:pic>
        <p:nvPicPr>
          <p:cNvPr id="6" name="תמונה 5"/>
          <p:cNvPicPr>
            <a:picLocks noChangeAspect="1"/>
          </p:cNvPicPr>
          <p:nvPr/>
        </p:nvPicPr>
        <p:blipFill>
          <a:blip r:embed="rId4"/>
          <a:stretch>
            <a:fillRect/>
          </a:stretch>
        </p:blipFill>
        <p:spPr>
          <a:xfrm>
            <a:off x="5187497" y="5672085"/>
            <a:ext cx="1088210" cy="902983"/>
          </a:xfrm>
          <a:prstGeom prst="rect">
            <a:avLst/>
          </a:prstGeom>
        </p:spPr>
      </p:pic>
    </p:spTree>
    <p:extLst>
      <p:ext uri="{BB962C8B-B14F-4D97-AF65-F5344CB8AC3E}">
        <p14:creationId xmlns:p14="http://schemas.microsoft.com/office/powerpoint/2010/main" val="34263519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0" y="250825"/>
            <a:ext cx="11976100" cy="1325563"/>
          </a:xfrm>
        </p:spPr>
        <p:txBody>
          <a:bodyPr>
            <a:noAutofit/>
          </a:bodyPr>
          <a:lstStyle/>
          <a:p>
            <a:r>
              <a:rPr lang="he-IL" sz="5400" b="1" dirty="0" smtClean="0">
                <a:solidFill>
                  <a:srgbClr val="CC0066"/>
                </a:solidFill>
                <a:latin typeface="Comix No2 CLM" panose="02000603000000000000" pitchFamily="2" charset="-79"/>
                <a:cs typeface="Comix No2 CLM" panose="02000603000000000000" pitchFamily="2" charset="-79"/>
              </a:rPr>
              <a:t>מהו הפסוק המבטא את                                     המהות העיקרית של ר"ה?</a:t>
            </a:r>
            <a:endParaRPr lang="he-IL" sz="5400" b="1" dirty="0">
              <a:solidFill>
                <a:srgbClr val="CC0066"/>
              </a:solidFill>
              <a:latin typeface="Comix No2 CLM" panose="02000603000000000000" pitchFamily="2" charset="-79"/>
              <a:cs typeface="Comix No2 CLM" panose="02000603000000000000" pitchFamily="2" charset="-79"/>
            </a:endParaRPr>
          </a:p>
        </p:txBody>
      </p:sp>
      <p:sp>
        <p:nvSpPr>
          <p:cNvPr id="3" name="מציין מיקום תוכן 2"/>
          <p:cNvSpPr>
            <a:spLocks noGrp="1"/>
          </p:cNvSpPr>
          <p:nvPr>
            <p:ph idx="1"/>
          </p:nvPr>
        </p:nvSpPr>
        <p:spPr/>
        <p:txBody>
          <a:bodyPr/>
          <a:lstStyle/>
          <a:p>
            <a:pPr algn="ctr"/>
            <a:r>
              <a:rPr lang="he-IL" sz="4000" b="1" dirty="0" smtClean="0">
                <a:solidFill>
                  <a:srgbClr val="0070C0"/>
                </a:solidFill>
                <a:latin typeface="Comix No2 CLM" panose="02000603000000000000" pitchFamily="2" charset="-79"/>
                <a:cs typeface="Comix No2 CLM" panose="02000603000000000000" pitchFamily="2" charset="-79"/>
              </a:rPr>
              <a:t>1. "אבינו מלכנו אין לנו מלך אלא אתה".</a:t>
            </a:r>
          </a:p>
          <a:p>
            <a:pPr algn="ctr"/>
            <a:endParaRPr lang="he-IL" sz="4000" b="1" dirty="0" smtClean="0">
              <a:solidFill>
                <a:srgbClr val="0070C0"/>
              </a:solidFill>
              <a:latin typeface="Comix No2 CLM" panose="02000603000000000000" pitchFamily="2" charset="-79"/>
              <a:cs typeface="Comix No2 CLM" panose="02000603000000000000" pitchFamily="2" charset="-79"/>
            </a:endParaRPr>
          </a:p>
          <a:p>
            <a:pPr algn="ctr"/>
            <a:r>
              <a:rPr lang="he-IL" sz="4000" b="1" dirty="0" smtClean="0">
                <a:solidFill>
                  <a:srgbClr val="0070C0"/>
                </a:solidFill>
                <a:latin typeface="Comix No2 CLM" panose="02000603000000000000" pitchFamily="2" charset="-79"/>
                <a:cs typeface="Comix No2 CLM" panose="02000603000000000000" pitchFamily="2" charset="-79"/>
              </a:rPr>
              <a:t>2</a:t>
            </a:r>
            <a:r>
              <a:rPr lang="he-IL" sz="4000" b="1" dirty="0">
                <a:solidFill>
                  <a:srgbClr val="0070C0"/>
                </a:solidFill>
                <a:latin typeface="Comix No2 CLM" panose="02000603000000000000" pitchFamily="2" charset="-79"/>
                <a:cs typeface="Comix No2 CLM" panose="02000603000000000000" pitchFamily="2" charset="-79"/>
              </a:rPr>
              <a:t>. </a:t>
            </a:r>
            <a:r>
              <a:rPr lang="he-IL" sz="4000" b="1" dirty="0" smtClean="0">
                <a:solidFill>
                  <a:srgbClr val="0070C0"/>
                </a:solidFill>
                <a:latin typeface="Comix No2 CLM" panose="02000603000000000000" pitchFamily="2" charset="-79"/>
                <a:cs typeface="Comix No2 CLM" panose="02000603000000000000" pitchFamily="2" charset="-79"/>
              </a:rPr>
              <a:t>"מלוך </a:t>
            </a:r>
            <a:r>
              <a:rPr lang="he-IL" sz="4000" b="1" dirty="0">
                <a:solidFill>
                  <a:srgbClr val="0070C0"/>
                </a:solidFill>
                <a:latin typeface="Comix No2 CLM" panose="02000603000000000000" pitchFamily="2" charset="-79"/>
                <a:cs typeface="Comix No2 CLM" panose="02000603000000000000" pitchFamily="2" charset="-79"/>
              </a:rPr>
              <a:t>על כל העולם כולו בכבודך</a:t>
            </a:r>
            <a:r>
              <a:rPr lang="he-IL" sz="4000" b="1" dirty="0" smtClean="0">
                <a:solidFill>
                  <a:srgbClr val="0070C0"/>
                </a:solidFill>
                <a:latin typeface="Comix No2 CLM" panose="02000603000000000000" pitchFamily="2" charset="-79"/>
                <a:cs typeface="Comix No2 CLM" panose="02000603000000000000" pitchFamily="2" charset="-79"/>
              </a:rPr>
              <a:t>".</a:t>
            </a:r>
          </a:p>
          <a:p>
            <a:pPr algn="ctr"/>
            <a:endParaRPr lang="he-IL" sz="4000" b="1" dirty="0" smtClean="0">
              <a:solidFill>
                <a:srgbClr val="0070C0"/>
              </a:solidFill>
              <a:latin typeface="Comix No2 CLM" panose="02000603000000000000" pitchFamily="2" charset="-79"/>
              <a:cs typeface="Comix No2 CLM" panose="02000603000000000000" pitchFamily="2" charset="-79"/>
            </a:endParaRPr>
          </a:p>
          <a:p>
            <a:pPr algn="ctr"/>
            <a:r>
              <a:rPr lang="he-IL" sz="4000" b="1" dirty="0" smtClean="0">
                <a:solidFill>
                  <a:srgbClr val="0070C0"/>
                </a:solidFill>
                <a:latin typeface="Comix No2 CLM" panose="02000603000000000000" pitchFamily="2" charset="-79"/>
                <a:cs typeface="Comix No2 CLM" panose="02000603000000000000" pitchFamily="2" charset="-79"/>
              </a:rPr>
              <a:t>3. שתי התשובות נכונות. </a:t>
            </a:r>
            <a:endParaRPr lang="he-IL" sz="4000" b="1" dirty="0">
              <a:solidFill>
                <a:srgbClr val="0070C0"/>
              </a:solidFill>
              <a:latin typeface="Comix No2 CLM" panose="02000603000000000000" pitchFamily="2" charset="-79"/>
              <a:cs typeface="Comix No2 CLM" panose="02000603000000000000" pitchFamily="2" charset="-79"/>
            </a:endParaRPr>
          </a:p>
          <a:p>
            <a:endParaRPr lang="he-IL" dirty="0"/>
          </a:p>
        </p:txBody>
      </p:sp>
      <p:pic>
        <p:nvPicPr>
          <p:cNvPr id="4" name="תמונה 3"/>
          <p:cNvPicPr>
            <a:picLocks noChangeAspect="1"/>
          </p:cNvPicPr>
          <p:nvPr/>
        </p:nvPicPr>
        <p:blipFill>
          <a:blip r:embed="rId2"/>
          <a:stretch>
            <a:fillRect/>
          </a:stretch>
        </p:blipFill>
        <p:spPr>
          <a:xfrm>
            <a:off x="8993907" y="4485409"/>
            <a:ext cx="2982193" cy="2057402"/>
          </a:xfrm>
          <a:prstGeom prst="rect">
            <a:avLst/>
          </a:prstGeom>
        </p:spPr>
      </p:pic>
      <p:pic>
        <p:nvPicPr>
          <p:cNvPr id="5" name="תמונה 4"/>
          <p:cNvPicPr>
            <a:picLocks noChangeAspect="1"/>
          </p:cNvPicPr>
          <p:nvPr/>
        </p:nvPicPr>
        <p:blipFill>
          <a:blip r:embed="rId3"/>
          <a:stretch>
            <a:fillRect/>
          </a:stretch>
        </p:blipFill>
        <p:spPr>
          <a:xfrm>
            <a:off x="6614646" y="5080867"/>
            <a:ext cx="1756961" cy="1463393"/>
          </a:xfrm>
          <a:prstGeom prst="rect">
            <a:avLst/>
          </a:prstGeom>
        </p:spPr>
      </p:pic>
    </p:spTree>
    <p:extLst>
      <p:ext uri="{BB962C8B-B14F-4D97-AF65-F5344CB8AC3E}">
        <p14:creationId xmlns:p14="http://schemas.microsoft.com/office/powerpoint/2010/main" val="25805173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6600" b="1" dirty="0" smtClean="0">
                <a:solidFill>
                  <a:srgbClr val="CC0066"/>
                </a:solidFill>
                <a:latin typeface="Comix No2 CLM" panose="02000603000000000000" pitchFamily="2" charset="-79"/>
                <a:cs typeface="Comix No2 CLM" panose="02000603000000000000" pitchFamily="2" charset="-79"/>
              </a:rPr>
              <a:t>שמות החג - </a:t>
            </a:r>
            <a:endParaRPr lang="he-IL" sz="6600" b="1" dirty="0">
              <a:solidFill>
                <a:srgbClr val="CC0066"/>
              </a:solidFill>
              <a:latin typeface="Comix No2 CLM" panose="02000603000000000000" pitchFamily="2" charset="-79"/>
              <a:cs typeface="Comix No2 CLM" panose="02000603000000000000" pitchFamily="2" charset="-79"/>
            </a:endParaRPr>
          </a:p>
        </p:txBody>
      </p:sp>
      <p:sp>
        <p:nvSpPr>
          <p:cNvPr id="3" name="מציין מיקום תוכן 2"/>
          <p:cNvSpPr>
            <a:spLocks noGrp="1"/>
          </p:cNvSpPr>
          <p:nvPr>
            <p:ph idx="1"/>
          </p:nvPr>
        </p:nvSpPr>
        <p:spPr/>
        <p:txBody>
          <a:bodyPr/>
          <a:lstStyle/>
          <a:p>
            <a:r>
              <a:rPr lang="he-IL" sz="3600" b="1" dirty="0" smtClean="0">
                <a:solidFill>
                  <a:srgbClr val="0070C0"/>
                </a:solidFill>
                <a:latin typeface="Comix No2 CLM" panose="02000603000000000000" pitchFamily="2" charset="-79"/>
                <a:cs typeface="Comix No2 CLM" panose="02000603000000000000" pitchFamily="2" charset="-79"/>
              </a:rPr>
              <a:t>1. יום הזיכרון, יום תרועה, יום המלכת ה', ראש השנה.</a:t>
            </a:r>
          </a:p>
          <a:p>
            <a:endParaRPr lang="he-IL" sz="3600" b="1" dirty="0" smtClean="0">
              <a:solidFill>
                <a:srgbClr val="0070C0"/>
              </a:solidFill>
              <a:latin typeface="Comix No2 CLM" panose="02000603000000000000" pitchFamily="2" charset="-79"/>
              <a:cs typeface="Comix No2 CLM" panose="02000603000000000000" pitchFamily="2" charset="-79"/>
            </a:endParaRPr>
          </a:p>
          <a:p>
            <a:r>
              <a:rPr lang="he-IL" sz="3600" b="1" dirty="0" smtClean="0">
                <a:solidFill>
                  <a:srgbClr val="0070C0"/>
                </a:solidFill>
                <a:latin typeface="Comix No2 CLM" panose="02000603000000000000" pitchFamily="2" charset="-79"/>
                <a:cs typeface="Comix No2 CLM" panose="02000603000000000000" pitchFamily="2" charset="-79"/>
              </a:rPr>
              <a:t> 2. יום הדין, ראש השנה, יום תרועה, יום הזיכרון.</a:t>
            </a:r>
          </a:p>
          <a:p>
            <a:endParaRPr lang="he-IL" sz="3600" b="1" dirty="0" smtClean="0">
              <a:solidFill>
                <a:srgbClr val="0070C0"/>
              </a:solidFill>
              <a:latin typeface="Comix No2 CLM" panose="02000603000000000000" pitchFamily="2" charset="-79"/>
              <a:cs typeface="Comix No2 CLM" panose="02000603000000000000" pitchFamily="2" charset="-79"/>
            </a:endParaRPr>
          </a:p>
          <a:p>
            <a:r>
              <a:rPr lang="he-IL" sz="3600" b="1" dirty="0" smtClean="0">
                <a:solidFill>
                  <a:srgbClr val="0070C0"/>
                </a:solidFill>
                <a:latin typeface="Comix No2 CLM" panose="02000603000000000000" pitchFamily="2" charset="-79"/>
                <a:cs typeface="Comix No2 CLM" panose="02000603000000000000" pitchFamily="2" charset="-79"/>
              </a:rPr>
              <a:t>3. יום הדין, יום המלכת ה', היום הראשון, יום הזיכרון. </a:t>
            </a:r>
          </a:p>
          <a:p>
            <a:endParaRPr lang="he-IL" dirty="0"/>
          </a:p>
        </p:txBody>
      </p:sp>
      <p:pic>
        <p:nvPicPr>
          <p:cNvPr id="4" name="תמונה 3"/>
          <p:cNvPicPr>
            <a:picLocks noChangeAspect="1"/>
          </p:cNvPicPr>
          <p:nvPr/>
        </p:nvPicPr>
        <p:blipFill>
          <a:blip r:embed="rId2"/>
          <a:stretch>
            <a:fillRect/>
          </a:stretch>
        </p:blipFill>
        <p:spPr>
          <a:xfrm>
            <a:off x="2834535" y="4953421"/>
            <a:ext cx="2408129" cy="2005758"/>
          </a:xfrm>
          <a:prstGeom prst="rect">
            <a:avLst/>
          </a:prstGeom>
        </p:spPr>
      </p:pic>
      <p:pic>
        <p:nvPicPr>
          <p:cNvPr id="5" name="תמונה 4"/>
          <p:cNvPicPr>
            <a:picLocks noChangeAspect="1"/>
          </p:cNvPicPr>
          <p:nvPr/>
        </p:nvPicPr>
        <p:blipFill>
          <a:blip r:embed="rId3"/>
          <a:stretch>
            <a:fillRect/>
          </a:stretch>
        </p:blipFill>
        <p:spPr>
          <a:xfrm>
            <a:off x="5703455" y="5813344"/>
            <a:ext cx="1306945" cy="898858"/>
          </a:xfrm>
          <a:prstGeom prst="rect">
            <a:avLst/>
          </a:prstGeom>
        </p:spPr>
      </p:pic>
      <p:pic>
        <p:nvPicPr>
          <p:cNvPr id="6" name="תמונה 5"/>
          <p:cNvPicPr>
            <a:picLocks noChangeAspect="1"/>
          </p:cNvPicPr>
          <p:nvPr/>
        </p:nvPicPr>
        <p:blipFill>
          <a:blip r:embed="rId3"/>
          <a:stretch>
            <a:fillRect/>
          </a:stretch>
        </p:blipFill>
        <p:spPr>
          <a:xfrm>
            <a:off x="408711" y="2920916"/>
            <a:ext cx="1127989" cy="775780"/>
          </a:xfrm>
          <a:prstGeom prst="rect">
            <a:avLst/>
          </a:prstGeom>
        </p:spPr>
      </p:pic>
      <p:pic>
        <p:nvPicPr>
          <p:cNvPr id="7" name="תמונה 6"/>
          <p:cNvPicPr>
            <a:picLocks noChangeAspect="1"/>
          </p:cNvPicPr>
          <p:nvPr/>
        </p:nvPicPr>
        <p:blipFill>
          <a:blip r:embed="rId3"/>
          <a:stretch>
            <a:fillRect/>
          </a:stretch>
        </p:blipFill>
        <p:spPr>
          <a:xfrm>
            <a:off x="224642" y="4154435"/>
            <a:ext cx="1496125" cy="1028967"/>
          </a:xfrm>
          <a:prstGeom prst="rect">
            <a:avLst/>
          </a:prstGeom>
        </p:spPr>
      </p:pic>
      <p:pic>
        <p:nvPicPr>
          <p:cNvPr id="8" name="תמונה 7"/>
          <p:cNvPicPr>
            <a:picLocks noChangeAspect="1"/>
          </p:cNvPicPr>
          <p:nvPr/>
        </p:nvPicPr>
        <p:blipFill>
          <a:blip r:embed="rId3"/>
          <a:stretch>
            <a:fillRect/>
          </a:stretch>
        </p:blipFill>
        <p:spPr>
          <a:xfrm>
            <a:off x="276124" y="5641141"/>
            <a:ext cx="1444643" cy="993561"/>
          </a:xfrm>
          <a:prstGeom prst="rect">
            <a:avLst/>
          </a:prstGeom>
        </p:spPr>
      </p:pic>
      <p:pic>
        <p:nvPicPr>
          <p:cNvPr id="9" name="תמונה 8"/>
          <p:cNvPicPr>
            <a:picLocks noChangeAspect="1"/>
          </p:cNvPicPr>
          <p:nvPr/>
        </p:nvPicPr>
        <p:blipFill>
          <a:blip r:embed="rId3"/>
          <a:stretch>
            <a:fillRect/>
          </a:stretch>
        </p:blipFill>
        <p:spPr>
          <a:xfrm>
            <a:off x="7589649" y="5774206"/>
            <a:ext cx="1363851" cy="937996"/>
          </a:xfrm>
          <a:prstGeom prst="rect">
            <a:avLst/>
          </a:prstGeom>
        </p:spPr>
      </p:pic>
    </p:spTree>
    <p:extLst>
      <p:ext uri="{BB962C8B-B14F-4D97-AF65-F5344CB8AC3E}">
        <p14:creationId xmlns:p14="http://schemas.microsoft.com/office/powerpoint/2010/main" val="5230906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27000" y="365125"/>
            <a:ext cx="11722100" cy="1325563"/>
          </a:xfrm>
        </p:spPr>
        <p:txBody>
          <a:bodyPr>
            <a:noAutofit/>
          </a:bodyPr>
          <a:lstStyle/>
          <a:p>
            <a:r>
              <a:rPr lang="he-IL" sz="4800" b="1" dirty="0" smtClean="0">
                <a:solidFill>
                  <a:srgbClr val="CC0066"/>
                </a:solidFill>
                <a:latin typeface="Comix No2 CLM" panose="02000603000000000000" pitchFamily="2" charset="-79"/>
                <a:cs typeface="Comix No2 CLM" panose="02000603000000000000" pitchFamily="2" charset="-79"/>
              </a:rPr>
              <a:t>איזה מהמשפטים הבאים נכון </a:t>
            </a:r>
            <a:r>
              <a:rPr lang="he-IL" sz="4800" b="1" dirty="0" err="1" smtClean="0">
                <a:solidFill>
                  <a:srgbClr val="CC0066"/>
                </a:solidFill>
                <a:latin typeface="Comix No2 CLM" panose="02000603000000000000" pitchFamily="2" charset="-79"/>
                <a:cs typeface="Comix No2 CLM" panose="02000603000000000000" pitchFamily="2" charset="-79"/>
              </a:rPr>
              <a:t>ומדוייק</a:t>
            </a:r>
            <a:r>
              <a:rPr lang="he-IL" sz="4800" b="1" dirty="0" smtClean="0">
                <a:solidFill>
                  <a:srgbClr val="CC0066"/>
                </a:solidFill>
                <a:latin typeface="Comix No2 CLM" panose="02000603000000000000" pitchFamily="2" charset="-79"/>
                <a:cs typeface="Comix No2 CLM" panose="02000603000000000000" pitchFamily="2" charset="-79"/>
              </a:rPr>
              <a:t> ביותר? </a:t>
            </a:r>
            <a:endParaRPr lang="he-IL" sz="4800" b="1" dirty="0">
              <a:solidFill>
                <a:srgbClr val="CC0066"/>
              </a:solidFill>
              <a:latin typeface="Comix No2 CLM" panose="02000603000000000000" pitchFamily="2" charset="-79"/>
              <a:cs typeface="Comix No2 CLM" panose="02000603000000000000" pitchFamily="2" charset="-79"/>
            </a:endParaRPr>
          </a:p>
        </p:txBody>
      </p:sp>
      <p:sp>
        <p:nvSpPr>
          <p:cNvPr id="3" name="מציין מיקום תוכן 2"/>
          <p:cNvSpPr>
            <a:spLocks noGrp="1"/>
          </p:cNvSpPr>
          <p:nvPr>
            <p:ph idx="1"/>
          </p:nvPr>
        </p:nvSpPr>
        <p:spPr>
          <a:xfrm>
            <a:off x="127000" y="1825625"/>
            <a:ext cx="12065000" cy="4351338"/>
          </a:xfrm>
        </p:spPr>
        <p:txBody>
          <a:bodyPr>
            <a:noAutofit/>
          </a:bodyPr>
          <a:lstStyle/>
          <a:p>
            <a:r>
              <a:rPr lang="he-IL" sz="3600" b="1" dirty="0" smtClean="0">
                <a:solidFill>
                  <a:srgbClr val="0070C0"/>
                </a:solidFill>
                <a:latin typeface="Comix No2 CLM" panose="02000603000000000000" pitchFamily="2" charset="-79"/>
                <a:cs typeface="Comix No2 CLM" panose="02000603000000000000" pitchFamily="2" charset="-79"/>
              </a:rPr>
              <a:t>1. ראש השנה נקרא 'יום הזיכרון' מכיוון שהקב"ה זוכר את כל מעשי בני האדם.                                                          (כ'בני מרון' – כצאן הנמנה באהבה ובקפידה על ידי הרועה).</a:t>
            </a:r>
          </a:p>
          <a:p>
            <a:endParaRPr lang="he-IL" sz="3600" b="1" dirty="0" smtClean="0">
              <a:solidFill>
                <a:srgbClr val="0070C0"/>
              </a:solidFill>
              <a:latin typeface="Comix No2 CLM" panose="02000603000000000000" pitchFamily="2" charset="-79"/>
              <a:cs typeface="Comix No2 CLM" panose="02000603000000000000" pitchFamily="2" charset="-79"/>
            </a:endParaRPr>
          </a:p>
          <a:p>
            <a:r>
              <a:rPr lang="he-IL" sz="3600" b="1" dirty="0" smtClean="0">
                <a:solidFill>
                  <a:srgbClr val="0070C0"/>
                </a:solidFill>
                <a:latin typeface="Comix No2 CLM" panose="02000603000000000000" pitchFamily="2" charset="-79"/>
                <a:cs typeface="Comix No2 CLM" panose="02000603000000000000" pitchFamily="2" charset="-79"/>
              </a:rPr>
              <a:t>2. ראש השנה נקרא 'יום הזיכרון' מכיוון שביום זה עם ישראל מתעוררים וזוכרים את ה'. </a:t>
            </a:r>
          </a:p>
          <a:p>
            <a:endParaRPr lang="he-IL" sz="3600" b="1" dirty="0" smtClean="0">
              <a:solidFill>
                <a:srgbClr val="0070C0"/>
              </a:solidFill>
              <a:latin typeface="Comix No2 CLM" panose="02000603000000000000" pitchFamily="2" charset="-79"/>
              <a:cs typeface="Comix No2 CLM" panose="02000603000000000000" pitchFamily="2" charset="-79"/>
            </a:endParaRPr>
          </a:p>
          <a:p>
            <a:r>
              <a:rPr lang="he-IL" sz="3600" b="1" dirty="0" smtClean="0">
                <a:solidFill>
                  <a:srgbClr val="0070C0"/>
                </a:solidFill>
                <a:latin typeface="Comix No2 CLM" panose="02000603000000000000" pitchFamily="2" charset="-79"/>
                <a:cs typeface="Comix No2 CLM" panose="02000603000000000000" pitchFamily="2" charset="-79"/>
              </a:rPr>
              <a:t>3. ראש השנה נקרא 'יום הזיכרון' כיוון שביום הראשון בו מתחילה השנה החדשה ראוי לזכור מי הוא המלך של העולם.  </a:t>
            </a:r>
            <a:endParaRPr lang="he-IL" sz="3600" b="1" dirty="0">
              <a:solidFill>
                <a:srgbClr val="0070C0"/>
              </a:solidFill>
              <a:latin typeface="Comix No2 CLM" panose="02000603000000000000" pitchFamily="2" charset="-79"/>
              <a:cs typeface="Comix No2 CLM" panose="02000603000000000000" pitchFamily="2" charset="-79"/>
            </a:endParaRPr>
          </a:p>
        </p:txBody>
      </p:sp>
      <p:pic>
        <p:nvPicPr>
          <p:cNvPr id="5" name="תמונה 4"/>
          <p:cNvPicPr>
            <a:picLocks noChangeAspect="1"/>
          </p:cNvPicPr>
          <p:nvPr/>
        </p:nvPicPr>
        <p:blipFill>
          <a:blip r:embed="rId2"/>
          <a:stretch>
            <a:fillRect/>
          </a:stretch>
        </p:blipFill>
        <p:spPr>
          <a:xfrm>
            <a:off x="127000" y="237932"/>
            <a:ext cx="1000864" cy="833631"/>
          </a:xfrm>
          <a:prstGeom prst="rect">
            <a:avLst/>
          </a:prstGeom>
        </p:spPr>
      </p:pic>
      <p:pic>
        <p:nvPicPr>
          <p:cNvPr id="6" name="תמונה 5"/>
          <p:cNvPicPr>
            <a:picLocks noChangeAspect="1"/>
          </p:cNvPicPr>
          <p:nvPr/>
        </p:nvPicPr>
        <p:blipFill>
          <a:blip r:embed="rId3"/>
          <a:stretch>
            <a:fillRect/>
          </a:stretch>
        </p:blipFill>
        <p:spPr>
          <a:xfrm>
            <a:off x="127000" y="4602162"/>
            <a:ext cx="999831" cy="835224"/>
          </a:xfrm>
          <a:prstGeom prst="rect">
            <a:avLst/>
          </a:prstGeom>
        </p:spPr>
      </p:pic>
      <p:pic>
        <p:nvPicPr>
          <p:cNvPr id="7" name="תמונה 6"/>
          <p:cNvPicPr>
            <a:picLocks noChangeAspect="1"/>
          </p:cNvPicPr>
          <p:nvPr/>
        </p:nvPicPr>
        <p:blipFill>
          <a:blip r:embed="rId3"/>
          <a:stretch>
            <a:fillRect/>
          </a:stretch>
        </p:blipFill>
        <p:spPr>
          <a:xfrm>
            <a:off x="127000" y="2930532"/>
            <a:ext cx="999831" cy="835224"/>
          </a:xfrm>
          <a:prstGeom prst="rect">
            <a:avLst/>
          </a:prstGeom>
        </p:spPr>
      </p:pic>
      <p:pic>
        <p:nvPicPr>
          <p:cNvPr id="8" name="תמונה 7"/>
          <p:cNvPicPr>
            <a:picLocks noChangeAspect="1"/>
          </p:cNvPicPr>
          <p:nvPr/>
        </p:nvPicPr>
        <p:blipFill>
          <a:blip r:embed="rId3"/>
          <a:stretch>
            <a:fillRect/>
          </a:stretch>
        </p:blipFill>
        <p:spPr>
          <a:xfrm>
            <a:off x="127000" y="1690688"/>
            <a:ext cx="999831" cy="835224"/>
          </a:xfrm>
          <a:prstGeom prst="rect">
            <a:avLst/>
          </a:prstGeom>
        </p:spPr>
      </p:pic>
    </p:spTree>
    <p:extLst>
      <p:ext uri="{BB962C8B-B14F-4D97-AF65-F5344CB8AC3E}">
        <p14:creationId xmlns:p14="http://schemas.microsoft.com/office/powerpoint/2010/main" val="14886505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38200" y="365125"/>
            <a:ext cx="10807700" cy="1325563"/>
          </a:xfrm>
        </p:spPr>
        <p:txBody>
          <a:bodyPr>
            <a:noAutofit/>
          </a:bodyPr>
          <a:lstStyle/>
          <a:p>
            <a:r>
              <a:rPr lang="he-IL" sz="5400" b="1" dirty="0" smtClean="0">
                <a:solidFill>
                  <a:srgbClr val="CC0066"/>
                </a:solidFill>
                <a:latin typeface="Comix No2 CLM" panose="02000603000000000000" pitchFamily="2" charset="-79"/>
                <a:cs typeface="Comix No2 CLM" panose="02000603000000000000" pitchFamily="2" charset="-79"/>
              </a:rPr>
              <a:t>בערב ראש השנה לא תוקעים בשופר - </a:t>
            </a:r>
            <a:endParaRPr lang="he-IL" sz="5400" b="1" dirty="0">
              <a:solidFill>
                <a:srgbClr val="CC0066"/>
              </a:solidFill>
              <a:latin typeface="Comix No2 CLM" panose="02000603000000000000" pitchFamily="2" charset="-79"/>
              <a:cs typeface="Comix No2 CLM" panose="02000603000000000000" pitchFamily="2" charset="-79"/>
            </a:endParaRPr>
          </a:p>
        </p:txBody>
      </p:sp>
      <p:sp>
        <p:nvSpPr>
          <p:cNvPr id="3" name="מציין מיקום תוכן 2"/>
          <p:cNvSpPr>
            <a:spLocks noGrp="1"/>
          </p:cNvSpPr>
          <p:nvPr>
            <p:ph idx="1"/>
          </p:nvPr>
        </p:nvSpPr>
        <p:spPr>
          <a:xfrm>
            <a:off x="0" y="1511300"/>
            <a:ext cx="11988800" cy="5181599"/>
          </a:xfrm>
        </p:spPr>
        <p:txBody>
          <a:bodyPr>
            <a:noAutofit/>
          </a:bodyPr>
          <a:lstStyle/>
          <a:p>
            <a:r>
              <a:rPr lang="he-IL" sz="3200" b="1" dirty="0" smtClean="0">
                <a:solidFill>
                  <a:srgbClr val="0070C0"/>
                </a:solidFill>
                <a:latin typeface="Comix No2 CLM" panose="02000603000000000000" pitchFamily="2" charset="-79"/>
                <a:cs typeface="Comix No2 CLM" panose="02000603000000000000" pitchFamily="2" charset="-79"/>
              </a:rPr>
              <a:t>1. משפט זה אינו נכון. בערב ראש השנה ראוי לתקוע בשופר על מנת להתכונן כראוי ליום הקדוש. </a:t>
            </a:r>
          </a:p>
          <a:p>
            <a:endParaRPr lang="he-IL" sz="3200" b="1" dirty="0" smtClean="0">
              <a:solidFill>
                <a:srgbClr val="0070C0"/>
              </a:solidFill>
              <a:latin typeface="Comix No2 CLM" panose="02000603000000000000" pitchFamily="2" charset="-79"/>
              <a:cs typeface="Comix No2 CLM" panose="02000603000000000000" pitchFamily="2" charset="-79"/>
            </a:endParaRPr>
          </a:p>
          <a:p>
            <a:r>
              <a:rPr lang="he-IL" sz="3200" b="1" dirty="0" smtClean="0">
                <a:solidFill>
                  <a:srgbClr val="0070C0"/>
                </a:solidFill>
                <a:latin typeface="Comix No2 CLM" panose="02000603000000000000" pitchFamily="2" charset="-79"/>
                <a:cs typeface="Comix No2 CLM" panose="02000603000000000000" pitchFamily="2" charset="-79"/>
              </a:rPr>
              <a:t>2. משפט זה נכון. לא תוקעים בשופר בערב ראש השנה מכיוון שיש עניין להבדיל בין תקיעות 'רשות' (אלול) לתקיעות 'חובה' (ראש השנה). </a:t>
            </a:r>
          </a:p>
          <a:p>
            <a:endParaRPr lang="he-IL" sz="3200" b="1" dirty="0" smtClean="0">
              <a:solidFill>
                <a:srgbClr val="0070C0"/>
              </a:solidFill>
              <a:latin typeface="Comix No2 CLM" panose="02000603000000000000" pitchFamily="2" charset="-79"/>
              <a:cs typeface="Comix No2 CLM" panose="02000603000000000000" pitchFamily="2" charset="-79"/>
            </a:endParaRPr>
          </a:p>
          <a:p>
            <a:r>
              <a:rPr lang="he-IL" sz="3200" b="1" dirty="0" smtClean="0">
                <a:solidFill>
                  <a:srgbClr val="0070C0"/>
                </a:solidFill>
                <a:latin typeface="Comix No2 CLM" panose="02000603000000000000" pitchFamily="2" charset="-79"/>
                <a:cs typeface="Comix No2 CLM" panose="02000603000000000000" pitchFamily="2" charset="-79"/>
              </a:rPr>
              <a:t>3. משפט זה נכון. בערב ראש השנה לא תוקעים בשופר מכיוון שכתוב: "תקעו בחודש שופר" וערב ראש השנה הוא כבר כמעט תחילת השנה החדשה. </a:t>
            </a:r>
            <a:endParaRPr lang="he-IL" sz="3200" b="1" dirty="0">
              <a:solidFill>
                <a:srgbClr val="0070C0"/>
              </a:solidFill>
              <a:latin typeface="Comix No2 CLM" panose="02000603000000000000" pitchFamily="2" charset="-79"/>
              <a:cs typeface="Comix No2 CLM" panose="02000603000000000000" pitchFamily="2" charset="-79"/>
            </a:endParaRPr>
          </a:p>
        </p:txBody>
      </p:sp>
      <p:pic>
        <p:nvPicPr>
          <p:cNvPr id="4"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150" y="5543550"/>
            <a:ext cx="1873790" cy="1314450"/>
          </a:xfrm>
          <a:prstGeom prst="rect">
            <a:avLst/>
          </a:prstGeom>
          <a:ln>
            <a:noFill/>
          </a:ln>
          <a:effectLst>
            <a:softEdge rad="112500"/>
          </a:effectLst>
        </p:spPr>
      </p:pic>
    </p:spTree>
    <p:extLst>
      <p:ext uri="{BB962C8B-B14F-4D97-AF65-F5344CB8AC3E}">
        <p14:creationId xmlns:p14="http://schemas.microsoft.com/office/powerpoint/2010/main" val="22604875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38200" y="365125"/>
            <a:ext cx="10960100" cy="1325563"/>
          </a:xfrm>
        </p:spPr>
        <p:txBody>
          <a:bodyPr>
            <a:noAutofit/>
          </a:bodyPr>
          <a:lstStyle/>
          <a:p>
            <a:r>
              <a:rPr lang="he-IL" sz="6000" b="1" dirty="0" smtClean="0">
                <a:solidFill>
                  <a:srgbClr val="CC0066"/>
                </a:solidFill>
                <a:latin typeface="Comix No2 CLM" panose="02000603000000000000" pitchFamily="2" charset="-79"/>
                <a:cs typeface="Comix No2 CLM" panose="02000603000000000000" pitchFamily="2" charset="-79"/>
              </a:rPr>
              <a:t>מהי המצווה העיקרית בראש השנה? </a:t>
            </a:r>
            <a:endParaRPr lang="he-IL" sz="6000" b="1" dirty="0">
              <a:solidFill>
                <a:srgbClr val="CC0066"/>
              </a:solidFill>
              <a:latin typeface="Comix No2 CLM" panose="02000603000000000000" pitchFamily="2" charset="-79"/>
              <a:cs typeface="Comix No2 CLM" panose="02000603000000000000" pitchFamily="2" charset="-79"/>
            </a:endParaRPr>
          </a:p>
        </p:txBody>
      </p:sp>
      <p:sp>
        <p:nvSpPr>
          <p:cNvPr id="3" name="מציין מיקום תוכן 2"/>
          <p:cNvSpPr>
            <a:spLocks noGrp="1"/>
          </p:cNvSpPr>
          <p:nvPr>
            <p:ph idx="1"/>
          </p:nvPr>
        </p:nvSpPr>
        <p:spPr/>
        <p:txBody>
          <a:bodyPr>
            <a:normAutofit lnSpcReduction="10000"/>
          </a:bodyPr>
          <a:lstStyle/>
          <a:p>
            <a:pPr algn="ctr"/>
            <a:r>
              <a:rPr lang="he-IL" sz="4000" dirty="0" smtClean="0">
                <a:solidFill>
                  <a:srgbClr val="0070C0"/>
                </a:solidFill>
                <a:latin typeface="Comix No2 CLM" panose="02000603000000000000" pitchFamily="2" charset="-79"/>
                <a:cs typeface="Comix No2 CLM" panose="02000603000000000000" pitchFamily="2" charset="-79"/>
              </a:rPr>
              <a:t>1</a:t>
            </a:r>
            <a:r>
              <a:rPr lang="he-IL" sz="4000" b="1" dirty="0" smtClean="0">
                <a:solidFill>
                  <a:srgbClr val="0070C0"/>
                </a:solidFill>
                <a:latin typeface="Comix No2 CLM" panose="02000603000000000000" pitchFamily="2" charset="-79"/>
                <a:cs typeface="Comix No2 CLM" panose="02000603000000000000" pitchFamily="2" charset="-79"/>
              </a:rPr>
              <a:t>. שופר.</a:t>
            </a:r>
          </a:p>
          <a:p>
            <a:pPr algn="ctr"/>
            <a:endParaRPr lang="he-IL" sz="4000" b="1" dirty="0" smtClean="0">
              <a:solidFill>
                <a:srgbClr val="0070C0"/>
              </a:solidFill>
              <a:latin typeface="Comix No2 CLM" panose="02000603000000000000" pitchFamily="2" charset="-79"/>
              <a:cs typeface="Comix No2 CLM" panose="02000603000000000000" pitchFamily="2" charset="-79"/>
            </a:endParaRPr>
          </a:p>
          <a:p>
            <a:pPr algn="ctr"/>
            <a:r>
              <a:rPr lang="he-IL" sz="4000" b="1" dirty="0" smtClean="0">
                <a:solidFill>
                  <a:srgbClr val="0070C0"/>
                </a:solidFill>
                <a:latin typeface="Comix No2 CLM" panose="02000603000000000000" pitchFamily="2" charset="-79"/>
                <a:cs typeface="Comix No2 CLM" panose="02000603000000000000" pitchFamily="2" charset="-79"/>
              </a:rPr>
              <a:t>2. תפילה ואמירת תהילים בכוונה. </a:t>
            </a:r>
          </a:p>
          <a:p>
            <a:pPr algn="ctr"/>
            <a:endParaRPr lang="he-IL" sz="4000" b="1" dirty="0" smtClean="0">
              <a:solidFill>
                <a:srgbClr val="0070C0"/>
              </a:solidFill>
              <a:latin typeface="Comix No2 CLM" panose="02000603000000000000" pitchFamily="2" charset="-79"/>
              <a:cs typeface="Comix No2 CLM" panose="02000603000000000000" pitchFamily="2" charset="-79"/>
            </a:endParaRPr>
          </a:p>
          <a:p>
            <a:pPr algn="ctr"/>
            <a:r>
              <a:rPr lang="he-IL" sz="4000" b="1" dirty="0" smtClean="0">
                <a:solidFill>
                  <a:srgbClr val="0070C0"/>
                </a:solidFill>
                <a:latin typeface="Comix No2 CLM" panose="02000603000000000000" pitchFamily="2" charset="-79"/>
                <a:cs typeface="Comix No2 CLM" panose="02000603000000000000" pitchFamily="2" charset="-79"/>
              </a:rPr>
              <a:t>3. המלכת ה' למלך.</a:t>
            </a:r>
          </a:p>
          <a:p>
            <a:pPr algn="ctr"/>
            <a:endParaRPr lang="he-IL" sz="4000" b="1" dirty="0" smtClean="0">
              <a:solidFill>
                <a:srgbClr val="0070C0"/>
              </a:solidFill>
              <a:latin typeface="Comix No2 CLM" panose="02000603000000000000" pitchFamily="2" charset="-79"/>
              <a:cs typeface="Comix No2 CLM" panose="02000603000000000000" pitchFamily="2" charset="-79"/>
            </a:endParaRPr>
          </a:p>
          <a:p>
            <a:pPr algn="ctr"/>
            <a:r>
              <a:rPr lang="he-IL" sz="4000" b="1" dirty="0" smtClean="0">
                <a:solidFill>
                  <a:srgbClr val="0070C0"/>
                </a:solidFill>
                <a:latin typeface="Comix No2 CLM" panose="02000603000000000000" pitchFamily="2" charset="-79"/>
                <a:cs typeface="Comix No2 CLM" panose="02000603000000000000" pitchFamily="2" charset="-79"/>
              </a:rPr>
              <a:t>4. תשליך. </a:t>
            </a:r>
            <a:endParaRPr lang="he-IL" sz="4000" b="1" dirty="0">
              <a:solidFill>
                <a:srgbClr val="0070C0"/>
              </a:solidFill>
              <a:latin typeface="Comix No2 CLM" panose="02000603000000000000" pitchFamily="2" charset="-79"/>
              <a:cs typeface="Comix No2 CLM" panose="02000603000000000000" pitchFamily="2" charset="-79"/>
            </a:endParaRPr>
          </a:p>
        </p:txBody>
      </p:sp>
      <p:pic>
        <p:nvPicPr>
          <p:cNvPr id="4"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5825" y="4305300"/>
            <a:ext cx="3331115" cy="1871663"/>
          </a:xfrm>
          <a:prstGeom prst="rect">
            <a:avLst/>
          </a:prstGeom>
          <a:ln>
            <a:noFill/>
          </a:ln>
          <a:effectLst>
            <a:softEdge rad="112500"/>
          </a:effectLst>
        </p:spPr>
      </p:pic>
    </p:spTree>
    <p:extLst>
      <p:ext uri="{BB962C8B-B14F-4D97-AF65-F5344CB8AC3E}">
        <p14:creationId xmlns:p14="http://schemas.microsoft.com/office/powerpoint/2010/main" val="23499937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38200" y="149225"/>
            <a:ext cx="10515600" cy="1325563"/>
          </a:xfrm>
        </p:spPr>
        <p:txBody>
          <a:bodyPr>
            <a:normAutofit/>
          </a:bodyPr>
          <a:lstStyle/>
          <a:p>
            <a:r>
              <a:rPr lang="he-IL" sz="6600" b="1" dirty="0" smtClean="0">
                <a:solidFill>
                  <a:srgbClr val="CC0066"/>
                </a:solidFill>
                <a:latin typeface="Comix No2 CLM" panose="02000603000000000000" pitchFamily="2" charset="-79"/>
                <a:cs typeface="Comix No2 CLM" panose="02000603000000000000" pitchFamily="2" charset="-79"/>
              </a:rPr>
              <a:t>מהו המשפט הנכון ביותר?</a:t>
            </a:r>
            <a:endParaRPr lang="he-IL" sz="6600" b="1" dirty="0">
              <a:solidFill>
                <a:srgbClr val="CC0066"/>
              </a:solidFill>
              <a:latin typeface="Comix No2 CLM" panose="02000603000000000000" pitchFamily="2" charset="-79"/>
              <a:cs typeface="Comix No2 CLM" panose="02000603000000000000" pitchFamily="2" charset="-79"/>
            </a:endParaRPr>
          </a:p>
        </p:txBody>
      </p:sp>
      <p:sp>
        <p:nvSpPr>
          <p:cNvPr id="3" name="מציין מיקום תוכן 2"/>
          <p:cNvSpPr>
            <a:spLocks noGrp="1"/>
          </p:cNvSpPr>
          <p:nvPr>
            <p:ph idx="1"/>
          </p:nvPr>
        </p:nvSpPr>
        <p:spPr>
          <a:xfrm>
            <a:off x="838200" y="1320800"/>
            <a:ext cx="10515600" cy="5537200"/>
          </a:xfrm>
        </p:spPr>
        <p:txBody>
          <a:bodyPr>
            <a:normAutofit fontScale="92500" lnSpcReduction="10000"/>
          </a:bodyPr>
          <a:lstStyle/>
          <a:p>
            <a:r>
              <a:rPr lang="he-IL" sz="3900" b="1" dirty="0" smtClean="0">
                <a:solidFill>
                  <a:srgbClr val="0070C0"/>
                </a:solidFill>
                <a:latin typeface="Comix No2 CLM" panose="02000603000000000000" pitchFamily="2" charset="-79"/>
                <a:cs typeface="Comix No2 CLM" panose="02000603000000000000" pitchFamily="2" charset="-79"/>
              </a:rPr>
              <a:t>1. מצוות תקיעת שופר אינה מצווה מדאורייתא אבל חשוב מאוד שכל אחד ישתדל לשמוע לפחות 10 תקיעות.</a:t>
            </a:r>
          </a:p>
          <a:p>
            <a:pPr marL="0" indent="0">
              <a:buNone/>
            </a:pPr>
            <a:r>
              <a:rPr lang="he-IL" sz="3900" b="1" dirty="0" smtClean="0">
                <a:solidFill>
                  <a:srgbClr val="0070C0"/>
                </a:solidFill>
                <a:latin typeface="Comix No2 CLM" panose="02000603000000000000" pitchFamily="2" charset="-79"/>
                <a:cs typeface="Comix No2 CLM" panose="02000603000000000000" pitchFamily="2" charset="-79"/>
              </a:rPr>
              <a:t> </a:t>
            </a:r>
          </a:p>
          <a:p>
            <a:r>
              <a:rPr lang="he-IL" sz="3900" b="1" dirty="0">
                <a:solidFill>
                  <a:srgbClr val="0070C0"/>
                </a:solidFill>
                <a:latin typeface="Comix No2 CLM" panose="02000603000000000000" pitchFamily="2" charset="-79"/>
                <a:cs typeface="Comix No2 CLM" panose="02000603000000000000" pitchFamily="2" charset="-79"/>
              </a:rPr>
              <a:t>2. יש לשמוע 30 תקיעות כדי לצאת ידי חובת מצוות השופר. יש הנוהגים לשמוע 90 </a:t>
            </a:r>
            <a:r>
              <a:rPr lang="he-IL" sz="3900" b="1" dirty="0" smtClean="0">
                <a:solidFill>
                  <a:srgbClr val="0070C0"/>
                </a:solidFill>
                <a:latin typeface="Comix No2 CLM" panose="02000603000000000000" pitchFamily="2" charset="-79"/>
                <a:cs typeface="Comix No2 CLM" panose="02000603000000000000" pitchFamily="2" charset="-79"/>
              </a:rPr>
              <a:t>קולות. בעת </a:t>
            </a:r>
            <a:r>
              <a:rPr lang="he-IL" sz="3900" b="1" dirty="0">
                <a:solidFill>
                  <a:srgbClr val="0070C0"/>
                </a:solidFill>
                <a:latin typeface="Comix No2 CLM" panose="02000603000000000000" pitchFamily="2" charset="-79"/>
                <a:cs typeface="Comix No2 CLM" panose="02000603000000000000" pitchFamily="2" charset="-79"/>
              </a:rPr>
              <a:t>התקיעות יש להקפיד שלא לדבר כלל ולהאזין היטב לכל תקיעה ותקיעה</a:t>
            </a:r>
            <a:r>
              <a:rPr lang="he-IL" sz="3900" b="1" dirty="0" smtClean="0">
                <a:solidFill>
                  <a:srgbClr val="0070C0"/>
                </a:solidFill>
                <a:latin typeface="Comix No2 CLM" panose="02000603000000000000" pitchFamily="2" charset="-79"/>
                <a:cs typeface="Comix No2 CLM" panose="02000603000000000000" pitchFamily="2" charset="-79"/>
              </a:rPr>
              <a:t>.</a:t>
            </a:r>
          </a:p>
          <a:p>
            <a:pPr marL="0" indent="0">
              <a:buNone/>
            </a:pPr>
            <a:endParaRPr lang="he-IL" sz="3900" b="1" dirty="0" smtClean="0">
              <a:solidFill>
                <a:srgbClr val="0070C0"/>
              </a:solidFill>
              <a:latin typeface="Comix No2 CLM" panose="02000603000000000000" pitchFamily="2" charset="-79"/>
              <a:cs typeface="Comix No2 CLM" panose="02000603000000000000" pitchFamily="2" charset="-79"/>
            </a:endParaRPr>
          </a:p>
          <a:p>
            <a:r>
              <a:rPr lang="he-IL" sz="3900" b="1" dirty="0" smtClean="0">
                <a:solidFill>
                  <a:srgbClr val="0070C0"/>
                </a:solidFill>
                <a:latin typeface="Comix No2 CLM" panose="02000603000000000000" pitchFamily="2" charset="-79"/>
                <a:cs typeface="Comix No2 CLM" panose="02000603000000000000" pitchFamily="2" charset="-79"/>
              </a:rPr>
              <a:t>3. תוקעים בשופר קודם קריאת התורה. חשוב לשמוע לפחות 30 תקיעות</a:t>
            </a:r>
            <a:r>
              <a:rPr lang="he-IL" b="1" dirty="0" smtClean="0">
                <a:solidFill>
                  <a:srgbClr val="0070C0"/>
                </a:solidFill>
                <a:latin typeface="Comix No2 CLM" panose="02000603000000000000" pitchFamily="2" charset="-79"/>
                <a:cs typeface="Comix No2 CLM" panose="02000603000000000000" pitchFamily="2" charset="-79"/>
              </a:rPr>
              <a:t>. </a:t>
            </a:r>
            <a:endParaRPr lang="he-IL" b="1" dirty="0">
              <a:solidFill>
                <a:srgbClr val="0070C0"/>
              </a:solidFill>
              <a:latin typeface="Comix No2 CLM" panose="02000603000000000000" pitchFamily="2" charset="-79"/>
              <a:cs typeface="Comix No2 CLM" panose="02000603000000000000" pitchFamily="2" charset="-79"/>
            </a:endParaRPr>
          </a:p>
          <a:p>
            <a:endParaRPr lang="he-IL" dirty="0"/>
          </a:p>
        </p:txBody>
      </p:sp>
      <p:pic>
        <p:nvPicPr>
          <p:cNvPr id="4"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013" y="0"/>
            <a:ext cx="2087908" cy="1397000"/>
          </a:xfrm>
          <a:prstGeom prst="rect">
            <a:avLst/>
          </a:prstGeom>
          <a:ln>
            <a:noFill/>
          </a:ln>
          <a:effectLst>
            <a:softEdge rad="112500"/>
          </a:effectLst>
        </p:spPr>
      </p:pic>
    </p:spTree>
    <p:extLst>
      <p:ext uri="{BB962C8B-B14F-4D97-AF65-F5344CB8AC3E}">
        <p14:creationId xmlns:p14="http://schemas.microsoft.com/office/powerpoint/2010/main" val="30764379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38200" y="365125"/>
            <a:ext cx="11099800" cy="1325563"/>
          </a:xfrm>
        </p:spPr>
        <p:txBody>
          <a:bodyPr>
            <a:normAutofit/>
          </a:bodyPr>
          <a:lstStyle/>
          <a:p>
            <a:r>
              <a:rPr lang="he-IL" sz="5400" b="1" dirty="0" smtClean="0">
                <a:solidFill>
                  <a:srgbClr val="CC0066"/>
                </a:solidFill>
                <a:latin typeface="Comix No2 CLM" panose="02000603000000000000" pitchFamily="2" charset="-79"/>
                <a:cs typeface="Comix No2 CLM" panose="02000603000000000000" pitchFamily="2" charset="-79"/>
              </a:rPr>
              <a:t>הסיבות לתקיעת השופר בראש השנה: </a:t>
            </a:r>
            <a:endParaRPr lang="he-IL" sz="5400" b="1" dirty="0">
              <a:solidFill>
                <a:srgbClr val="CC0066"/>
              </a:solidFill>
              <a:latin typeface="Comix No2 CLM" panose="02000603000000000000" pitchFamily="2" charset="-79"/>
              <a:cs typeface="Comix No2 CLM" panose="02000603000000000000" pitchFamily="2" charset="-79"/>
            </a:endParaRPr>
          </a:p>
        </p:txBody>
      </p:sp>
      <p:sp>
        <p:nvSpPr>
          <p:cNvPr id="3" name="מציין מיקום תוכן 2"/>
          <p:cNvSpPr>
            <a:spLocks noGrp="1"/>
          </p:cNvSpPr>
          <p:nvPr>
            <p:ph idx="1"/>
          </p:nvPr>
        </p:nvSpPr>
        <p:spPr>
          <a:xfrm>
            <a:off x="172278" y="1825625"/>
            <a:ext cx="12019722" cy="4351338"/>
          </a:xfrm>
        </p:spPr>
        <p:txBody>
          <a:bodyPr>
            <a:normAutofit fontScale="92500" lnSpcReduction="20000"/>
          </a:bodyPr>
          <a:lstStyle/>
          <a:p>
            <a:pPr algn="ctr"/>
            <a:r>
              <a:rPr lang="he-IL" b="1" dirty="0" smtClean="0">
                <a:solidFill>
                  <a:srgbClr val="0070C0"/>
                </a:solidFill>
                <a:latin typeface="Comix No2 CLM" panose="02000603000000000000" pitchFamily="2" charset="-79"/>
                <a:cs typeface="Comix No2 CLM" panose="02000603000000000000" pitchFamily="2" charset="-79"/>
              </a:rPr>
              <a:t>1</a:t>
            </a:r>
            <a:r>
              <a:rPr lang="he-IL" sz="4300" b="1" dirty="0">
                <a:solidFill>
                  <a:srgbClr val="0070C0"/>
                </a:solidFill>
                <a:latin typeface="Comix No2 CLM" panose="02000603000000000000" pitchFamily="2" charset="-79"/>
                <a:cs typeface="Comix No2 CLM" panose="02000603000000000000" pitchFamily="2" charset="-79"/>
              </a:rPr>
              <a:t>. המלכת ה' למלך. כדרך המלכים </a:t>
            </a:r>
            <a:r>
              <a:rPr lang="he-IL" sz="4300" b="1" dirty="0" smtClean="0">
                <a:solidFill>
                  <a:srgbClr val="0070C0"/>
                </a:solidFill>
                <a:latin typeface="Comix No2 CLM" panose="02000603000000000000" pitchFamily="2" charset="-79"/>
                <a:cs typeface="Comix No2 CLM" panose="02000603000000000000" pitchFamily="2" charset="-79"/>
              </a:rPr>
              <a:t>                                  שמריעים </a:t>
            </a:r>
            <a:r>
              <a:rPr lang="he-IL" sz="4300" b="1" dirty="0">
                <a:solidFill>
                  <a:srgbClr val="0070C0"/>
                </a:solidFill>
                <a:latin typeface="Comix No2 CLM" panose="02000603000000000000" pitchFamily="2" charset="-79"/>
                <a:cs typeface="Comix No2 CLM" panose="02000603000000000000" pitchFamily="2" charset="-79"/>
              </a:rPr>
              <a:t>לפניהם בחצוצרות</a:t>
            </a:r>
            <a:r>
              <a:rPr lang="he-IL" sz="4300" b="1" dirty="0" smtClean="0">
                <a:solidFill>
                  <a:srgbClr val="0070C0"/>
                </a:solidFill>
                <a:latin typeface="Comix No2 CLM" panose="02000603000000000000" pitchFamily="2" charset="-79"/>
                <a:cs typeface="Comix No2 CLM" panose="02000603000000000000" pitchFamily="2" charset="-79"/>
              </a:rPr>
              <a:t>.</a:t>
            </a:r>
          </a:p>
          <a:p>
            <a:pPr marL="0" indent="0" algn="ctr">
              <a:buNone/>
            </a:pPr>
            <a:r>
              <a:rPr lang="he-IL" sz="4300" b="1" dirty="0" smtClean="0">
                <a:solidFill>
                  <a:srgbClr val="0070C0"/>
                </a:solidFill>
                <a:latin typeface="Comix No2 CLM" panose="02000603000000000000" pitchFamily="2" charset="-79"/>
                <a:cs typeface="Comix No2 CLM" panose="02000603000000000000" pitchFamily="2" charset="-79"/>
              </a:rPr>
              <a:t> </a:t>
            </a:r>
            <a:endParaRPr lang="he-IL" sz="4300" b="1" dirty="0">
              <a:solidFill>
                <a:srgbClr val="0070C0"/>
              </a:solidFill>
              <a:latin typeface="Comix No2 CLM" panose="02000603000000000000" pitchFamily="2" charset="-79"/>
              <a:cs typeface="Comix No2 CLM" panose="02000603000000000000" pitchFamily="2" charset="-79"/>
            </a:endParaRPr>
          </a:p>
          <a:p>
            <a:pPr algn="ctr"/>
            <a:r>
              <a:rPr lang="he-IL" sz="4300" b="1" dirty="0" smtClean="0">
                <a:solidFill>
                  <a:srgbClr val="0070C0"/>
                </a:solidFill>
                <a:latin typeface="Comix No2 CLM" panose="02000603000000000000" pitchFamily="2" charset="-79"/>
                <a:cs typeface="Comix No2 CLM" panose="02000603000000000000" pitchFamily="2" charset="-79"/>
              </a:rPr>
              <a:t>2. קול </a:t>
            </a:r>
            <a:r>
              <a:rPr lang="he-IL" sz="4300" b="1" dirty="0">
                <a:solidFill>
                  <a:srgbClr val="0070C0"/>
                </a:solidFill>
                <a:latin typeface="Comix No2 CLM" panose="02000603000000000000" pitchFamily="2" charset="-79"/>
                <a:cs typeface="Comix No2 CLM" panose="02000603000000000000" pitchFamily="2" charset="-79"/>
              </a:rPr>
              <a:t>השופר מרטיט את הלב ומעורר לתשובה</a:t>
            </a:r>
            <a:r>
              <a:rPr lang="he-IL" sz="4300" b="1" dirty="0" smtClean="0">
                <a:solidFill>
                  <a:srgbClr val="0070C0"/>
                </a:solidFill>
                <a:latin typeface="Comix No2 CLM" panose="02000603000000000000" pitchFamily="2" charset="-79"/>
                <a:cs typeface="Comix No2 CLM" panose="02000603000000000000" pitchFamily="2" charset="-79"/>
              </a:rPr>
              <a:t>.</a:t>
            </a:r>
          </a:p>
          <a:p>
            <a:pPr marL="0" indent="0" algn="ctr">
              <a:buNone/>
            </a:pPr>
            <a:endParaRPr lang="he-IL" sz="4300" b="1" dirty="0">
              <a:solidFill>
                <a:srgbClr val="0070C0"/>
              </a:solidFill>
              <a:latin typeface="Comix No2 CLM" panose="02000603000000000000" pitchFamily="2" charset="-79"/>
              <a:cs typeface="Comix No2 CLM" panose="02000603000000000000" pitchFamily="2" charset="-79"/>
            </a:endParaRPr>
          </a:p>
          <a:p>
            <a:pPr algn="ctr"/>
            <a:r>
              <a:rPr lang="he-IL" sz="4300" b="1" dirty="0" smtClean="0">
                <a:solidFill>
                  <a:srgbClr val="0070C0"/>
                </a:solidFill>
                <a:latin typeface="Comix No2 CLM" panose="02000603000000000000" pitchFamily="2" charset="-79"/>
                <a:cs typeface="Comix No2 CLM" panose="02000603000000000000" pitchFamily="2" charset="-79"/>
              </a:rPr>
              <a:t>3. זיכרון </a:t>
            </a:r>
            <a:r>
              <a:rPr lang="he-IL" sz="4300" b="1" dirty="0">
                <a:solidFill>
                  <a:srgbClr val="0070C0"/>
                </a:solidFill>
                <a:latin typeface="Comix No2 CLM" panose="02000603000000000000" pitchFamily="2" charset="-79"/>
                <a:cs typeface="Comix No2 CLM" panose="02000603000000000000" pitchFamily="2" charset="-79"/>
              </a:rPr>
              <a:t>לעקידת יצחק</a:t>
            </a:r>
            <a:r>
              <a:rPr lang="he-IL" sz="4300" b="1" dirty="0" smtClean="0">
                <a:solidFill>
                  <a:srgbClr val="0070C0"/>
                </a:solidFill>
                <a:latin typeface="Comix No2 CLM" panose="02000603000000000000" pitchFamily="2" charset="-79"/>
                <a:cs typeface="Comix No2 CLM" panose="02000603000000000000" pitchFamily="2" charset="-79"/>
              </a:rPr>
              <a:t>.</a:t>
            </a:r>
          </a:p>
          <a:p>
            <a:pPr marL="0" indent="0" algn="ctr">
              <a:buNone/>
            </a:pPr>
            <a:endParaRPr lang="he-IL" sz="4300" b="1" dirty="0" smtClean="0">
              <a:solidFill>
                <a:srgbClr val="0070C0"/>
              </a:solidFill>
              <a:latin typeface="Comix No2 CLM" panose="02000603000000000000" pitchFamily="2" charset="-79"/>
              <a:cs typeface="Comix No2 CLM" panose="02000603000000000000" pitchFamily="2" charset="-79"/>
            </a:endParaRPr>
          </a:p>
          <a:p>
            <a:pPr algn="ctr"/>
            <a:r>
              <a:rPr lang="he-IL" sz="4300" b="1" dirty="0" smtClean="0">
                <a:solidFill>
                  <a:srgbClr val="0070C0"/>
                </a:solidFill>
                <a:latin typeface="Comix No2 CLM" panose="02000603000000000000" pitchFamily="2" charset="-79"/>
                <a:cs typeface="Comix No2 CLM" panose="02000603000000000000" pitchFamily="2" charset="-79"/>
              </a:rPr>
              <a:t>4. כל התשובות נכונות. </a:t>
            </a:r>
            <a:endParaRPr lang="he-IL" sz="4300" b="1" dirty="0">
              <a:solidFill>
                <a:srgbClr val="0070C0"/>
              </a:solidFill>
              <a:latin typeface="Comix No2 CLM" panose="02000603000000000000" pitchFamily="2" charset="-79"/>
              <a:cs typeface="Comix No2 CLM" panose="02000603000000000000" pitchFamily="2" charset="-79"/>
            </a:endParaRPr>
          </a:p>
          <a:p>
            <a:endParaRPr lang="he-IL" b="1" dirty="0">
              <a:solidFill>
                <a:srgbClr val="0070C0"/>
              </a:solidFill>
              <a:latin typeface="Comix No2 CLM" panose="02000603000000000000" pitchFamily="2" charset="-79"/>
              <a:cs typeface="Comix No2 CLM" panose="02000603000000000000" pitchFamily="2" charset="-79"/>
            </a:endParaRPr>
          </a:p>
        </p:txBody>
      </p:sp>
      <p:pic>
        <p:nvPicPr>
          <p:cNvPr id="4"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4891" y="4200940"/>
            <a:ext cx="3349679" cy="2349775"/>
          </a:xfrm>
          <a:prstGeom prst="rect">
            <a:avLst/>
          </a:prstGeom>
          <a:ln>
            <a:noFill/>
          </a:ln>
          <a:effectLst>
            <a:softEdge rad="112500"/>
          </a:effectLst>
        </p:spPr>
      </p:pic>
    </p:spTree>
    <p:extLst>
      <p:ext uri="{BB962C8B-B14F-4D97-AF65-F5344CB8AC3E}">
        <p14:creationId xmlns:p14="http://schemas.microsoft.com/office/powerpoint/2010/main" val="7419951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38200" y="1"/>
            <a:ext cx="10515600" cy="1144587"/>
          </a:xfrm>
        </p:spPr>
        <p:txBody>
          <a:bodyPr>
            <a:normAutofit/>
          </a:bodyPr>
          <a:lstStyle/>
          <a:p>
            <a:r>
              <a:rPr lang="he-IL" sz="5400" b="1" dirty="0" smtClean="0">
                <a:solidFill>
                  <a:srgbClr val="CC0066"/>
                </a:solidFill>
                <a:latin typeface="Comix No2 CLM" panose="02000603000000000000" pitchFamily="2" charset="-79"/>
                <a:cs typeface="Comix No2 CLM" panose="02000603000000000000" pitchFamily="2" charset="-79"/>
              </a:rPr>
              <a:t>השלימו: המנהג אותו אנו מקיימים...  </a:t>
            </a:r>
            <a:endParaRPr lang="he-IL" sz="5400" b="1" dirty="0">
              <a:solidFill>
                <a:srgbClr val="CC0066"/>
              </a:solidFill>
              <a:latin typeface="Comix No2 CLM" panose="02000603000000000000" pitchFamily="2" charset="-79"/>
              <a:cs typeface="Comix No2 CLM" panose="02000603000000000000" pitchFamily="2" charset="-79"/>
            </a:endParaRPr>
          </a:p>
        </p:txBody>
      </p:sp>
      <p:sp>
        <p:nvSpPr>
          <p:cNvPr id="3" name="מציין מיקום תוכן 2"/>
          <p:cNvSpPr>
            <a:spLocks noGrp="1"/>
          </p:cNvSpPr>
          <p:nvPr>
            <p:ph idx="1"/>
          </p:nvPr>
        </p:nvSpPr>
        <p:spPr>
          <a:xfrm>
            <a:off x="266700" y="1041400"/>
            <a:ext cx="11658600" cy="5135563"/>
          </a:xfrm>
        </p:spPr>
        <p:txBody>
          <a:bodyPr>
            <a:noAutofit/>
          </a:bodyPr>
          <a:lstStyle/>
          <a:p>
            <a:r>
              <a:rPr lang="he-IL" sz="3200" b="1" dirty="0" smtClean="0">
                <a:solidFill>
                  <a:srgbClr val="0070C0"/>
                </a:solidFill>
                <a:latin typeface="Comix No2 CLM" panose="02000603000000000000" pitchFamily="2" charset="-79"/>
                <a:cs typeface="Comix No2 CLM" panose="02000603000000000000" pitchFamily="2" charset="-79"/>
              </a:rPr>
              <a:t>1. ביום הראשון של ראש השנה לאחר תפילת מנחה הוא תשליך. נלמד מהפסוק: "ותשליך במצולות ים  כל חטאתם". </a:t>
            </a:r>
          </a:p>
          <a:p>
            <a:endParaRPr lang="he-IL" sz="3200" b="1" dirty="0" smtClean="0">
              <a:solidFill>
                <a:srgbClr val="0070C0"/>
              </a:solidFill>
              <a:latin typeface="Comix No2 CLM" panose="02000603000000000000" pitchFamily="2" charset="-79"/>
              <a:cs typeface="Comix No2 CLM" panose="02000603000000000000" pitchFamily="2" charset="-79"/>
            </a:endParaRPr>
          </a:p>
          <a:p>
            <a:r>
              <a:rPr lang="he-IL" sz="3200" b="1" dirty="0" smtClean="0">
                <a:solidFill>
                  <a:srgbClr val="0070C0"/>
                </a:solidFill>
                <a:latin typeface="Comix No2 CLM" panose="02000603000000000000" pitchFamily="2" charset="-79"/>
                <a:cs typeface="Comix No2 CLM" panose="02000603000000000000" pitchFamily="2" charset="-79"/>
              </a:rPr>
              <a:t>2. בערב ראש השנה לאחר תפילת שחרית הוא תשליך. נלמד מהפסוק: "אבינו מלכנו סלח ומחל לכל </a:t>
            </a:r>
            <a:r>
              <a:rPr lang="he-IL" sz="3200" b="1" dirty="0" err="1" smtClean="0">
                <a:solidFill>
                  <a:srgbClr val="0070C0"/>
                </a:solidFill>
                <a:latin typeface="Comix No2 CLM" panose="02000603000000000000" pitchFamily="2" charset="-79"/>
                <a:cs typeface="Comix No2 CLM" panose="02000603000000000000" pitchFamily="2" charset="-79"/>
              </a:rPr>
              <a:t>עוונותנו</a:t>
            </a:r>
            <a:r>
              <a:rPr lang="he-IL" sz="3200" b="1" dirty="0" smtClean="0">
                <a:solidFill>
                  <a:srgbClr val="0070C0"/>
                </a:solidFill>
                <a:latin typeface="Comix No2 CLM" panose="02000603000000000000" pitchFamily="2" charset="-79"/>
                <a:cs typeface="Comix No2 CLM" panose="02000603000000000000" pitchFamily="2" charset="-79"/>
              </a:rPr>
              <a:t>". </a:t>
            </a:r>
          </a:p>
          <a:p>
            <a:endParaRPr lang="he-IL" sz="3200" b="1" dirty="0" smtClean="0">
              <a:solidFill>
                <a:srgbClr val="0070C0"/>
              </a:solidFill>
              <a:latin typeface="Comix No2 CLM" panose="02000603000000000000" pitchFamily="2" charset="-79"/>
              <a:cs typeface="Comix No2 CLM" panose="02000603000000000000" pitchFamily="2" charset="-79"/>
            </a:endParaRPr>
          </a:p>
          <a:p>
            <a:r>
              <a:rPr lang="he-IL" sz="3200" b="1" dirty="0" smtClean="0">
                <a:solidFill>
                  <a:srgbClr val="0070C0"/>
                </a:solidFill>
                <a:latin typeface="Comix No2 CLM" panose="02000603000000000000" pitchFamily="2" charset="-79"/>
                <a:cs typeface="Comix No2 CLM" panose="02000603000000000000" pitchFamily="2" charset="-79"/>
              </a:rPr>
              <a:t>3. ביום השני של ראש השנה הוא אכילת רימון. טעם המנהג: אנו מברכים ומביעים משאלה שירבו </a:t>
            </a:r>
            <a:r>
              <a:rPr lang="he-IL" sz="3200" b="1" dirty="0" err="1" smtClean="0">
                <a:solidFill>
                  <a:srgbClr val="0070C0"/>
                </a:solidFill>
                <a:latin typeface="Comix No2 CLM" panose="02000603000000000000" pitchFamily="2" charset="-79"/>
                <a:cs typeface="Comix No2 CLM" panose="02000603000000000000" pitchFamily="2" charset="-79"/>
              </a:rPr>
              <a:t>זכויותנו</a:t>
            </a:r>
            <a:r>
              <a:rPr lang="he-IL" sz="3200" b="1" dirty="0" smtClean="0">
                <a:solidFill>
                  <a:srgbClr val="0070C0"/>
                </a:solidFill>
                <a:latin typeface="Comix No2 CLM" panose="02000603000000000000" pitchFamily="2" charset="-79"/>
                <a:cs typeface="Comix No2 CLM" panose="02000603000000000000" pitchFamily="2" charset="-79"/>
              </a:rPr>
              <a:t> כרימון. </a:t>
            </a:r>
            <a:endParaRPr lang="he-IL" sz="3200" b="1" dirty="0">
              <a:solidFill>
                <a:srgbClr val="0070C0"/>
              </a:solidFill>
              <a:latin typeface="Comix No2 CLM" panose="02000603000000000000" pitchFamily="2" charset="-79"/>
              <a:cs typeface="Comix No2 CLM" panose="02000603000000000000" pitchFamily="2" charset="-79"/>
            </a:endParaRPr>
          </a:p>
        </p:txBody>
      </p:sp>
      <p:pic>
        <p:nvPicPr>
          <p:cNvPr id="4"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573" y="4864100"/>
            <a:ext cx="2969177" cy="1993900"/>
          </a:xfrm>
          <a:prstGeom prst="rect">
            <a:avLst/>
          </a:prstGeom>
          <a:ln>
            <a:noFill/>
          </a:ln>
          <a:effectLst>
            <a:softEdge rad="112500"/>
          </a:effectLst>
        </p:spPr>
      </p:pic>
    </p:spTree>
    <p:extLst>
      <p:ext uri="{BB962C8B-B14F-4D97-AF65-F5344CB8AC3E}">
        <p14:creationId xmlns:p14="http://schemas.microsoft.com/office/powerpoint/2010/main" val="13773780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38200" y="365125"/>
            <a:ext cx="10515600" cy="434975"/>
          </a:xfrm>
        </p:spPr>
        <p:txBody>
          <a:bodyPr>
            <a:normAutofit fontScale="90000"/>
          </a:bodyPr>
          <a:lstStyle/>
          <a:p>
            <a:endParaRPr lang="he-IL" dirty="0"/>
          </a:p>
        </p:txBody>
      </p:sp>
      <p:sp>
        <p:nvSpPr>
          <p:cNvPr id="3" name="מציין מיקום תוכן 2"/>
          <p:cNvSpPr>
            <a:spLocks noGrp="1"/>
          </p:cNvSpPr>
          <p:nvPr>
            <p:ph idx="1"/>
          </p:nvPr>
        </p:nvSpPr>
        <p:spPr>
          <a:xfrm>
            <a:off x="838200" y="520700"/>
            <a:ext cx="10515600" cy="5656263"/>
          </a:xfrm>
        </p:spPr>
        <p:txBody>
          <a:bodyPr>
            <a:noAutofit/>
          </a:bodyPr>
          <a:lstStyle/>
          <a:p>
            <a:pPr marL="0" indent="0" algn="ctr">
              <a:buNone/>
            </a:pPr>
            <a:r>
              <a:rPr lang="he-IL" sz="19900" b="1" dirty="0" smtClean="0">
                <a:solidFill>
                  <a:schemeClr val="accent4">
                    <a:lumMod val="75000"/>
                  </a:schemeClr>
                </a:solidFill>
                <a:cs typeface="BN Sharon" pitchFamily="2" charset="-79"/>
              </a:rPr>
              <a:t>כל הכבוד לכם!</a:t>
            </a:r>
            <a:endParaRPr lang="he-IL" sz="19900" b="1" dirty="0">
              <a:solidFill>
                <a:schemeClr val="accent4">
                  <a:lumMod val="75000"/>
                </a:schemeClr>
              </a:solidFill>
              <a:cs typeface="BN Sharon" pitchFamily="2" charset="-79"/>
            </a:endParaRPr>
          </a:p>
        </p:txBody>
      </p:sp>
      <p:pic>
        <p:nvPicPr>
          <p:cNvPr id="4"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850" y="3341688"/>
            <a:ext cx="2857500" cy="2990850"/>
          </a:xfrm>
          <a:prstGeom prst="rect">
            <a:avLst/>
          </a:prstGeom>
        </p:spPr>
      </p:pic>
    </p:spTree>
    <p:extLst>
      <p:ext uri="{BB962C8B-B14F-4D97-AF65-F5344CB8AC3E}">
        <p14:creationId xmlns:p14="http://schemas.microsoft.com/office/powerpoint/2010/main" val="2352140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6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6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38200" y="365125"/>
            <a:ext cx="10515600" cy="358775"/>
          </a:xfrm>
        </p:spPr>
        <p:txBody>
          <a:bodyPr>
            <a:normAutofit fontScale="90000"/>
          </a:bodyPr>
          <a:lstStyle/>
          <a:p>
            <a:endParaRPr lang="he-IL" dirty="0"/>
          </a:p>
        </p:txBody>
      </p:sp>
      <p:sp>
        <p:nvSpPr>
          <p:cNvPr id="3" name="מציין מיקום תוכן 2"/>
          <p:cNvSpPr>
            <a:spLocks noGrp="1"/>
          </p:cNvSpPr>
          <p:nvPr>
            <p:ph idx="1"/>
          </p:nvPr>
        </p:nvSpPr>
        <p:spPr>
          <a:xfrm>
            <a:off x="838200" y="863600"/>
            <a:ext cx="11049000" cy="5313363"/>
          </a:xfrm>
        </p:spPr>
        <p:txBody>
          <a:bodyPr>
            <a:noAutofit/>
          </a:bodyPr>
          <a:lstStyle/>
          <a:p>
            <a:pPr marL="0" indent="0">
              <a:buNone/>
            </a:pPr>
            <a:r>
              <a:rPr lang="he-IL" sz="4400" b="1" dirty="0" smtClean="0">
                <a:solidFill>
                  <a:srgbClr val="0070C0"/>
                </a:solidFill>
                <a:latin typeface="Comix No2 CLM" panose="02000603000000000000" pitchFamily="2" charset="-79"/>
                <a:cs typeface="Comix No2 CLM" panose="02000603000000000000" pitchFamily="2" charset="-79"/>
              </a:rPr>
              <a:t>והעיקר שנזכור ונפנים כי – </a:t>
            </a:r>
          </a:p>
          <a:p>
            <a:pPr marL="0" indent="0">
              <a:buNone/>
            </a:pPr>
            <a:r>
              <a:rPr lang="he-IL" sz="4400" b="1" dirty="0" smtClean="0">
                <a:solidFill>
                  <a:srgbClr val="0070C0"/>
                </a:solidFill>
                <a:latin typeface="Comix No2 CLM" panose="02000603000000000000" pitchFamily="2" charset="-79"/>
                <a:cs typeface="Comix No2 CLM" panose="02000603000000000000" pitchFamily="2" charset="-79"/>
              </a:rPr>
              <a:t>כפי שאדם 'מעמיד את עצמו' (= מתנהג) בראש השנה, כך 'תראה' השנה שלו.</a:t>
            </a:r>
          </a:p>
          <a:p>
            <a:pPr marL="0" indent="0">
              <a:buNone/>
            </a:pPr>
            <a:r>
              <a:rPr lang="he-IL" sz="4400" b="1" dirty="0" smtClean="0">
                <a:solidFill>
                  <a:srgbClr val="0070C0"/>
                </a:solidFill>
                <a:latin typeface="Comix No2 CLM" panose="02000603000000000000" pitchFamily="2" charset="-79"/>
                <a:cs typeface="Comix No2 CLM" panose="02000603000000000000" pitchFamily="2" charset="-79"/>
              </a:rPr>
              <a:t>דהיינו: </a:t>
            </a:r>
          </a:p>
          <a:p>
            <a:pPr marL="0" indent="0">
              <a:buNone/>
            </a:pPr>
            <a:r>
              <a:rPr lang="he-IL" sz="4400" b="1" dirty="0" smtClean="0">
                <a:solidFill>
                  <a:srgbClr val="0070C0"/>
                </a:solidFill>
                <a:latin typeface="Comix No2 CLM" panose="02000603000000000000" pitchFamily="2" charset="-79"/>
                <a:cs typeface="Comix No2 CLM" panose="02000603000000000000" pitchFamily="2" charset="-79"/>
              </a:rPr>
              <a:t>נשתדל לנצל את ה'ראש' של השנה למחשבות, דיבורים ומעשים הראויים וכך נוכל להשפיע שהשנה הבאה עלינו לטובה תהיה שנה של מחשבות, דיבורים ומעשים הראויים לעם ה' המבקש ומקבל עליו את מלכות ה'!</a:t>
            </a:r>
            <a:endParaRPr lang="he-IL" sz="4400" b="1" dirty="0">
              <a:solidFill>
                <a:srgbClr val="0070C0"/>
              </a:solidFill>
              <a:latin typeface="Comix No2 CLM" panose="02000603000000000000" pitchFamily="2" charset="-79"/>
              <a:cs typeface="Comix No2 CLM" panose="02000603000000000000" pitchFamily="2" charset="-79"/>
            </a:endParaRPr>
          </a:p>
        </p:txBody>
      </p:sp>
    </p:spTree>
    <p:extLst>
      <p:ext uri="{BB962C8B-B14F-4D97-AF65-F5344CB8AC3E}">
        <p14:creationId xmlns:p14="http://schemas.microsoft.com/office/powerpoint/2010/main" val="12338754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Autofit/>
          </a:bodyPr>
          <a:lstStyle/>
          <a:p>
            <a:r>
              <a:rPr lang="he-IL" sz="13800" b="1" dirty="0" smtClean="0">
                <a:solidFill>
                  <a:srgbClr val="CC0000"/>
                </a:solidFill>
                <a:cs typeface="BN Sharon" pitchFamily="2" charset="-79"/>
              </a:rPr>
              <a:t>בברכת</a:t>
            </a:r>
            <a:r>
              <a:rPr lang="he-IL" sz="13800" b="1" dirty="0" smtClean="0">
                <a:solidFill>
                  <a:srgbClr val="CC0000"/>
                </a:solidFill>
              </a:rPr>
              <a:t>...</a:t>
            </a:r>
            <a:r>
              <a:rPr lang="he-IL" sz="13800" b="1" dirty="0" smtClean="0">
                <a:solidFill>
                  <a:srgbClr val="CC0000"/>
                </a:solidFill>
                <a:cs typeface="BN Sharon" pitchFamily="2" charset="-79"/>
              </a:rPr>
              <a:t> </a:t>
            </a:r>
            <a:endParaRPr lang="he-IL" sz="13800" b="1" dirty="0">
              <a:solidFill>
                <a:srgbClr val="CC0000"/>
              </a:solidFill>
              <a:cs typeface="BN Sharon" pitchFamily="2" charset="-79"/>
            </a:endParaRPr>
          </a:p>
        </p:txBody>
      </p:sp>
      <p:pic>
        <p:nvPicPr>
          <p:cNvPr id="8" name="מציין מיקום תוכן 7"/>
          <p:cNvPicPr>
            <a:picLocks noGrp="1" noChangeAspect="1"/>
          </p:cNvPicPr>
          <p:nvPr>
            <p:ph idx="1"/>
          </p:nvPr>
        </p:nvPicPr>
        <p:blipFill rotWithShape="1">
          <a:blip r:embed="rId2">
            <a:extLst>
              <a:ext uri="{28A0092B-C50C-407E-A947-70E740481C1C}">
                <a14:useLocalDpi xmlns:a14="http://schemas.microsoft.com/office/drawing/2010/main" val="0"/>
              </a:ext>
            </a:extLst>
          </a:blip>
          <a:srcRect t="20056" b="16949"/>
          <a:stretch/>
        </p:blipFill>
        <p:spPr>
          <a:xfrm>
            <a:off x="1257300" y="3570288"/>
            <a:ext cx="4495800" cy="2832100"/>
          </a:xfrm>
          <a:prstGeom prst="rect">
            <a:avLst/>
          </a:prstGeom>
          <a:ln>
            <a:noFill/>
          </a:ln>
          <a:effectLst>
            <a:softEdge rad="112500"/>
          </a:effectLst>
        </p:spPr>
      </p:pic>
      <p:pic>
        <p:nvPicPr>
          <p:cNvPr id="9" name="תמונה 8"/>
          <p:cNvPicPr>
            <a:picLocks noChangeAspect="1"/>
          </p:cNvPicPr>
          <p:nvPr/>
        </p:nvPicPr>
        <p:blipFill rotWithShape="1">
          <a:blip r:embed="rId3">
            <a:extLst>
              <a:ext uri="{28A0092B-C50C-407E-A947-70E740481C1C}">
                <a14:useLocalDpi xmlns:a14="http://schemas.microsoft.com/office/drawing/2010/main" val="0"/>
              </a:ext>
            </a:extLst>
          </a:blip>
          <a:srcRect l="-5047" t="6129" r="5047" b="11176"/>
          <a:stretch/>
        </p:blipFill>
        <p:spPr>
          <a:xfrm>
            <a:off x="6604000" y="2222999"/>
            <a:ext cx="4305299" cy="3560264"/>
          </a:xfrm>
          <a:prstGeom prst="rect">
            <a:avLst/>
          </a:prstGeom>
          <a:ln>
            <a:noFill/>
          </a:ln>
          <a:effectLst>
            <a:softEdge rad="112500"/>
          </a:effectLst>
        </p:spPr>
      </p:pic>
    </p:spTree>
    <p:extLst>
      <p:ext uri="{BB962C8B-B14F-4D97-AF65-F5344CB8AC3E}">
        <p14:creationId xmlns:p14="http://schemas.microsoft.com/office/powerpoint/2010/main" val="3844025054"/>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491</TotalTime>
  <Words>927</Words>
  <Application>Microsoft Office PowerPoint</Application>
  <PresentationFormat>מסך רחב</PresentationFormat>
  <Paragraphs>110</Paragraphs>
  <Slides>21</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21</vt:i4>
      </vt:variant>
    </vt:vector>
  </HeadingPairs>
  <TitlesOfParts>
    <vt:vector size="28" baseType="lpstr">
      <vt:lpstr>Arial</vt:lpstr>
      <vt:lpstr>BN Sharon</vt:lpstr>
      <vt:lpstr>Calibri</vt:lpstr>
      <vt:lpstr>Calibri Light</vt:lpstr>
      <vt:lpstr>Comix No2 CLM</vt:lpstr>
      <vt:lpstr>Times New Roman</vt:lpstr>
      <vt:lpstr>ערכת נושא Office</vt:lpstr>
      <vt:lpstr>חודש אלול וראש השנה משחק טריוויה  </vt:lpstr>
      <vt:lpstr> מהם ה- 3 ש'מעבירין את רוע הגזירה'? </vt:lpstr>
      <vt:lpstr>משמעות המילה 'אלול' - </vt:lpstr>
      <vt:lpstr>ממשל ה'מלך בשדה' אנו למדים על - </vt:lpstr>
      <vt:lpstr>ממשל 'בעל העסק' אנו למדים על - </vt:lpstr>
      <vt:lpstr>מנהגי חודש אלול - </vt:lpstr>
      <vt:lpstr>שאלת אתגר!</vt:lpstr>
      <vt:lpstr>מהם שלבי התשובה על פי הרמב"ם? </vt:lpstr>
      <vt:lpstr>מהו המקור לראש השנה מהתורה? </vt:lpstr>
      <vt:lpstr>המהות העיקרית של ראש השנה: </vt:lpstr>
      <vt:lpstr>מהו הפסוק המבטא את                                     המהות העיקרית של ר"ה?</vt:lpstr>
      <vt:lpstr>שמות החג - </vt:lpstr>
      <vt:lpstr>איזה מהמשפטים הבאים נכון ומדוייק ביותר? </vt:lpstr>
      <vt:lpstr>בערב ראש השנה לא תוקעים בשופר - </vt:lpstr>
      <vt:lpstr>מהי המצווה העיקרית בראש השנה? </vt:lpstr>
      <vt:lpstr>מהו המשפט הנכון ביותר?</vt:lpstr>
      <vt:lpstr>הסיבות לתקיעת השופר בראש השנה: </vt:lpstr>
      <vt:lpstr>השלימו: המנהג אותו אנו מקיימים...  </vt:lpstr>
      <vt:lpstr>מצגת של PowerPoint‏</vt:lpstr>
      <vt:lpstr>מצגת של PowerPoint‏</vt:lpstr>
      <vt:lpstr>בברכת...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חודש אלול וראש השנה   טריוויה</dc:title>
  <dc:creator>OMER</dc:creator>
  <cp:lastModifiedBy>‏‏משתמש Windows</cp:lastModifiedBy>
  <cp:revision>24</cp:revision>
  <dcterms:created xsi:type="dcterms:W3CDTF">2016-09-27T09:50:52Z</dcterms:created>
  <dcterms:modified xsi:type="dcterms:W3CDTF">2019-09-18T20:00:55Z</dcterms:modified>
</cp:coreProperties>
</file>