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embeddedFontLst>
    <p:embeddedFont>
      <p:font typeface="Roboto"/>
      <p:regular r:id="rId12"/>
      <p:bold r:id="rId13"/>
      <p:italic r:id="rId14"/>
      <p:boldItalic r:id="rId15"/>
    </p:embeddedFont>
    <p:embeddedFont>
      <p:font typeface="Amatic SC"/>
      <p:regular r:id="rId16"/>
      <p:bold r:id="rId17"/>
    </p:embeddedFont>
    <p:embeddedFont>
      <p:font typeface="Rubik"/>
      <p:regular r:id="rId18"/>
      <p:bold r:id="rId19"/>
      <p:italic r:id="rId20"/>
      <p:boldItalic r:id="rId2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ubik-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schemas.openxmlformats.org/officeDocument/2006/relationships/font" Target="fonts/Rubik-boldItalic.fntdata"/><Relationship Id="rId13" Type="http://schemas.openxmlformats.org/officeDocument/2006/relationships/font" Target="fonts/Roboto-bold.fntdata"/><Relationship Id="rId12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boldItalic.fntdata"/><Relationship Id="rId14" Type="http://schemas.openxmlformats.org/officeDocument/2006/relationships/font" Target="fonts/Roboto-italic.fntdata"/><Relationship Id="rId17" Type="http://schemas.openxmlformats.org/officeDocument/2006/relationships/font" Target="fonts/AmaticSC-bold.fntdata"/><Relationship Id="rId16" Type="http://schemas.openxmlformats.org/officeDocument/2006/relationships/font" Target="fonts/AmaticSC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ubik-bold.fntdata"/><Relationship Id="rId6" Type="http://schemas.openxmlformats.org/officeDocument/2006/relationships/slide" Target="slides/slide1.xml"/><Relationship Id="rId18" Type="http://schemas.openxmlformats.org/officeDocument/2006/relationships/font" Target="fonts/Rubik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" name="Google Shape;1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5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6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7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0" name="Google Shape;40;p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44" name="Google Shape;44;p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9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0" name="Google Shape;50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0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6" name="Google Shape;56;p1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1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1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gif"/><Relationship Id="rId4" Type="http://schemas.openxmlformats.org/officeDocument/2006/relationships/image" Target="../media/image4.gif"/><Relationship Id="rId5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/>
          <p:nvPr>
            <p:ph type="ctrTitle"/>
          </p:nvPr>
        </p:nvSpPr>
        <p:spPr>
          <a:xfrm>
            <a:off x="267575" y="519775"/>
            <a:ext cx="822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iw" sz="7900">
                <a:solidFill>
                  <a:srgbClr val="FF0000"/>
                </a:solidFill>
                <a:highlight>
                  <a:srgbClr val="FFFF00"/>
                </a:highlight>
                <a:latin typeface="Amatic SC"/>
                <a:ea typeface="Amatic SC"/>
                <a:cs typeface="Amatic SC"/>
                <a:sym typeface="Amatic SC"/>
              </a:rPr>
              <a:t>גימטריה</a:t>
            </a:r>
            <a:r>
              <a:rPr lang="iw" sz="10500">
                <a:solidFill>
                  <a:srgbClr val="FF0000"/>
                </a:solidFill>
                <a:highlight>
                  <a:srgbClr val="FFFF00"/>
                </a:highlight>
                <a:latin typeface="Amatic SC"/>
                <a:ea typeface="Amatic SC"/>
                <a:cs typeface="Amatic SC"/>
                <a:sym typeface="Amatic SC"/>
              </a:rPr>
              <a:t>: </a:t>
            </a:r>
            <a:endParaRPr sz="10500">
              <a:solidFill>
                <a:srgbClr val="FF0000"/>
              </a:solidFill>
              <a:highlight>
                <a:srgbClr val="FFFF00"/>
              </a:highlight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68" name="Google Shape;68;p13"/>
          <p:cNvSpPr txBox="1"/>
          <p:nvPr>
            <p:ph type="ctrTitle"/>
          </p:nvPr>
        </p:nvSpPr>
        <p:spPr>
          <a:xfrm>
            <a:off x="51325" y="2813850"/>
            <a:ext cx="822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iw" sz="6500">
                <a:latin typeface="Amatic SC"/>
                <a:ea typeface="Amatic SC"/>
                <a:cs typeface="Amatic SC"/>
                <a:sym typeface="Amatic SC"/>
              </a:rPr>
              <a:t>10 6 40    5 20 10 80 6 200 10 40</a:t>
            </a:r>
            <a:endParaRPr sz="9100">
              <a:latin typeface="Amatic SC"/>
              <a:ea typeface="Amatic SC"/>
              <a:cs typeface="Amatic SC"/>
              <a:sym typeface="Amatic SC"/>
            </a:endParaRPr>
          </a:p>
        </p:txBody>
      </p:sp>
      <p:cxnSp>
        <p:nvCxnSpPr>
          <p:cNvPr id="69" name="Google Shape;69;p13"/>
          <p:cNvCxnSpPr/>
          <p:nvPr/>
        </p:nvCxnSpPr>
        <p:spPr>
          <a:xfrm>
            <a:off x="7670025" y="2749375"/>
            <a:ext cx="5736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" name="Google Shape;70;p13"/>
          <p:cNvCxnSpPr/>
          <p:nvPr/>
        </p:nvCxnSpPr>
        <p:spPr>
          <a:xfrm>
            <a:off x="7277975" y="2749375"/>
            <a:ext cx="2925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" name="Google Shape;71;p13"/>
          <p:cNvCxnSpPr/>
          <p:nvPr/>
        </p:nvCxnSpPr>
        <p:spPr>
          <a:xfrm>
            <a:off x="6576175" y="2749375"/>
            <a:ext cx="5736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" name="Google Shape;72;p13"/>
          <p:cNvCxnSpPr/>
          <p:nvPr/>
        </p:nvCxnSpPr>
        <p:spPr>
          <a:xfrm>
            <a:off x="5715625" y="2749375"/>
            <a:ext cx="2925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" name="Google Shape;73;p13"/>
          <p:cNvCxnSpPr/>
          <p:nvPr/>
        </p:nvCxnSpPr>
        <p:spPr>
          <a:xfrm>
            <a:off x="5194825" y="2749375"/>
            <a:ext cx="3921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4" name="Google Shape;74;p13"/>
          <p:cNvCxnSpPr/>
          <p:nvPr/>
        </p:nvCxnSpPr>
        <p:spPr>
          <a:xfrm>
            <a:off x="4498500" y="2749375"/>
            <a:ext cx="3921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" name="Google Shape;75;p13"/>
          <p:cNvCxnSpPr/>
          <p:nvPr/>
        </p:nvCxnSpPr>
        <p:spPr>
          <a:xfrm>
            <a:off x="3913475" y="2749375"/>
            <a:ext cx="3921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" name="Google Shape;76;p13"/>
          <p:cNvCxnSpPr/>
          <p:nvPr/>
        </p:nvCxnSpPr>
        <p:spPr>
          <a:xfrm>
            <a:off x="3428050" y="2749375"/>
            <a:ext cx="292500" cy="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" name="Google Shape;77;p13"/>
          <p:cNvCxnSpPr/>
          <p:nvPr/>
        </p:nvCxnSpPr>
        <p:spPr>
          <a:xfrm flipH="1" rot="10800000">
            <a:off x="2550075" y="2743375"/>
            <a:ext cx="690300" cy="600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" name="Google Shape;78;p13"/>
          <p:cNvCxnSpPr/>
          <p:nvPr/>
        </p:nvCxnSpPr>
        <p:spPr>
          <a:xfrm>
            <a:off x="1900800" y="2749375"/>
            <a:ext cx="368400" cy="600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9" name="Google Shape;79;p13"/>
          <p:cNvCxnSpPr/>
          <p:nvPr/>
        </p:nvCxnSpPr>
        <p:spPr>
          <a:xfrm>
            <a:off x="1321750" y="2749375"/>
            <a:ext cx="368400" cy="6000"/>
          </a:xfrm>
          <a:prstGeom prst="straightConnector1">
            <a:avLst/>
          </a:prstGeom>
          <a:noFill/>
          <a:ln cap="flat" cmpd="sng" w="762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w"/>
              <a:t>מתי חל יום כיפור? </a:t>
            </a:r>
            <a:endParaRPr/>
          </a:p>
        </p:txBody>
      </p:sp>
      <p:sp>
        <p:nvSpPr>
          <p:cNvPr id="85" name="Google Shape;85;p14"/>
          <p:cNvSpPr/>
          <p:nvPr/>
        </p:nvSpPr>
        <p:spPr>
          <a:xfrm>
            <a:off x="1046075" y="1255225"/>
            <a:ext cx="573300" cy="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4"/>
          <p:cNvSpPr/>
          <p:nvPr/>
        </p:nvSpPr>
        <p:spPr>
          <a:xfrm>
            <a:off x="1648900" y="1255225"/>
            <a:ext cx="573300" cy="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4"/>
          <p:cNvSpPr/>
          <p:nvPr/>
        </p:nvSpPr>
        <p:spPr>
          <a:xfrm>
            <a:off x="1046075" y="1993050"/>
            <a:ext cx="573300" cy="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4"/>
          <p:cNvSpPr/>
          <p:nvPr/>
        </p:nvSpPr>
        <p:spPr>
          <a:xfrm>
            <a:off x="1684675" y="1993050"/>
            <a:ext cx="573300" cy="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4"/>
          <p:cNvSpPr/>
          <p:nvPr/>
        </p:nvSpPr>
        <p:spPr>
          <a:xfrm>
            <a:off x="1648900" y="2730875"/>
            <a:ext cx="573300" cy="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4"/>
          <p:cNvSpPr/>
          <p:nvPr/>
        </p:nvSpPr>
        <p:spPr>
          <a:xfrm>
            <a:off x="1046075" y="2730875"/>
            <a:ext cx="573300" cy="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4"/>
          <p:cNvSpPr/>
          <p:nvPr/>
        </p:nvSpPr>
        <p:spPr>
          <a:xfrm>
            <a:off x="1648900" y="3497900"/>
            <a:ext cx="573300" cy="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4"/>
          <p:cNvSpPr/>
          <p:nvPr/>
        </p:nvSpPr>
        <p:spPr>
          <a:xfrm>
            <a:off x="1046075" y="3497900"/>
            <a:ext cx="573300" cy="87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4"/>
          <p:cNvSpPr txBox="1"/>
          <p:nvPr>
            <p:ph type="title"/>
          </p:nvPr>
        </p:nvSpPr>
        <p:spPr>
          <a:xfrm>
            <a:off x="6101800" y="2390975"/>
            <a:ext cx="27330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iw">
                <a:highlight>
                  <a:srgbClr val="000000"/>
                </a:highlight>
              </a:rPr>
              <a:t>בי' בתשרי! </a:t>
            </a:r>
            <a:endParaRPr>
              <a:highlight>
                <a:srgbClr val="000000"/>
              </a:highlight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4924" y="1017275"/>
            <a:ext cx="5534331" cy="386209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/>
          <p:nvPr/>
        </p:nvSpPr>
        <p:spPr>
          <a:xfrm>
            <a:off x="4147400" y="2983100"/>
            <a:ext cx="637800" cy="6027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24110" y="1133625"/>
            <a:ext cx="341988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-688050" y="2012800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w" sz="3000">
                <a:latin typeface="Rubik"/>
                <a:ea typeface="Rubik"/>
                <a:cs typeface="Rubik"/>
                <a:sym typeface="Rubik"/>
              </a:rPr>
              <a:t>יום הכיפורים הוא היום</a:t>
            </a:r>
            <a:endParaRPr sz="3000">
              <a:latin typeface="Rubik"/>
              <a:ea typeface="Rubik"/>
              <a:cs typeface="Rubik"/>
              <a:sym typeface="Rubik"/>
            </a:endParaRPr>
          </a:p>
          <a:p>
            <a:pPr indent="0" lvl="0" marL="0" rtl="1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iw" sz="3000">
                <a:latin typeface="Rubik"/>
                <a:ea typeface="Rubik"/>
                <a:cs typeface="Rubik"/>
                <a:sym typeface="Rubik"/>
              </a:rPr>
              <a:t> הקדוש ביותר מכל ימות השנה </a:t>
            </a:r>
            <a:endParaRPr sz="3000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2" name="Google Shape;102;p15"/>
          <p:cNvSpPr txBox="1"/>
          <p:nvPr>
            <p:ph type="title"/>
          </p:nvPr>
        </p:nvSpPr>
        <p:spPr>
          <a:xfrm>
            <a:off x="251900" y="1095600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" sz="2900">
                <a:solidFill>
                  <a:srgbClr val="FFFFFF"/>
                </a:solidFill>
                <a:latin typeface="David"/>
                <a:ea typeface="David"/>
                <a:cs typeface="David"/>
                <a:sym typeface="David"/>
              </a:rPr>
              <a:t>כִּי בַיּוֹם הַזֶּה יְכַפֵּר עֲלֵיכֶם </a:t>
            </a:r>
            <a:endParaRPr b="1" sz="2900">
              <a:solidFill>
                <a:srgbClr val="FFFFFF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" sz="2900">
                <a:solidFill>
                  <a:srgbClr val="FFFFFF"/>
                </a:solidFill>
                <a:latin typeface="David"/>
                <a:ea typeface="David"/>
                <a:cs typeface="David"/>
                <a:sym typeface="David"/>
              </a:rPr>
              <a:t>לְטַהֵר אֶתְכֶם מִכֹּל חַטֹּאתֵיכֶם לִפְנֵי יְהוָה תִּטְהָרוּ</a:t>
            </a:r>
            <a:endParaRPr b="1" sz="2900">
              <a:solidFill>
                <a:srgbClr val="FFFFFF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">
                <a:latin typeface="Rubik"/>
                <a:ea typeface="Rubik"/>
                <a:cs typeface="Rubik"/>
                <a:sym typeface="Rubik"/>
              </a:rPr>
              <a:t>ביום הכיפורים ה' חותם את כל באי עולם </a:t>
            </a:r>
            <a:endParaRPr b="1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8" name="Google Shape;108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iw">
                <a:latin typeface="Rubik"/>
                <a:ea typeface="Rubik"/>
                <a:cs typeface="Rubik"/>
                <a:sym typeface="Rubik"/>
              </a:rPr>
              <a:t>לכן יום זה התקדש ממלאכה, והוא יום תפילה בו אנו מבקשים סליחה ומחילה על חטאינו 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09" name="Google Shape;10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94075" y="2532150"/>
            <a:ext cx="3840924" cy="246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6"/>
          <p:cNvPicPr preferRelativeResize="0"/>
          <p:nvPr/>
        </p:nvPicPr>
        <p:blipFill rotWithShape="1">
          <a:blip r:embed="rId4">
            <a:alphaModFix/>
          </a:blip>
          <a:srcRect b="14899" l="4970" r="-4970" t="46471"/>
          <a:stretch/>
        </p:blipFill>
        <p:spPr>
          <a:xfrm>
            <a:off x="939500" y="2695975"/>
            <a:ext cx="3419900" cy="1986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9900" y="301775"/>
            <a:ext cx="1353050" cy="135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9194" y="175950"/>
            <a:ext cx="1495449" cy="231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">
                <a:latin typeface="Rubik"/>
                <a:ea typeface="Rubik"/>
                <a:cs typeface="Rubik"/>
                <a:sym typeface="Rubik"/>
              </a:rPr>
              <a:t>היום הקדוש בשנה </a:t>
            </a:r>
            <a:endParaRPr b="1"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18" name="Google Shape;118;p17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iw">
                <a:latin typeface="Rubik"/>
                <a:ea typeface="Rubik"/>
                <a:cs typeface="Rubik"/>
                <a:sym typeface="Rubik"/>
              </a:rPr>
              <a:t>אף יותר משבת. </a:t>
            </a:r>
            <a:endParaRPr>
              <a:latin typeface="Rubik"/>
              <a:ea typeface="Rubik"/>
              <a:cs typeface="Rubik"/>
              <a:sym typeface="Rubik"/>
            </a:endParaRPr>
          </a:p>
          <a:p>
            <a:pPr indent="0" lvl="0" marL="0" rt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iw">
                <a:latin typeface="Rubik"/>
                <a:ea typeface="Rubik"/>
                <a:cs typeface="Rubik"/>
                <a:sym typeface="Rubik"/>
              </a:rPr>
              <a:t>יום הכיפורים נקרא בתורה: "שבת שבתון" </a:t>
            </a:r>
            <a:endParaRPr>
              <a:latin typeface="Rubik"/>
              <a:ea typeface="Rubik"/>
              <a:cs typeface="Rubik"/>
              <a:sym typeface="Rubik"/>
            </a:endParaRPr>
          </a:p>
          <a:p>
            <a:pPr indent="0" lvl="0" marL="0" rtl="1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iw">
                <a:latin typeface="Rubik"/>
                <a:ea typeface="Rubik"/>
                <a:cs typeface="Rubik"/>
                <a:sym typeface="Rubik"/>
              </a:rPr>
              <a:t>הפסקה ממלאכה </a:t>
            </a:r>
            <a:endParaRPr>
              <a:latin typeface="Rubik"/>
              <a:ea typeface="Rubik"/>
              <a:cs typeface="Rubik"/>
              <a:sym typeface="Rubik"/>
            </a:endParaRPr>
          </a:p>
          <a:p>
            <a:pPr indent="0" lvl="0" marL="0" rtl="1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800"/>
              <a:buNone/>
            </a:pPr>
            <a:r>
              <a:rPr lang="iw">
                <a:latin typeface="Rubik"/>
                <a:ea typeface="Rubik"/>
                <a:cs typeface="Rubik"/>
                <a:sym typeface="Rubik"/>
              </a:rPr>
              <a:t>אנו דומים למלאכים ולבושים בבגדי לבן </a:t>
            </a:r>
            <a:endParaRPr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19" name="Google Shape;11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5400" y="1944975"/>
            <a:ext cx="3993549" cy="2563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8"/>
          <p:cNvSpPr/>
          <p:nvPr/>
        </p:nvSpPr>
        <p:spPr>
          <a:xfrm>
            <a:off x="4780500" y="1034050"/>
            <a:ext cx="3940200" cy="3715800"/>
          </a:xfrm>
          <a:prstGeom prst="beve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5" name="Google Shape;12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2400" y="1486200"/>
            <a:ext cx="2116894" cy="281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35947" y="1486200"/>
            <a:ext cx="1169725" cy="281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/>
          <p:nvPr/>
        </p:nvSpPr>
        <p:spPr>
          <a:xfrm>
            <a:off x="441250" y="853250"/>
            <a:ext cx="3940200" cy="3715800"/>
          </a:xfrm>
          <a:prstGeom prst="bevel">
            <a:avLst>
              <a:gd fmla="val 125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8"/>
          <p:cNvSpPr/>
          <p:nvPr/>
        </p:nvSpPr>
        <p:spPr>
          <a:xfrm>
            <a:off x="6332850" y="551850"/>
            <a:ext cx="841650" cy="492525"/>
          </a:xfrm>
          <a:custGeom>
            <a:rect b="b" l="l" r="r" t="t"/>
            <a:pathLst>
              <a:path extrusionOk="0" h="19701" w="33666">
                <a:moveTo>
                  <a:pt x="0" y="19701"/>
                </a:moveTo>
                <a:lnTo>
                  <a:pt x="19452" y="0"/>
                </a:lnTo>
                <a:lnTo>
                  <a:pt x="33666" y="1970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18"/>
          <p:cNvSpPr/>
          <p:nvPr/>
        </p:nvSpPr>
        <p:spPr>
          <a:xfrm>
            <a:off x="1925025" y="360725"/>
            <a:ext cx="841650" cy="492525"/>
          </a:xfrm>
          <a:custGeom>
            <a:rect b="b" l="l" r="r" t="t"/>
            <a:pathLst>
              <a:path extrusionOk="0" h="19701" w="33666">
                <a:moveTo>
                  <a:pt x="0" y="19701"/>
                </a:moveTo>
                <a:lnTo>
                  <a:pt x="19452" y="0"/>
                </a:lnTo>
                <a:lnTo>
                  <a:pt x="33666" y="19701"/>
                </a:lnTo>
              </a:path>
            </a:pathLst>
          </a:cu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18"/>
          <p:cNvSpPr/>
          <p:nvPr/>
        </p:nvSpPr>
        <p:spPr>
          <a:xfrm>
            <a:off x="6769250" y="594100"/>
            <a:ext cx="93600" cy="112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18"/>
          <p:cNvSpPr/>
          <p:nvPr/>
        </p:nvSpPr>
        <p:spPr>
          <a:xfrm>
            <a:off x="2364550" y="360725"/>
            <a:ext cx="93600" cy="112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4675" y="1306225"/>
            <a:ext cx="3071499" cy="2836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8"/>
          <p:cNvSpPr txBox="1"/>
          <p:nvPr>
            <p:ph type="title"/>
          </p:nvPr>
        </p:nvSpPr>
        <p:spPr>
          <a:xfrm>
            <a:off x="658925" y="85550"/>
            <a:ext cx="7980600" cy="50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b="1" lang="iw">
                <a:latin typeface="Rubik"/>
                <a:ea typeface="Rubik"/>
                <a:cs typeface="Rubik"/>
                <a:sym typeface="Rubik"/>
              </a:rPr>
              <a:t>מצאי את ההבדל בין 2 התמונות</a:t>
            </a:r>
            <a:endParaRPr b="1">
              <a:latin typeface="Rubik"/>
              <a:ea typeface="Rubik"/>
              <a:cs typeface="Rubik"/>
              <a:sym typeface="Rubi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