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embedTrueTypeFonts="1">
  <p:sldMasterIdLst>
    <p:sldMasterId id="2147483648" r:id="rId1"/>
  </p:sldMasterIdLst>
  <p:sldIdLst>
    <p:sldId id="257" r:id="rId2"/>
    <p:sldId id="266" r:id="rId3"/>
    <p:sldId id="264" r:id="rId4"/>
    <p:sldId id="265" r:id="rId5"/>
    <p:sldId id="267" r:id="rId6"/>
    <p:sldId id="269" r:id="rId7"/>
    <p:sldId id="278" r:id="rId8"/>
    <p:sldId id="281" r:id="rId9"/>
    <p:sldId id="280" r:id="rId10"/>
    <p:sldId id="277" r:id="rId11"/>
    <p:sldId id="279" r:id="rId12"/>
    <p:sldId id="268" r:id="rId13"/>
    <p:sldId id="270" r:id="rId14"/>
    <p:sldId id="271" r:id="rId15"/>
    <p:sldId id="272" r:id="rId16"/>
    <p:sldId id="273" r:id="rId17"/>
    <p:sldId id="274" r:id="rId18"/>
    <p:sldId id="276" r:id="rId19"/>
    <p:sldId id="259" r:id="rId20"/>
    <p:sldId id="258" r:id="rId21"/>
    <p:sldId id="262" r:id="rId22"/>
    <p:sldId id="261" r:id="rId23"/>
    <p:sldId id="263" r:id="rId24"/>
    <p:sldId id="275" r:id="rId25"/>
  </p:sldIdLst>
  <p:sldSz cx="12192000" cy="6858000"/>
  <p:notesSz cx="6858000" cy="9144000"/>
  <p:embeddedFontLs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Calibri Light" panose="020F0302020204030204" pitchFamily="34" charset="0"/>
      <p:regular r:id="rId30"/>
      <p:italic r:id="rId31"/>
    </p:embeddedFont>
    <p:embeddedFont>
      <p:font typeface="Carmela" panose="02000806000000020004" pitchFamily="2" charset="-79"/>
      <p:regular r:id="rId32"/>
    </p:embeddedFont>
  </p:embeddedFontLst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D1F7"/>
    <a:srgbClr val="FDD134"/>
    <a:srgbClr val="01D4C3"/>
    <a:srgbClr val="7030A0"/>
    <a:srgbClr val="BF95DF"/>
    <a:srgbClr val="FFFFFF"/>
    <a:srgbClr val="2B3744"/>
    <a:srgbClr val="E2C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6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88526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84548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5420085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11609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89057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85066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72165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39913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5443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53503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2982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B892A-A30B-4861-9F58-AF61B6F71395}" type="datetimeFigureOut">
              <a:rPr lang="he-IL" smtClean="0"/>
              <a:t>כ"ז/אלול/תשפ"א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5D1E82-B8A7-419A-B3C3-7C85C55A3E93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967867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owtoon.com/online-presentation/fgxzgvYPbZX/?utm_source=broadcast&amp;utm_medium=email&amp;utm_campaign=Transactional-Publish-success&amp;mode=movie#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adlet.com/mushkashpringer/53qz6fh5c6n0xeu4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ortthepapers.telem-hit.net/mainGame.aspx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1.wdp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microsoft.com/office/2007/relationships/hdphoto" Target="../media/hdphoto5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3" name="מלבן 2"/>
          <p:cNvSpPr/>
          <p:nvPr/>
        </p:nvSpPr>
        <p:spPr>
          <a:xfrm>
            <a:off x="5685802" y="340921"/>
            <a:ext cx="620554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r>
              <a:rPr lang="he-IL" sz="9600" b="1" cap="none" spc="0" dirty="0">
                <a:ln w="19050">
                  <a:solidFill>
                    <a:srgbClr val="2B3744"/>
                  </a:solidFill>
                  <a:prstDash val="solid"/>
                </a:ln>
                <a:solidFill>
                  <a:srgbClr val="E2C59C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1Kupe" pitchFamily="2" charset="-79"/>
              </a:rPr>
              <a:t>שיעור הלכה</a:t>
            </a:r>
            <a:endParaRPr lang="he-IL" sz="6600" dirty="0">
              <a:cs typeface="1Kupe" pitchFamily="2" charset="-79"/>
            </a:endParaRPr>
          </a:p>
          <a:p>
            <a:pPr algn="ctr"/>
            <a:r>
              <a:rPr lang="he-IL" sz="6600" b="1" dirty="0">
                <a:ln w="19050">
                  <a:solidFill>
                    <a:srgbClr val="2B3744"/>
                  </a:solidFill>
                  <a:prstDash val="solid"/>
                </a:ln>
                <a:solidFill>
                  <a:srgbClr val="E2C59C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cs typeface="1Kupe" pitchFamily="2" charset="-79"/>
              </a:rPr>
              <a:t>תפילות ראש השנה</a:t>
            </a:r>
            <a:endParaRPr lang="he-IL" sz="6600" b="1" cap="none" spc="0" dirty="0">
              <a:ln w="19050">
                <a:solidFill>
                  <a:srgbClr val="2B3744"/>
                </a:solidFill>
                <a:prstDash val="solid"/>
              </a:ln>
              <a:solidFill>
                <a:srgbClr val="E2C59C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1Kupe" pitchFamily="2" charset="-79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CFB29A7-4113-4B67-8542-04A1CFB6B611}"/>
              </a:ext>
            </a:extLst>
          </p:cNvPr>
          <p:cNvSpPr txBox="1"/>
          <p:nvPr/>
        </p:nvSpPr>
        <p:spPr>
          <a:xfrm>
            <a:off x="11072990" y="110089"/>
            <a:ext cx="95486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>
                <a:cs typeface="1Kupe" pitchFamily="2" charset="-79"/>
              </a:rPr>
              <a:t>ב"ה</a:t>
            </a:r>
          </a:p>
        </p:txBody>
      </p:sp>
    </p:spTree>
    <p:extLst>
      <p:ext uri="{BB962C8B-B14F-4D97-AF65-F5344CB8AC3E}">
        <p14:creationId xmlns:p14="http://schemas.microsoft.com/office/powerpoint/2010/main" val="1401054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תרשים זרימה: מסיים 9">
            <a:extLst>
              <a:ext uri="{FF2B5EF4-FFF2-40B4-BE49-F238E27FC236}">
                <a16:creationId xmlns:a16="http://schemas.microsoft.com/office/drawing/2014/main" id="{38A90EB1-E4D1-4E82-866F-F81A17564BDE}"/>
              </a:ext>
            </a:extLst>
          </p:cNvPr>
          <p:cNvSpPr/>
          <p:nvPr/>
        </p:nvSpPr>
        <p:spPr>
          <a:xfrm>
            <a:off x="3131617" y="1728946"/>
            <a:ext cx="5928765" cy="846995"/>
          </a:xfrm>
          <a:prstGeom prst="flowChartTerminator">
            <a:avLst/>
          </a:prstGeom>
          <a:solidFill>
            <a:srgbClr val="01D4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1305514" y="1531333"/>
            <a:ext cx="9580970" cy="39395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cs typeface="1Kupe" pitchFamily="2" charset="-79"/>
              </a:rPr>
              <a:t>משימה מקדימה:</a:t>
            </a:r>
            <a:endParaRPr lang="he-IL" sz="2800" b="1" dirty="0">
              <a:cs typeface="1Kupe" pitchFamily="2" charset="-79"/>
            </a:endParaRPr>
          </a:p>
          <a:p>
            <a:pPr algn="ctr"/>
            <a:r>
              <a:rPr lang="he-IL" sz="3200" b="1" dirty="0">
                <a:cs typeface="1Kupe" pitchFamily="2" charset="-79"/>
              </a:rPr>
              <a:t>עליכן להביא חפץ באחת מהצורות הבאות:</a:t>
            </a:r>
          </a:p>
          <a:p>
            <a:pPr marL="342900" indent="-342900" algn="ctr">
              <a:buAutoNum type="arabicPeriod"/>
            </a:pPr>
            <a:r>
              <a:rPr lang="he-IL" sz="3200" dirty="0">
                <a:cs typeface="1Kupe" pitchFamily="2" charset="-79"/>
              </a:rPr>
              <a:t>משולש       2.  עגול     3. ריבוע</a:t>
            </a:r>
          </a:p>
          <a:p>
            <a:endParaRPr lang="he-IL" sz="2800" dirty="0">
              <a:cs typeface="1Kupe" pitchFamily="2" charset="-79"/>
            </a:endParaRPr>
          </a:p>
          <a:p>
            <a:pPr marL="342900" indent="-342900">
              <a:buAutoNum type="arabicPeriod"/>
            </a:pPr>
            <a:endParaRPr lang="he-IL" sz="2800" dirty="0">
              <a:cs typeface="1Kupe" pitchFamily="2" charset="-79"/>
            </a:endParaRPr>
          </a:p>
          <a:p>
            <a:pPr marL="342900" indent="-342900">
              <a:buAutoNum type="arabicPeriod"/>
            </a:pPr>
            <a:endParaRPr lang="he-IL" sz="2800" dirty="0">
              <a:cs typeface="1Kupe" pitchFamily="2" charset="-79"/>
            </a:endParaRPr>
          </a:p>
          <a:p>
            <a:r>
              <a:rPr lang="he-IL" sz="3600" b="1" dirty="0">
                <a:cs typeface="1Kupe" pitchFamily="2" charset="-79"/>
              </a:rPr>
              <a:t>שמרו את החפץ לידכן עד שהמורה תגיד להראות אותו</a:t>
            </a:r>
          </a:p>
        </p:txBody>
      </p:sp>
      <p:pic>
        <p:nvPicPr>
          <p:cNvPr id="8" name="Picture 2" descr="Geometric shapes in 3d effect Free Vector">
            <a:extLst>
              <a:ext uri="{FF2B5EF4-FFF2-40B4-BE49-F238E27FC236}">
                <a16:creationId xmlns:a16="http://schemas.microsoft.com/office/drawing/2014/main" id="{FB978B2C-6F63-4C0E-BE4D-6E3AEFAF36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153" b="33094" l="9425" r="70288">
                        <a14:foregroundMark x1="37700" y1="18705" x2="40735" y2="20624"/>
                        <a14:foregroundMark x1="61022" y1="20624" x2="62780" y2="24221"/>
                        <a14:foregroundMark x1="60224" y1="22782" x2="58147" y2="22542"/>
                        <a14:foregroundMark x1="41693" y1="20384" x2="39617" y2="18465"/>
                        <a14:foregroundMark x1="39137" y1="13429" x2="43610" y2="22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83" t="6037" r="27783" b="65812"/>
          <a:stretch/>
        </p:blipFill>
        <p:spPr bwMode="auto">
          <a:xfrm>
            <a:off x="4283384" y="3603212"/>
            <a:ext cx="3946451" cy="1188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lovepik_401312218 גרפיקה_תמונה חינם סימן קריאה">
            <a:extLst>
              <a:ext uri="{FF2B5EF4-FFF2-40B4-BE49-F238E27FC236}">
                <a16:creationId xmlns:a16="http://schemas.microsoft.com/office/drawing/2014/main" id="{583A6B0A-ED08-4A74-A688-1D9CE50F4E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1395" y1="16860" x2="33837" y2="54302"/>
                        <a14:foregroundMark x1="40465" y1="34186" x2="40814" y2="38372"/>
                        <a14:foregroundMark x1="34767" y1="76279" x2="36047" y2="79419"/>
                        <a14:foregroundMark x1="47442" y1="85698" x2="43605" y2="81512"/>
                        <a14:foregroundMark x1="61860" y1="85581" x2="56279" y2="82209"/>
                        <a14:foregroundMark x1="66395" y1="78605" x2="65465" y2="822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191" y="17522"/>
            <a:ext cx="1769797" cy="1769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5433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תרשים זרימה: מסיים 7">
            <a:extLst>
              <a:ext uri="{FF2B5EF4-FFF2-40B4-BE49-F238E27FC236}">
                <a16:creationId xmlns:a16="http://schemas.microsoft.com/office/drawing/2014/main" id="{AA2C5904-7AF9-469C-AA87-D92020D41466}"/>
              </a:ext>
            </a:extLst>
          </p:cNvPr>
          <p:cNvSpPr/>
          <p:nvPr/>
        </p:nvSpPr>
        <p:spPr>
          <a:xfrm>
            <a:off x="4701473" y="2241494"/>
            <a:ext cx="2128205" cy="760651"/>
          </a:xfrm>
          <a:prstGeom prst="flowChartTerminator">
            <a:avLst/>
          </a:prstGeom>
          <a:solidFill>
            <a:srgbClr val="B3D1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1305515" y="1027906"/>
            <a:ext cx="9580970" cy="32316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cs typeface="1Kupe" pitchFamily="2" charset="-79"/>
              </a:rPr>
              <a:t>האם אתן מזדהות עם הדמות שבסרטון?</a:t>
            </a:r>
          </a:p>
          <a:p>
            <a:endParaRPr lang="he-IL" dirty="0"/>
          </a:p>
          <a:p>
            <a:r>
              <a:rPr lang="en-US" dirty="0">
                <a:hlinkClick r:id="rId3"/>
              </a:rPr>
              <a:t>https://www.powtoon.com/online-presentation/fgxzgvYPbZX/?utm_source=broadcast&amp;utm_medium=email&amp;utm_campaign=Transactional-Publish-success&amp;mode=movie#/</a:t>
            </a:r>
            <a:endParaRPr lang="he-IL" dirty="0"/>
          </a:p>
        </p:txBody>
      </p:sp>
      <p:pic>
        <p:nvPicPr>
          <p:cNvPr id="5" name="תמונה 4">
            <a:extLst>
              <a:ext uri="{FF2B5EF4-FFF2-40B4-BE49-F238E27FC236}">
                <a16:creationId xmlns:a16="http://schemas.microsoft.com/office/drawing/2014/main" id="{D8B9CE4F-87DD-403B-8C53-39B689010A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2500" r="100000">
                        <a14:backgroundMark x1="86786" y1="13758" x2="78214" y2="4698"/>
                        <a14:backgroundMark x1="32143" y1="3356" x2="13214" y2="10067"/>
                        <a14:backgroundMark x1="8571" y1="28523" x2="5357" y2="33221"/>
                        <a14:backgroundMark x1="83571" y1="14765" x2="99286" y2="30872"/>
                        <a14:backgroundMark x1="97500" y1="42953" x2="98571" y2="66443"/>
                        <a14:backgroundMark x1="98214" y1="70470" x2="84286" y2="97651"/>
                        <a14:backgroundMark x1="98571" y1="95638" x2="78571" y2="98993"/>
                        <a14:backgroundMark x1="20000" y1="98993" x2="4286" y2="90940"/>
                        <a14:backgroundMark x1="5000" y1="22148" x2="36429" y2="4027"/>
                        <a14:backgroundMark x1="43214" y1="2685" x2="46071" y2="1007"/>
                        <a14:backgroundMark x1="47500" y1="1007" x2="56429" y2="0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231973" y="3429000"/>
            <a:ext cx="3411090" cy="3630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0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744467" y="688725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6" name="תרשים זרימה: מסיים 15">
            <a:extLst>
              <a:ext uri="{FF2B5EF4-FFF2-40B4-BE49-F238E27FC236}">
                <a16:creationId xmlns:a16="http://schemas.microsoft.com/office/drawing/2014/main" id="{D3529626-ED47-424E-BBCA-CA6AC03C8E6D}"/>
              </a:ext>
            </a:extLst>
          </p:cNvPr>
          <p:cNvSpPr/>
          <p:nvPr/>
        </p:nvSpPr>
        <p:spPr>
          <a:xfrm>
            <a:off x="4921301" y="1814235"/>
            <a:ext cx="2682657" cy="684309"/>
          </a:xfrm>
          <a:prstGeom prst="flowChartTerminator">
            <a:avLst/>
          </a:prstGeom>
          <a:solidFill>
            <a:srgbClr val="FDD1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1246173" y="1560297"/>
            <a:ext cx="9580970" cy="166199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cs typeface="1Kupe" pitchFamily="2" charset="-79"/>
              </a:rPr>
              <a:t>הציעו רעיונות לפתרון</a:t>
            </a:r>
          </a:p>
          <a:p>
            <a:pPr algn="ctr"/>
            <a:r>
              <a:rPr lang="en-US" dirty="0">
                <a:hlinkClick r:id="rId3"/>
              </a:rPr>
              <a:t>https://padlet.com/mushkashpringer/53qz6fh5c6n0xeu4</a:t>
            </a:r>
            <a:endParaRPr lang="en-US" dirty="0"/>
          </a:p>
          <a:p>
            <a:endParaRPr lang="he-IL" dirty="0"/>
          </a:p>
        </p:txBody>
      </p:sp>
      <p:sp>
        <p:nvSpPr>
          <p:cNvPr id="5" name="בועת דיבור: מלבן עם פינות מעוגלות 4">
            <a:extLst>
              <a:ext uri="{FF2B5EF4-FFF2-40B4-BE49-F238E27FC236}">
                <a16:creationId xmlns:a16="http://schemas.microsoft.com/office/drawing/2014/main" id="{4DBD18A9-3999-40B3-985B-CF67E802436A}"/>
              </a:ext>
            </a:extLst>
          </p:cNvPr>
          <p:cNvSpPr/>
          <p:nvPr/>
        </p:nvSpPr>
        <p:spPr>
          <a:xfrm>
            <a:off x="1003412" y="3152750"/>
            <a:ext cx="2160573" cy="1200329"/>
          </a:xfrm>
          <a:prstGeom prst="wedgeRoundRectCallout">
            <a:avLst>
              <a:gd name="adj1" fmla="val -61657"/>
              <a:gd name="adj2" fmla="val 77331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בועת דיבור: אליפסה 7">
            <a:extLst>
              <a:ext uri="{FF2B5EF4-FFF2-40B4-BE49-F238E27FC236}">
                <a16:creationId xmlns:a16="http://schemas.microsoft.com/office/drawing/2014/main" id="{6B456AAC-D785-491A-A477-0C00DA309209}"/>
              </a:ext>
            </a:extLst>
          </p:cNvPr>
          <p:cNvSpPr/>
          <p:nvPr/>
        </p:nvSpPr>
        <p:spPr>
          <a:xfrm>
            <a:off x="3065194" y="4030146"/>
            <a:ext cx="2589451" cy="1339813"/>
          </a:xfrm>
          <a:prstGeom prst="wedgeEllipseCallout">
            <a:avLst>
              <a:gd name="adj1" fmla="val 23854"/>
              <a:gd name="adj2" fmla="val 7035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בועת דיבור: מלבן עם פינות מעוגלות 9">
            <a:extLst>
              <a:ext uri="{FF2B5EF4-FFF2-40B4-BE49-F238E27FC236}">
                <a16:creationId xmlns:a16="http://schemas.microsoft.com/office/drawing/2014/main" id="{007E5F98-3B8B-43A5-9C24-3665CFA64125}"/>
              </a:ext>
            </a:extLst>
          </p:cNvPr>
          <p:cNvSpPr/>
          <p:nvPr/>
        </p:nvSpPr>
        <p:spPr>
          <a:xfrm>
            <a:off x="9330206" y="2962064"/>
            <a:ext cx="2160573" cy="1200329"/>
          </a:xfrm>
          <a:prstGeom prst="wedgeRoundRectCallout">
            <a:avLst>
              <a:gd name="adj1" fmla="val -2106"/>
              <a:gd name="adj2" fmla="val 75309"/>
              <a:gd name="adj3" fmla="val 16667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בועת דיבור: אליפסה 11">
            <a:extLst>
              <a:ext uri="{FF2B5EF4-FFF2-40B4-BE49-F238E27FC236}">
                <a16:creationId xmlns:a16="http://schemas.microsoft.com/office/drawing/2014/main" id="{82D53B1D-6086-4A6F-9825-3987C1F6AEB5}"/>
              </a:ext>
            </a:extLst>
          </p:cNvPr>
          <p:cNvSpPr/>
          <p:nvPr/>
        </p:nvSpPr>
        <p:spPr>
          <a:xfrm>
            <a:off x="7428826" y="4108547"/>
            <a:ext cx="2589451" cy="1339813"/>
          </a:xfrm>
          <a:prstGeom prst="wedgeEllipseCallout">
            <a:avLst>
              <a:gd name="adj1" fmla="val -43021"/>
              <a:gd name="adj2" fmla="val 5948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5" name="בועת דיבור: מלבן 14">
            <a:extLst>
              <a:ext uri="{FF2B5EF4-FFF2-40B4-BE49-F238E27FC236}">
                <a16:creationId xmlns:a16="http://schemas.microsoft.com/office/drawing/2014/main" id="{6E3A9568-ADA6-46DB-B34A-D0EA791B0AA7}"/>
              </a:ext>
            </a:extLst>
          </p:cNvPr>
          <p:cNvSpPr/>
          <p:nvPr/>
        </p:nvSpPr>
        <p:spPr>
          <a:xfrm>
            <a:off x="5444253" y="3109354"/>
            <a:ext cx="2272174" cy="1129912"/>
          </a:xfrm>
          <a:prstGeom prst="wedgeRectCallout">
            <a:avLst>
              <a:gd name="adj1" fmla="val -21189"/>
              <a:gd name="adj2" fmla="val 78972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050" name="Picture 2" descr="Hand drawn idea concept Free Vector">
            <a:extLst>
              <a:ext uri="{FF2B5EF4-FFF2-40B4-BE49-F238E27FC236}">
                <a16:creationId xmlns:a16="http://schemas.microsoft.com/office/drawing/2014/main" id="{7DFA3B6F-7385-4FEA-8D74-53BF5C8208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1238" y="3424238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תמונה 16" descr="Light bulb helpful tip background Free Vector">
            <a:extLst>
              <a:ext uri="{FF2B5EF4-FFF2-40B4-BE49-F238E27FC236}">
                <a16:creationId xmlns:a16="http://schemas.microsoft.com/office/drawing/2014/main" id="{120692FA-FDE9-452C-B8D3-81FC5D691608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04" b="89936" l="5431" r="89936">
                        <a14:foregroundMark x1="27955" y1="24920" x2="33227" y2="72364"/>
                        <a14:backgroundMark x1="57029" y1="21246" x2="58307" y2="73003"/>
                        <a14:backgroundMark x1="48083" y1="18211" x2="48083" y2="70767"/>
                        <a14:backgroundMark x1="42332" y1="28754" x2="43131" y2="32428"/>
                        <a14:backgroundMark x1="42971" y1="55112" x2="44728" y2="70128"/>
                        <a14:backgroundMark x1="41374" y1="62141" x2="42971" y2="68690"/>
                        <a14:backgroundMark x1="38818" y1="28275" x2="42492" y2="32428"/>
                        <a14:backgroundMark x1="38498" y1="29233" x2="41534" y2="32907"/>
                        <a14:backgroundMark x1="41054" y1="62780" x2="41374" y2="66454"/>
                        <a14:backgroundMark x1="68371" y1="20607" x2="71086" y2="763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959" t="21852" r="56659" b="24331"/>
          <a:stretch/>
        </p:blipFill>
        <p:spPr bwMode="auto">
          <a:xfrm>
            <a:off x="8867943" y="35571"/>
            <a:ext cx="1971675" cy="28384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09386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623087" y="365125"/>
            <a:ext cx="10945826" cy="609397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cs typeface="1Kupe" pitchFamily="2" charset="-79"/>
              </a:rPr>
              <a:t>ננסה יחד:</a:t>
            </a:r>
          </a:p>
          <a:p>
            <a:pPr algn="ctr"/>
            <a:r>
              <a:rPr lang="he-IL" sz="6000" dirty="0">
                <a:cs typeface="1Kupe" pitchFamily="2" charset="-79"/>
              </a:rPr>
              <a:t>להבין את ה</a:t>
            </a:r>
            <a:r>
              <a:rPr lang="he-IL" sz="6600" dirty="0">
                <a:solidFill>
                  <a:schemeClr val="accent2">
                    <a:lumMod val="50000"/>
                  </a:schemeClr>
                </a:solidFill>
                <a:cs typeface="1Kupe" pitchFamily="2" charset="-79"/>
              </a:rPr>
              <a:t>משמעות</a:t>
            </a:r>
            <a:r>
              <a:rPr lang="he-IL" sz="6000" dirty="0">
                <a:cs typeface="1Kupe" pitchFamily="2" charset="-79"/>
              </a:rPr>
              <a:t> </a:t>
            </a:r>
            <a:r>
              <a:rPr lang="he-IL" sz="4000" dirty="0">
                <a:cs typeface="1Kupe" pitchFamily="2" charset="-79"/>
              </a:rPr>
              <a:t>של תפילת מוסף</a:t>
            </a:r>
            <a:endParaRPr lang="he-IL" sz="6000" dirty="0">
              <a:cs typeface="1Kupe" pitchFamily="2" charset="-79"/>
            </a:endParaRPr>
          </a:p>
          <a:p>
            <a:pPr algn="ctr"/>
            <a:r>
              <a:rPr lang="he-IL" sz="6600" dirty="0">
                <a:cs typeface="1Kupe" pitchFamily="2" charset="-79"/>
              </a:rPr>
              <a:t>להבין את ה</a:t>
            </a:r>
            <a:r>
              <a:rPr lang="he-IL" sz="6600" dirty="0">
                <a:solidFill>
                  <a:srgbClr val="7030A0"/>
                </a:solidFill>
                <a:cs typeface="1Kupe" pitchFamily="2" charset="-79"/>
              </a:rPr>
              <a:t>מבנה</a:t>
            </a:r>
            <a:r>
              <a:rPr lang="he-IL" sz="6600" dirty="0">
                <a:cs typeface="1Kupe" pitchFamily="2" charset="-79"/>
              </a:rPr>
              <a:t> </a:t>
            </a:r>
            <a:r>
              <a:rPr lang="he-IL" sz="4400" dirty="0">
                <a:cs typeface="1Kupe" pitchFamily="2" charset="-79"/>
              </a:rPr>
              <a:t>של תפילת מוסף</a:t>
            </a:r>
            <a:endParaRPr lang="he-IL" sz="6600" dirty="0">
              <a:cs typeface="1Kupe" pitchFamily="2" charset="-79"/>
            </a:endParaRPr>
          </a:p>
          <a:p>
            <a:pPr algn="ctr"/>
            <a:r>
              <a:rPr lang="he-IL" sz="6600" dirty="0">
                <a:cs typeface="1Kupe" pitchFamily="2" charset="-79"/>
              </a:rPr>
              <a:t>למצוא </a:t>
            </a:r>
            <a:r>
              <a:rPr lang="he-IL" sz="6000" dirty="0">
                <a:solidFill>
                  <a:schemeClr val="accent2">
                    <a:lumMod val="75000"/>
                  </a:schemeClr>
                </a:solidFill>
                <a:cs typeface="1Kupe" pitchFamily="2" charset="-79"/>
              </a:rPr>
              <a:t>נקודת חיבור אישית </a:t>
            </a:r>
            <a:endParaRPr lang="he-IL" sz="6600" dirty="0">
              <a:solidFill>
                <a:schemeClr val="accent2">
                  <a:lumMod val="75000"/>
                </a:schemeClr>
              </a:solidFill>
              <a:cs typeface="1Kupe" pitchFamily="2" charset="-79"/>
            </a:endParaRPr>
          </a:p>
          <a:p>
            <a:pPr algn="ctr"/>
            <a:r>
              <a:rPr lang="he-IL" sz="4400" dirty="0">
                <a:cs typeface="1Kupe" pitchFamily="2" charset="-79"/>
              </a:rPr>
              <a:t>לתפילת מוסף</a:t>
            </a: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598572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904603"/>
            <a:ext cx="10945826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chemeClr val="accent2">
                    <a:lumMod val="50000"/>
                  </a:schemeClr>
                </a:solidFill>
                <a:cs typeface="1Kupe" pitchFamily="2" charset="-79"/>
              </a:rPr>
              <a:t>משמעות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A164743-090B-4D16-89FF-53A000DDC33E}"/>
              </a:ext>
            </a:extLst>
          </p:cNvPr>
          <p:cNvSpPr txBox="1"/>
          <p:nvPr/>
        </p:nvSpPr>
        <p:spPr>
          <a:xfrm>
            <a:off x="1000715" y="2198800"/>
            <a:ext cx="97832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7200" b="1" dirty="0">
                <a:ln w="190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בשביל להבין את משמעות תפילת מוסף </a:t>
            </a:r>
          </a:p>
          <a:p>
            <a:pPr algn="ctr"/>
            <a:r>
              <a:rPr lang="he-IL" sz="7200" b="1" dirty="0">
                <a:ln w="190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אנחנו צריכות את </a:t>
            </a:r>
            <a:r>
              <a:rPr lang="he-IL" sz="72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מהותו של ראש השנה</a:t>
            </a:r>
          </a:p>
        </p:txBody>
      </p:sp>
    </p:spTree>
    <p:extLst>
      <p:ext uri="{BB962C8B-B14F-4D97-AF65-F5344CB8AC3E}">
        <p14:creationId xmlns:p14="http://schemas.microsoft.com/office/powerpoint/2010/main" val="3185785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904603"/>
            <a:ext cx="10945826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chemeClr val="accent2">
                    <a:lumMod val="50000"/>
                  </a:schemeClr>
                </a:solidFill>
                <a:cs typeface="1Kupe" pitchFamily="2" charset="-79"/>
              </a:rPr>
              <a:t>משמעות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2CB5FDC0-E10D-4E30-AC75-9E64D804C55E}"/>
              </a:ext>
            </a:extLst>
          </p:cNvPr>
          <p:cNvSpPr/>
          <p:nvPr/>
        </p:nvSpPr>
        <p:spPr>
          <a:xfrm>
            <a:off x="1259305" y="1965158"/>
            <a:ext cx="9352548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A164743-090B-4D16-89FF-53A000DDC33E}"/>
              </a:ext>
            </a:extLst>
          </p:cNvPr>
          <p:cNvSpPr txBox="1"/>
          <p:nvPr/>
        </p:nvSpPr>
        <p:spPr>
          <a:xfrm>
            <a:off x="917133" y="2018162"/>
            <a:ext cx="102282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אמר הקב"ה</a:t>
            </a:r>
          </a:p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אמרו לפני בר"ה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מלכיות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זכרונות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ושופרות</a:t>
            </a:r>
          </a:p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מלכיות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כדי שתמליכוני עליכם</a:t>
            </a:r>
          </a:p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זכרונות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כדי שיבא לפני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זכרוניכם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לטובה</a:t>
            </a:r>
          </a:p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ובמה בשופר </a:t>
            </a:r>
            <a:endParaRPr lang="he-IL" sz="16600" b="1" dirty="0">
              <a:ln w="19050">
                <a:solidFill>
                  <a:schemeClr val="accent2">
                    <a:lumMod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mela" panose="02000806000000020004" pitchFamily="2" charset="-79"/>
              <a:ea typeface="Carmela" panose="02000806000000020004" pitchFamily="2" charset="-79"/>
              <a:cs typeface="Carmela" panose="02000806000000020004" pitchFamily="2" charset="-79"/>
            </a:endParaRPr>
          </a:p>
        </p:txBody>
      </p: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D77F555E-D148-4008-8EEC-923925176D61}"/>
              </a:ext>
            </a:extLst>
          </p:cNvPr>
          <p:cNvSpPr txBox="1"/>
          <p:nvPr/>
        </p:nvSpPr>
        <p:spPr>
          <a:xfrm>
            <a:off x="828582" y="5086151"/>
            <a:ext cx="978327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6000" b="1" dirty="0">
                <a:ln w="190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נסו להוסיף סימני פיסוק לאמרה ולהסביר אותה</a:t>
            </a:r>
            <a:endParaRPr lang="he-IL" sz="6000" b="1" dirty="0">
              <a:ln w="19050">
                <a:solidFill>
                  <a:schemeClr val="accent2">
                    <a:lumMod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1Noga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99916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904603"/>
            <a:ext cx="10945826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chemeClr val="accent2">
                    <a:lumMod val="50000"/>
                  </a:schemeClr>
                </a:solidFill>
                <a:cs typeface="1Kupe" pitchFamily="2" charset="-79"/>
              </a:rPr>
              <a:t>משמעות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3" name="מלבן 2">
            <a:extLst>
              <a:ext uri="{FF2B5EF4-FFF2-40B4-BE49-F238E27FC236}">
                <a16:creationId xmlns:a16="http://schemas.microsoft.com/office/drawing/2014/main" id="{2CB5FDC0-E10D-4E30-AC75-9E64D804C55E}"/>
              </a:ext>
            </a:extLst>
          </p:cNvPr>
          <p:cNvSpPr/>
          <p:nvPr/>
        </p:nvSpPr>
        <p:spPr>
          <a:xfrm>
            <a:off x="1259305" y="1965158"/>
            <a:ext cx="9352548" cy="3352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A164743-090B-4D16-89FF-53A000DDC33E}"/>
              </a:ext>
            </a:extLst>
          </p:cNvPr>
          <p:cNvSpPr txBox="1"/>
          <p:nvPr/>
        </p:nvSpPr>
        <p:spPr>
          <a:xfrm>
            <a:off x="917133" y="2018162"/>
            <a:ext cx="10228262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אמר הקב"ה:</a:t>
            </a:r>
          </a:p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"אמרו לפני בר"ה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מלכיות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זכרונות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ושופרות.</a:t>
            </a:r>
          </a:p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מלכיות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- כדי שתמליכוני עליכם.</a:t>
            </a:r>
          </a:p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זכרונות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- כדי שיבא לפני </a:t>
            </a:r>
            <a:r>
              <a:rPr lang="he-IL" sz="4000" dirty="0" err="1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זכרוניכם</a:t>
            </a:r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לטובה</a:t>
            </a:r>
          </a:p>
          <a:p>
            <a:pPr algn="ctr"/>
            <a:r>
              <a:rPr lang="he-IL" sz="4000" dirty="0">
                <a:effectLst/>
                <a:latin typeface="Carmela" panose="02000806000000020004" pitchFamily="2" charset="-79"/>
                <a:ea typeface="Carmela" panose="02000806000000020004" pitchFamily="2" charset="-79"/>
                <a:cs typeface="Carmela" panose="02000806000000020004" pitchFamily="2" charset="-79"/>
              </a:rPr>
              <a:t> ובמה? בשופר" </a:t>
            </a:r>
            <a:endParaRPr lang="he-IL" sz="16600" b="1" dirty="0">
              <a:ln w="19050">
                <a:solidFill>
                  <a:schemeClr val="accent2">
                    <a:lumMod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rmela" panose="02000806000000020004" pitchFamily="2" charset="-79"/>
              <a:ea typeface="Carmela" panose="02000806000000020004" pitchFamily="2" charset="-79"/>
              <a:cs typeface="Carmela" panose="02000806000000020004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0961608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904603"/>
            <a:ext cx="10945826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chemeClr val="accent2">
                    <a:lumMod val="50000"/>
                  </a:schemeClr>
                </a:solidFill>
                <a:cs typeface="1Kupe" pitchFamily="2" charset="-79"/>
              </a:rPr>
              <a:t>משמעות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A164743-090B-4D16-89FF-53A000DDC33E}"/>
              </a:ext>
            </a:extLst>
          </p:cNvPr>
          <p:cNvSpPr txBox="1"/>
          <p:nvPr/>
        </p:nvSpPr>
        <p:spPr>
          <a:xfrm>
            <a:off x="992694" y="1838412"/>
            <a:ext cx="978327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66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ראש השנה= המלכת הקב"ה למלך</a:t>
            </a:r>
          </a:p>
          <a:p>
            <a:pPr algn="ctr"/>
            <a:r>
              <a:rPr lang="he-IL" sz="4400" dirty="0">
                <a:ln w="19050">
                  <a:noFill/>
                </a:ln>
                <a:cs typeface="1Noga" pitchFamily="2" charset="-79"/>
              </a:rPr>
              <a:t>ה’ מלך על כל העולם, וכאשר אנחנו מקבלים זאת – ומלכותו גלויה העולם מתנהל טוב (הווה) כמו – בתחילת בריאת העולם(עבר) וכמו שיהיה בביאת המשיח.(עתיד)</a:t>
            </a:r>
          </a:p>
        </p:txBody>
      </p:sp>
      <p:pic>
        <p:nvPicPr>
          <p:cNvPr id="3" name="Picture 2" descr="Crown Free Icon">
            <a:extLst>
              <a:ext uri="{FF2B5EF4-FFF2-40B4-BE49-F238E27FC236}">
                <a16:creationId xmlns:a16="http://schemas.microsoft.com/office/drawing/2014/main" id="{E14FCE9F-B4F3-4999-B7AF-86754BCFE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521" y="1997265"/>
            <a:ext cx="811043" cy="81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6740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904603"/>
            <a:ext cx="10945826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chemeClr val="accent2">
                    <a:lumMod val="50000"/>
                  </a:schemeClr>
                </a:solidFill>
                <a:cs typeface="1Kupe" pitchFamily="2" charset="-79"/>
              </a:rPr>
              <a:t>משמעות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A164743-090B-4D16-89FF-53A000DDC33E}"/>
              </a:ext>
            </a:extLst>
          </p:cNvPr>
          <p:cNvSpPr txBox="1"/>
          <p:nvPr/>
        </p:nvSpPr>
        <p:spPr>
          <a:xfrm>
            <a:off x="1016757" y="1883192"/>
            <a:ext cx="9783271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66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ההמלכה נעשית ע"י שמעוררים את </a:t>
            </a:r>
            <a:r>
              <a:rPr lang="he-IL" sz="6600" b="1" dirty="0" err="1"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זכרון</a:t>
            </a:r>
            <a:endParaRPr lang="he-IL" sz="6600" b="1" dirty="0">
              <a:ln w="19050">
                <a:solidFill>
                  <a:schemeClr val="accent2">
                    <a:lumMod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1Noga" pitchFamily="2" charset="-79"/>
            </a:endParaRPr>
          </a:p>
          <a:p>
            <a:pPr algn="ctr"/>
            <a:r>
              <a:rPr lang="he-IL" sz="3600" dirty="0">
                <a:ln w="19050">
                  <a:noFill/>
                </a:ln>
                <a:cs typeface="1Noga" pitchFamily="2" charset="-79"/>
              </a:rPr>
              <a:t>אנחנו יודעם שה’ משגיח וזוכר אותנו ואת כל מעשינו , ובכל שנה ביום זה הוא בודק עד כמה אנחנו מקיימים את ציווי ה’ (הווה). אנחנו מזכירים את ברית ה’, את זכויותינו (עבר)</a:t>
            </a:r>
          </a:p>
          <a:p>
            <a:pPr algn="ctr"/>
            <a:r>
              <a:rPr lang="he-IL" sz="3600" dirty="0">
                <a:ln w="19050">
                  <a:noFill/>
                </a:ln>
                <a:cs typeface="1Noga" pitchFamily="2" charset="-79"/>
              </a:rPr>
              <a:t>ומתחננים לה’ שנזכה בדין וה’ ימלוך עלינו בגלוי (עתיד).</a:t>
            </a:r>
          </a:p>
        </p:txBody>
      </p:sp>
      <p:pic>
        <p:nvPicPr>
          <p:cNvPr id="3" name="Picture 8" descr="Contract Free Icon">
            <a:extLst>
              <a:ext uri="{FF2B5EF4-FFF2-40B4-BE49-F238E27FC236}">
                <a16:creationId xmlns:a16="http://schemas.microsoft.com/office/drawing/2014/main" id="{EFD6E342-258F-430E-9FDC-D0C7D1AF3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1783" y="2109468"/>
            <a:ext cx="828667" cy="828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8093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904603"/>
            <a:ext cx="10945826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chemeClr val="accent2">
                    <a:lumMod val="50000"/>
                  </a:schemeClr>
                </a:solidFill>
                <a:cs typeface="1Kupe" pitchFamily="2" charset="-79"/>
              </a:rPr>
              <a:t>משמעות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A164743-090B-4D16-89FF-53A000DDC33E}"/>
              </a:ext>
            </a:extLst>
          </p:cNvPr>
          <p:cNvSpPr txBox="1"/>
          <p:nvPr/>
        </p:nvSpPr>
        <p:spPr>
          <a:xfrm>
            <a:off x="1016757" y="1690688"/>
            <a:ext cx="9783271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8000" b="1" dirty="0">
                <a:ln w="19050">
                  <a:solidFill>
                    <a:schemeClr val="accent2">
                      <a:lumMod val="50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באמצעות השופר</a:t>
            </a:r>
          </a:p>
          <a:p>
            <a:pPr algn="ctr"/>
            <a:r>
              <a:rPr lang="he-IL" sz="4400" dirty="0">
                <a:ln w="19050">
                  <a:noFill/>
                </a:ln>
                <a:cs typeface="1Noga" pitchFamily="2" charset="-79"/>
              </a:rPr>
              <a:t>אנחנו מזכירים שבאמצעות השופר התגלתה מלכות ה’ במעמד סיני(עבר),  ממליכים אותו בהווה ומצפים שיתגלה באמצעות השופר כמלך בגאולה  (בעתיד)</a:t>
            </a:r>
          </a:p>
        </p:txBody>
      </p:sp>
      <p:pic>
        <p:nvPicPr>
          <p:cNvPr id="3" name="Picture 2" descr="Cornucopia Free Icon">
            <a:extLst>
              <a:ext uri="{FF2B5EF4-FFF2-40B4-BE49-F238E27FC236}">
                <a16:creationId xmlns:a16="http://schemas.microsoft.com/office/drawing/2014/main" id="{55AEE4DB-39A7-4A7B-8752-F65C4C1126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0960" y="877215"/>
            <a:ext cx="1005977" cy="100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581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3" name="מלבן 2"/>
          <p:cNvSpPr/>
          <p:nvPr/>
        </p:nvSpPr>
        <p:spPr>
          <a:xfrm>
            <a:off x="-721045" y="5640149"/>
            <a:ext cx="127513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/>
          <a:p>
            <a:pPr algn="ctr"/>
            <a:endParaRPr lang="he-IL" sz="4800" b="1" cap="none" spc="0" dirty="0">
              <a:ln w="19050">
                <a:solidFill>
                  <a:srgbClr val="2B3744"/>
                </a:solidFill>
                <a:prstDash val="solid"/>
              </a:ln>
              <a:solidFill>
                <a:srgbClr val="E2C59C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cs typeface="1FixarBlack" pitchFamily="2" charset="-79"/>
            </a:endParaRPr>
          </a:p>
        </p:txBody>
      </p:sp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904603"/>
            <a:ext cx="10945826" cy="510909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rgbClr val="7030A0"/>
                </a:solidFill>
                <a:cs typeface="1Kupe" pitchFamily="2" charset="-79"/>
              </a:rPr>
              <a:t>מבנה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1Noga" pitchFamily="2" charset="-79"/>
            </a:endParaRPr>
          </a:p>
          <a:p>
            <a:pPr algn="ctr"/>
            <a:r>
              <a:rPr lang="he-IL" sz="7200" b="1" dirty="0">
                <a:ln w="19050">
                  <a:solidFill>
                    <a:srgbClr val="7030A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מה אנחנו יודעות על תפילת מוסף? </a:t>
            </a:r>
          </a:p>
          <a:p>
            <a:pPr algn="ctr"/>
            <a:r>
              <a:rPr lang="he-IL" sz="7200" dirty="0">
                <a:cs typeface="1Noga" pitchFamily="2" charset="-79"/>
              </a:rPr>
              <a:t>כתבו בצ'אט </a:t>
            </a:r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9841827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933956" y="964975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838200" y="1114726"/>
            <a:ext cx="10945826" cy="61555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5400" dirty="0">
                <a:solidFill>
                  <a:srgbClr val="7030A0"/>
                </a:solidFill>
                <a:cs typeface="1Kupe" pitchFamily="2" charset="-79"/>
              </a:rPr>
              <a:t>מבנה</a:t>
            </a:r>
            <a:r>
              <a:rPr lang="he-IL" sz="54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3200" dirty="0">
              <a:cs typeface="1Kupe" pitchFamily="2" charset="-79"/>
            </a:endParaRPr>
          </a:p>
          <a:p>
            <a:pPr algn="ctr"/>
            <a:r>
              <a:rPr lang="he-IL" sz="3200" dirty="0">
                <a:cs typeface="1Kupe" pitchFamily="2" charset="-79"/>
              </a:rPr>
              <a:t>תפילת העמידה ביום חול מונה ___ ברכות</a:t>
            </a:r>
          </a:p>
          <a:p>
            <a:pPr algn="ctr"/>
            <a:r>
              <a:rPr lang="he-IL" sz="4000" dirty="0">
                <a:cs typeface="1Noga" pitchFamily="2" charset="-79"/>
              </a:rPr>
              <a:t>3</a:t>
            </a:r>
            <a:r>
              <a:rPr lang="he-IL" sz="3600" dirty="0">
                <a:cs typeface="1Noga" pitchFamily="2" charset="-79"/>
              </a:rPr>
              <a:t> ברכות ראשונות+ 3 ברכות אחרונות + __ ברכות אמצעיות</a:t>
            </a:r>
          </a:p>
          <a:p>
            <a:pPr algn="ctr"/>
            <a:r>
              <a:rPr lang="he-IL" sz="3200" dirty="0">
                <a:cs typeface="1Kupe" pitchFamily="2" charset="-79"/>
              </a:rPr>
              <a:t>תפילת מוסף בשבת מונה __ ברכות</a:t>
            </a:r>
          </a:p>
          <a:p>
            <a:pPr algn="ctr"/>
            <a:r>
              <a:rPr lang="he-IL" sz="3600" dirty="0">
                <a:cs typeface="1Noga" pitchFamily="2" charset="-79"/>
              </a:rPr>
              <a:t>3 ברכות ראשונות+ 3 ברכות אחרונות + __ ברכות אמצעיות</a:t>
            </a:r>
          </a:p>
          <a:p>
            <a:pPr algn="ctr"/>
            <a:r>
              <a:rPr lang="he-IL" sz="3200" dirty="0">
                <a:cs typeface="1Kupe" pitchFamily="2" charset="-79"/>
              </a:rPr>
              <a:t>תפילת מוסף בראש השנה מונה __ ברכות</a:t>
            </a:r>
          </a:p>
          <a:p>
            <a:pPr algn="ctr"/>
            <a:r>
              <a:rPr lang="he-IL" sz="3200" dirty="0">
                <a:cs typeface="1Noga" pitchFamily="2" charset="-79"/>
              </a:rPr>
              <a:t>3 ברכות ראשונות+ 3 ברכות אחרונות + __ ברכות אמצעיות</a:t>
            </a:r>
          </a:p>
          <a:p>
            <a:pPr algn="ctr"/>
            <a:endParaRPr lang="he-IL" sz="3600" dirty="0">
              <a:cs typeface="1Kupe" pitchFamily="2" charset="-79"/>
            </a:endParaRPr>
          </a:p>
          <a:p>
            <a:pPr algn="ctr"/>
            <a:endParaRPr lang="he-IL" sz="5400" dirty="0">
              <a:cs typeface="1Kupe" pitchFamily="2" charset="-79"/>
            </a:endParaRPr>
          </a:p>
          <a:p>
            <a:endParaRPr lang="he-IL" sz="1400" dirty="0"/>
          </a:p>
        </p:txBody>
      </p:sp>
    </p:spTree>
    <p:extLst>
      <p:ext uri="{BB962C8B-B14F-4D97-AF65-F5344CB8AC3E}">
        <p14:creationId xmlns:p14="http://schemas.microsoft.com/office/powerpoint/2010/main" val="64470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838200" y="1537487"/>
            <a:ext cx="9928926" cy="4102662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549610"/>
            <a:ext cx="10945826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rgbClr val="7030A0"/>
                </a:solidFill>
                <a:cs typeface="1Kupe" pitchFamily="2" charset="-79"/>
              </a:rPr>
              <a:t>מבנה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r>
              <a:rPr lang="he-IL" sz="4000" dirty="0">
                <a:cs typeface="1Kupe" pitchFamily="2" charset="-79"/>
              </a:rPr>
              <a:t>שלוש הברכות האמצעיות בראש השנה הן: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pic>
        <p:nvPicPr>
          <p:cNvPr id="1026" name="Picture 2" descr="Crown Free Icon">
            <a:extLst>
              <a:ext uri="{FF2B5EF4-FFF2-40B4-BE49-F238E27FC236}">
                <a16:creationId xmlns:a16="http://schemas.microsoft.com/office/drawing/2014/main" id="{D61EBEB1-FAAC-4D85-9D81-10F3992EE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007" y="2507334"/>
            <a:ext cx="679730" cy="67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rnucopia Free Icon">
            <a:extLst>
              <a:ext uri="{FF2B5EF4-FFF2-40B4-BE49-F238E27FC236}">
                <a16:creationId xmlns:a16="http://schemas.microsoft.com/office/drawing/2014/main" id="{DDF4BD14-6006-41A7-A262-ACB3E0513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9007" y="4520969"/>
            <a:ext cx="753233" cy="7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ntract Free Icon">
            <a:extLst>
              <a:ext uri="{FF2B5EF4-FFF2-40B4-BE49-F238E27FC236}">
                <a16:creationId xmlns:a16="http://schemas.microsoft.com/office/drawing/2014/main" id="{3D8953E9-1EED-4BE8-8F02-3E22E9D10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2295" y="3515062"/>
            <a:ext cx="709837" cy="7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1CC932B3-D384-40C4-9F69-DA35B4585FA3}"/>
              </a:ext>
            </a:extLst>
          </p:cNvPr>
          <p:cNvSpPr txBox="1"/>
          <p:nvPr/>
        </p:nvSpPr>
        <p:spPr>
          <a:xfrm>
            <a:off x="1706072" y="2430039"/>
            <a:ext cx="10945826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cs typeface="1Kupe" pitchFamily="2" charset="-79"/>
              </a:rPr>
              <a:t>מלכויות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10" name="תיבת טקסט 9">
            <a:extLst>
              <a:ext uri="{FF2B5EF4-FFF2-40B4-BE49-F238E27FC236}">
                <a16:creationId xmlns:a16="http://schemas.microsoft.com/office/drawing/2014/main" id="{D6E390F3-E2E0-4B70-B740-F9B6AA51040C}"/>
              </a:ext>
            </a:extLst>
          </p:cNvPr>
          <p:cNvSpPr txBox="1"/>
          <p:nvPr/>
        </p:nvSpPr>
        <p:spPr>
          <a:xfrm>
            <a:off x="1804525" y="3429000"/>
            <a:ext cx="10945826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cs typeface="1Kupe" pitchFamily="2" charset="-79"/>
              </a:rPr>
              <a:t>זכרונות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12" name="תיבת טקסט 11">
            <a:extLst>
              <a:ext uri="{FF2B5EF4-FFF2-40B4-BE49-F238E27FC236}">
                <a16:creationId xmlns:a16="http://schemas.microsoft.com/office/drawing/2014/main" id="{859C8AF3-4EF9-46BD-AB77-FAB733078AA4}"/>
              </a:ext>
            </a:extLst>
          </p:cNvPr>
          <p:cNvSpPr txBox="1"/>
          <p:nvPr/>
        </p:nvSpPr>
        <p:spPr>
          <a:xfrm>
            <a:off x="1853752" y="4526626"/>
            <a:ext cx="10945826" cy="280076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dirty="0">
                <a:cs typeface="1Kupe" pitchFamily="2" charset="-79"/>
              </a:rPr>
              <a:t>שופרות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13" name="מלבן 12">
            <a:extLst>
              <a:ext uri="{FF2B5EF4-FFF2-40B4-BE49-F238E27FC236}">
                <a16:creationId xmlns:a16="http://schemas.microsoft.com/office/drawing/2014/main" id="{98E3EAFD-ADFF-46B1-A12F-ED3D83BC1998}"/>
              </a:ext>
            </a:extLst>
          </p:cNvPr>
          <p:cNvSpPr/>
          <p:nvPr/>
        </p:nvSpPr>
        <p:spPr>
          <a:xfrm>
            <a:off x="2290383" y="2503724"/>
            <a:ext cx="2856489" cy="3015901"/>
          </a:xfrm>
          <a:prstGeom prst="rect">
            <a:avLst/>
          </a:prstGeom>
          <a:solidFill>
            <a:srgbClr val="7030A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24" name="תיבת טקסט 23">
            <a:extLst>
              <a:ext uri="{FF2B5EF4-FFF2-40B4-BE49-F238E27FC236}">
                <a16:creationId xmlns:a16="http://schemas.microsoft.com/office/drawing/2014/main" id="{AF4CE9E5-426A-485A-8C9C-539F4603FF41}"/>
              </a:ext>
            </a:extLst>
          </p:cNvPr>
          <p:cNvSpPr txBox="1"/>
          <p:nvPr/>
        </p:nvSpPr>
        <p:spPr>
          <a:xfrm>
            <a:off x="-1723601" y="2425355"/>
            <a:ext cx="10945826" cy="520142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cs typeface="1Kupe" pitchFamily="2" charset="-79"/>
              </a:rPr>
              <a:t>בכל אחת מברכות אלו</a:t>
            </a:r>
          </a:p>
          <a:p>
            <a:pPr algn="ctr"/>
            <a:r>
              <a:rPr lang="he-IL" sz="2400" dirty="0">
                <a:cs typeface="1Kupe" pitchFamily="2" charset="-79"/>
              </a:rPr>
              <a:t>יש:</a:t>
            </a:r>
          </a:p>
          <a:p>
            <a:pPr algn="ctr"/>
            <a:r>
              <a:rPr lang="he-IL" sz="2400" dirty="0">
                <a:cs typeface="1Kupe" pitchFamily="2" charset="-79"/>
              </a:rPr>
              <a:t>3 פסוקים מה</a:t>
            </a:r>
            <a:r>
              <a:rPr lang="he-IL" sz="2800" b="1" dirty="0">
                <a:ln>
                  <a:solidFill>
                    <a:schemeClr val="bg1"/>
                  </a:solidFill>
                </a:ln>
                <a:cs typeface="1Kupe" pitchFamily="2" charset="-79"/>
              </a:rPr>
              <a:t>ת</a:t>
            </a:r>
            <a:r>
              <a:rPr lang="he-IL" sz="2400" b="1" dirty="0">
                <a:cs typeface="1Kupe" pitchFamily="2" charset="-79"/>
              </a:rPr>
              <a:t>ורה</a:t>
            </a:r>
          </a:p>
          <a:p>
            <a:pPr algn="ctr"/>
            <a:r>
              <a:rPr lang="he-IL" sz="2400" dirty="0">
                <a:cs typeface="1Kupe" pitchFamily="2" charset="-79"/>
              </a:rPr>
              <a:t>3 פסוקים מה</a:t>
            </a:r>
            <a:r>
              <a:rPr lang="he-IL" sz="2800" b="1" dirty="0">
                <a:ln>
                  <a:solidFill>
                    <a:schemeClr val="bg1"/>
                  </a:solidFill>
                </a:ln>
                <a:cs typeface="1Kupe" pitchFamily="2" charset="-79"/>
              </a:rPr>
              <a:t>כ</a:t>
            </a:r>
            <a:r>
              <a:rPr lang="he-IL" sz="2400" b="1" dirty="0">
                <a:cs typeface="1Kupe" pitchFamily="2" charset="-79"/>
              </a:rPr>
              <a:t>תובים</a:t>
            </a:r>
          </a:p>
          <a:p>
            <a:pPr algn="ctr"/>
            <a:r>
              <a:rPr lang="he-IL" sz="2400" dirty="0">
                <a:cs typeface="1Kupe" pitchFamily="2" charset="-79"/>
              </a:rPr>
              <a:t>3 פסוקים מה</a:t>
            </a:r>
            <a:r>
              <a:rPr lang="he-IL" sz="2800" b="1" dirty="0">
                <a:ln>
                  <a:solidFill>
                    <a:schemeClr val="bg1"/>
                  </a:solidFill>
                </a:ln>
                <a:cs typeface="1Kupe" pitchFamily="2" charset="-79"/>
              </a:rPr>
              <a:t>נ</a:t>
            </a:r>
            <a:r>
              <a:rPr lang="he-IL" sz="2400" b="1" dirty="0">
                <a:cs typeface="1Kupe" pitchFamily="2" charset="-79"/>
              </a:rPr>
              <a:t>ביאים</a:t>
            </a:r>
          </a:p>
          <a:p>
            <a:pPr algn="ctr"/>
            <a:r>
              <a:rPr lang="he-IL" sz="2400" dirty="0">
                <a:cs typeface="1Kupe" pitchFamily="2" charset="-79"/>
              </a:rPr>
              <a:t>+</a:t>
            </a:r>
          </a:p>
          <a:p>
            <a:pPr algn="ctr"/>
            <a:r>
              <a:rPr lang="he-IL" sz="2400" dirty="0">
                <a:cs typeface="1Kupe" pitchFamily="2" charset="-79"/>
              </a:rPr>
              <a:t>פסוק נוסף מה</a:t>
            </a:r>
            <a:r>
              <a:rPr lang="he-IL" sz="2400" b="1" dirty="0">
                <a:cs typeface="1Kupe" pitchFamily="2" charset="-79"/>
              </a:rPr>
              <a:t>תורה</a:t>
            </a:r>
          </a:p>
          <a:p>
            <a:pPr algn="ctr"/>
            <a:r>
              <a:rPr lang="he-IL" sz="2000" dirty="0">
                <a:cs typeface="1Kupe" pitchFamily="2" charset="-79"/>
              </a:rPr>
              <a:t>כולם עוסקים בנושא המסוים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cxnSp>
        <p:nvCxnSpPr>
          <p:cNvPr id="17" name="מחבר חץ ישר 16">
            <a:extLst>
              <a:ext uri="{FF2B5EF4-FFF2-40B4-BE49-F238E27FC236}">
                <a16:creationId xmlns:a16="http://schemas.microsoft.com/office/drawing/2014/main" id="{06747676-B67D-4E1D-89C7-58249E28541E}"/>
              </a:ext>
            </a:extLst>
          </p:cNvPr>
          <p:cNvCxnSpPr/>
          <p:nvPr/>
        </p:nvCxnSpPr>
        <p:spPr>
          <a:xfrm flipH="1">
            <a:off x="5373112" y="2905041"/>
            <a:ext cx="722888" cy="964939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מחבר חץ ישר 22">
            <a:extLst>
              <a:ext uri="{FF2B5EF4-FFF2-40B4-BE49-F238E27FC236}">
                <a16:creationId xmlns:a16="http://schemas.microsoft.com/office/drawing/2014/main" id="{2765D242-2B02-4D9D-9ED8-329724D4A292}"/>
              </a:ext>
            </a:extLst>
          </p:cNvPr>
          <p:cNvCxnSpPr>
            <a:cxnSpLocks/>
          </p:cNvCxnSpPr>
          <p:nvPr/>
        </p:nvCxnSpPr>
        <p:spPr>
          <a:xfrm flipH="1" flipV="1">
            <a:off x="5362324" y="4030839"/>
            <a:ext cx="844267" cy="89077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מחבר חץ ישר 25">
            <a:extLst>
              <a:ext uri="{FF2B5EF4-FFF2-40B4-BE49-F238E27FC236}">
                <a16:creationId xmlns:a16="http://schemas.microsoft.com/office/drawing/2014/main" id="{2EFCA1D8-B981-44CE-8E21-EE777CFE0D92}"/>
              </a:ext>
            </a:extLst>
          </p:cNvPr>
          <p:cNvCxnSpPr>
            <a:cxnSpLocks/>
          </p:cNvCxnSpPr>
          <p:nvPr/>
        </p:nvCxnSpPr>
        <p:spPr>
          <a:xfrm flipH="1">
            <a:off x="5362325" y="3937989"/>
            <a:ext cx="84426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6A09A580-AD37-43A2-B60B-7FB9CD03F1E7}"/>
              </a:ext>
            </a:extLst>
          </p:cNvPr>
          <p:cNvSpPr txBox="1"/>
          <p:nvPr/>
        </p:nvSpPr>
        <p:spPr>
          <a:xfrm>
            <a:off x="261643" y="5797029"/>
            <a:ext cx="10945826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2400" dirty="0">
                <a:cs typeface="1Kupe" pitchFamily="2" charset="-79"/>
              </a:rPr>
              <a:t>משחק מיון פסוקים: </a:t>
            </a:r>
            <a:r>
              <a:rPr lang="en-US" sz="2400" dirty="0">
                <a:cs typeface="1Kupe" pitchFamily="2" charset="-79"/>
                <a:hlinkClick r:id="rId6"/>
              </a:rPr>
              <a:t>http://sortthepapers.telem-hit.net/mainGame.aspx</a:t>
            </a:r>
            <a:endParaRPr lang="he-IL" sz="2400" dirty="0">
              <a:cs typeface="1Kupe" pitchFamily="2" charset="-79"/>
            </a:endParaRPr>
          </a:p>
          <a:p>
            <a:pPr algn="ctr"/>
            <a:r>
              <a:rPr lang="he-IL" sz="2400" dirty="0">
                <a:cs typeface="1Kupe" pitchFamily="2" charset="-79"/>
              </a:rPr>
              <a:t>קוד הפעלה: 31267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186742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838200" y="1537487"/>
            <a:ext cx="9928926" cy="4102662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549610"/>
            <a:ext cx="10945826" cy="480131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rgbClr val="7030A0"/>
                </a:solidFill>
                <a:cs typeface="1Kupe" pitchFamily="2" charset="-79"/>
              </a:rPr>
              <a:t>מבנה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endParaRPr lang="he-IL" sz="4000" dirty="0">
              <a:cs typeface="1Kupe" pitchFamily="2" charset="-79"/>
            </a:endParaRPr>
          </a:p>
          <a:p>
            <a:pPr algn="ctr"/>
            <a:r>
              <a:rPr lang="he-IL" sz="7200" dirty="0">
                <a:cs typeface="1Noga" pitchFamily="2" charset="-79"/>
              </a:rPr>
              <a:t>הוציאו את החפצים שהבאתן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pic>
        <p:nvPicPr>
          <p:cNvPr id="3074" name="Picture 2" descr="Geometric shapes in 3d effect Free Vector">
            <a:extLst>
              <a:ext uri="{FF2B5EF4-FFF2-40B4-BE49-F238E27FC236}">
                <a16:creationId xmlns:a16="http://schemas.microsoft.com/office/drawing/2014/main" id="{96C6EAA0-5D0F-4CD6-A9B8-37983480F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" t="6037" r="27783" b="65812"/>
          <a:stretch/>
        </p:blipFill>
        <p:spPr bwMode="auto">
          <a:xfrm>
            <a:off x="3829995" y="3507194"/>
            <a:ext cx="4402538" cy="132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3054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838200" y="1537487"/>
            <a:ext cx="9928926" cy="4102662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549610"/>
            <a:ext cx="10945826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solidFill>
                  <a:srgbClr val="7030A0"/>
                </a:solidFill>
                <a:cs typeface="1Kupe" pitchFamily="2" charset="-79"/>
              </a:rPr>
              <a:t>מבנה</a:t>
            </a:r>
            <a:r>
              <a:rPr lang="he-IL" sz="6600" dirty="0">
                <a:cs typeface="1Kupe" pitchFamily="2" charset="-79"/>
              </a:rPr>
              <a:t> תפילת מוסף</a:t>
            </a:r>
          </a:p>
          <a:p>
            <a:pPr algn="ctr"/>
            <a:r>
              <a:rPr lang="he-IL" sz="4000" dirty="0">
                <a:cs typeface="1Kupe" pitchFamily="2" charset="-79"/>
              </a:rPr>
              <a:t>חלוקה לקבוצות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pic>
        <p:nvPicPr>
          <p:cNvPr id="1026" name="Picture 2" descr="Crown Free Icon">
            <a:extLst>
              <a:ext uri="{FF2B5EF4-FFF2-40B4-BE49-F238E27FC236}">
                <a16:creationId xmlns:a16="http://schemas.microsoft.com/office/drawing/2014/main" id="{D61EBEB1-FAAC-4D85-9D81-10F3992EE5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1145" y="2566130"/>
            <a:ext cx="679730" cy="67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ornucopia Free Icon">
            <a:extLst>
              <a:ext uri="{FF2B5EF4-FFF2-40B4-BE49-F238E27FC236}">
                <a16:creationId xmlns:a16="http://schemas.microsoft.com/office/drawing/2014/main" id="{DDF4BD14-6006-41A7-A262-ACB3E0513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6553" y="4495730"/>
            <a:ext cx="753233" cy="75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9B4A0C06-8A7D-4F56-90A9-491C5A32D48C}"/>
              </a:ext>
            </a:extLst>
          </p:cNvPr>
          <p:cNvSpPr txBox="1"/>
          <p:nvPr/>
        </p:nvSpPr>
        <p:spPr>
          <a:xfrm>
            <a:off x="-533906" y="2678565"/>
            <a:ext cx="11964075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cs typeface="1Kupe" pitchFamily="2" charset="-79"/>
              </a:rPr>
              <a:t>כל הבנות שהביאו חפץ משולש= קבוצת מלכויות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pic>
        <p:nvPicPr>
          <p:cNvPr id="1032" name="Picture 8" descr="Contract Free Icon">
            <a:extLst>
              <a:ext uri="{FF2B5EF4-FFF2-40B4-BE49-F238E27FC236}">
                <a16:creationId xmlns:a16="http://schemas.microsoft.com/office/drawing/2014/main" id="{3D8953E9-1EED-4BE8-8F02-3E22E9D10A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051" y="3529444"/>
            <a:ext cx="709837" cy="7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1CC932B3-D384-40C4-9F69-DA35B4585FA3}"/>
              </a:ext>
            </a:extLst>
          </p:cNvPr>
          <p:cNvSpPr txBox="1"/>
          <p:nvPr/>
        </p:nvSpPr>
        <p:spPr>
          <a:xfrm>
            <a:off x="-496902" y="3612141"/>
            <a:ext cx="11964075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cs typeface="1Kupe" pitchFamily="2" charset="-79"/>
              </a:rPr>
              <a:t>כל הבנות שהביאו חפץ מרובע= קבוצת זכרונות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9" name="תיבת טקסט 8">
            <a:extLst>
              <a:ext uri="{FF2B5EF4-FFF2-40B4-BE49-F238E27FC236}">
                <a16:creationId xmlns:a16="http://schemas.microsoft.com/office/drawing/2014/main" id="{6F03FB49-152C-4E46-8900-C327CBBF16D7}"/>
              </a:ext>
            </a:extLst>
          </p:cNvPr>
          <p:cNvSpPr txBox="1"/>
          <p:nvPr/>
        </p:nvSpPr>
        <p:spPr>
          <a:xfrm>
            <a:off x="-179375" y="4690253"/>
            <a:ext cx="11964075" cy="255454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cs typeface="1Kupe" pitchFamily="2" charset="-79"/>
              </a:rPr>
              <a:t>כל הבנות שהביאו חפץ עגול= קבוצת שופרות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pic>
        <p:nvPicPr>
          <p:cNvPr id="11" name="Picture 2" descr="Geometric shapes in 3d effect Free Vector">
            <a:extLst>
              <a:ext uri="{FF2B5EF4-FFF2-40B4-BE49-F238E27FC236}">
                <a16:creationId xmlns:a16="http://schemas.microsoft.com/office/drawing/2014/main" id="{823ACEE3-ED7B-492C-8F57-30964D48AB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53" b="33094" l="9425" r="70288">
                        <a14:foregroundMark x1="37700" y1="18705" x2="40735" y2="20624"/>
                        <a14:foregroundMark x1="61022" y1="20624" x2="62780" y2="24221"/>
                        <a14:foregroundMark x1="60224" y1="22782" x2="58147" y2="22542"/>
                        <a14:foregroundMark x1="41693" y1="20384" x2="39617" y2="18465"/>
                        <a14:foregroundMark x1="39137" y1="13429" x2="43610" y2="22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883" t="6037" r="71450" b="65812"/>
          <a:stretch/>
        </p:blipFill>
        <p:spPr bwMode="auto">
          <a:xfrm>
            <a:off x="820179" y="3440110"/>
            <a:ext cx="938423" cy="879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Geometric shapes in 3d effect Free Vector">
            <a:extLst>
              <a:ext uri="{FF2B5EF4-FFF2-40B4-BE49-F238E27FC236}">
                <a16:creationId xmlns:a16="http://schemas.microsoft.com/office/drawing/2014/main" id="{FEF71B91-B40A-4D8E-A97E-FC2D4C9826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53" b="33094" l="9425" r="70288">
                        <a14:foregroundMark x1="37700" y1="18705" x2="40735" y2="20624"/>
                        <a14:foregroundMark x1="61022" y1="20624" x2="62780" y2="24221"/>
                        <a14:foregroundMark x1="60224" y1="22782" x2="58147" y2="22542"/>
                        <a14:foregroundMark x1="41693" y1="20384" x2="39617" y2="18465"/>
                        <a14:foregroundMark x1="39137" y1="13429" x2="43610" y2="22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16" t="6037" r="51863" b="65812"/>
          <a:stretch/>
        </p:blipFill>
        <p:spPr bwMode="auto">
          <a:xfrm>
            <a:off x="1424327" y="4544962"/>
            <a:ext cx="711506" cy="829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Geometric shapes in 3d effect Free Vector">
            <a:extLst>
              <a:ext uri="{FF2B5EF4-FFF2-40B4-BE49-F238E27FC236}">
                <a16:creationId xmlns:a16="http://schemas.microsoft.com/office/drawing/2014/main" id="{8B57ECD5-1D56-4051-A563-707AE395C2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8153" b="33094" l="9425" r="70288">
                        <a14:foregroundMark x1="37700" y1="18705" x2="40735" y2="20624"/>
                        <a14:foregroundMark x1="61022" y1="20624" x2="62780" y2="24221"/>
                        <a14:foregroundMark x1="60224" y1="22782" x2="58147" y2="22542"/>
                        <a14:foregroundMark x1="41693" y1="20384" x2="39617" y2="18465"/>
                        <a14:foregroundMark x1="39137" y1="13429" x2="43610" y2="22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1263" t="6037" r="31721" b="67543"/>
          <a:stretch/>
        </p:blipFill>
        <p:spPr bwMode="auto">
          <a:xfrm>
            <a:off x="874155" y="2511736"/>
            <a:ext cx="781043" cy="834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10322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838200" y="1537487"/>
            <a:ext cx="9928926" cy="4102662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2" name="תרשים זרימה: מסיים 11">
            <a:extLst>
              <a:ext uri="{FF2B5EF4-FFF2-40B4-BE49-F238E27FC236}">
                <a16:creationId xmlns:a16="http://schemas.microsoft.com/office/drawing/2014/main" id="{24190136-3577-4528-8EF0-1BC24C9CC7E3}"/>
              </a:ext>
            </a:extLst>
          </p:cNvPr>
          <p:cNvSpPr/>
          <p:nvPr/>
        </p:nvSpPr>
        <p:spPr>
          <a:xfrm>
            <a:off x="4203644" y="1646210"/>
            <a:ext cx="3784712" cy="516991"/>
          </a:xfrm>
          <a:prstGeom prst="flowChartTerminator">
            <a:avLst/>
          </a:prstGeom>
          <a:solidFill>
            <a:srgbClr val="01D4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705187" y="489524"/>
            <a:ext cx="10945826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cs typeface="1Kupe" pitchFamily="2" charset="-79"/>
              </a:rPr>
              <a:t>תפילת מוסף של ר"ה</a:t>
            </a:r>
          </a:p>
          <a:p>
            <a:pPr algn="ctr"/>
            <a:r>
              <a:rPr lang="he-IL" sz="4000" dirty="0">
                <a:cs typeface="1Kupe" pitchFamily="2" charset="-79"/>
              </a:rPr>
              <a:t>עבודה בקבוצות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r>
              <a:rPr lang="he-IL" sz="6600" dirty="0">
                <a:cs typeface="1Kupe" pitchFamily="2" charset="-79"/>
              </a:rPr>
              <a:t>דף עבודה </a:t>
            </a:r>
          </a:p>
          <a:p>
            <a:endParaRPr lang="he-IL" dirty="0"/>
          </a:p>
        </p:txBody>
      </p:sp>
      <p:pic>
        <p:nvPicPr>
          <p:cNvPr id="16" name="Picture 2" descr="Set of hand- rawn black stickers Free Vector">
            <a:extLst>
              <a:ext uri="{FF2B5EF4-FFF2-40B4-BE49-F238E27FC236}">
                <a16:creationId xmlns:a16="http://schemas.microsoft.com/office/drawing/2014/main" id="{C59B12A0-10AC-42D8-B226-D588AAAA87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518" b="55112" l="19489" r="5399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982" t="25913" r="44888" b="44590"/>
          <a:stretch/>
        </p:blipFill>
        <p:spPr bwMode="auto">
          <a:xfrm rot="2930883" flipV="1">
            <a:off x="7903341" y="1854422"/>
            <a:ext cx="1053917" cy="9106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85773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3" name="מלבן 2"/>
          <p:cNvSpPr/>
          <p:nvPr/>
        </p:nvSpPr>
        <p:spPr>
          <a:xfrm>
            <a:off x="3698103" y="1136690"/>
            <a:ext cx="289855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600" dirty="0">
                <a:cs typeface="1Kupe" pitchFamily="2" charset="-79"/>
              </a:rPr>
              <a:t>מלכויות</a:t>
            </a:r>
          </a:p>
        </p:txBody>
      </p:sp>
      <p:pic>
        <p:nvPicPr>
          <p:cNvPr id="8" name="Picture 2" descr="Crown Free Icon">
            <a:extLst>
              <a:ext uri="{FF2B5EF4-FFF2-40B4-BE49-F238E27FC236}">
                <a16:creationId xmlns:a16="http://schemas.microsoft.com/office/drawing/2014/main" id="{E104AF5A-D42E-4A37-BA6B-6D6CA24BD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56" y="562122"/>
            <a:ext cx="811043" cy="81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F19E1A1B-5399-416D-92B7-F194389876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02" t="20077" r="1"/>
          <a:stretch/>
        </p:blipFill>
        <p:spPr>
          <a:xfrm>
            <a:off x="6799321" y="216863"/>
            <a:ext cx="5190011" cy="6536561"/>
          </a:xfrm>
          <a:prstGeom prst="rect">
            <a:avLst/>
          </a:prstGeom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5C253DE1-B0A1-4804-A1A5-1C66F491025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836" b="57469"/>
          <a:stretch/>
        </p:blipFill>
        <p:spPr>
          <a:xfrm>
            <a:off x="277042" y="2582779"/>
            <a:ext cx="6400974" cy="4170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2231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3" name="מלבן 2"/>
          <p:cNvSpPr/>
          <p:nvPr/>
        </p:nvSpPr>
        <p:spPr>
          <a:xfrm>
            <a:off x="4342234" y="252838"/>
            <a:ext cx="2898550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600" dirty="0">
                <a:cs typeface="1Kupe" pitchFamily="2" charset="-79"/>
              </a:rPr>
              <a:t>מלכויות</a:t>
            </a:r>
          </a:p>
        </p:txBody>
      </p:sp>
      <p:pic>
        <p:nvPicPr>
          <p:cNvPr id="8" name="Picture 2" descr="Crown Free Icon">
            <a:extLst>
              <a:ext uri="{FF2B5EF4-FFF2-40B4-BE49-F238E27FC236}">
                <a16:creationId xmlns:a16="http://schemas.microsoft.com/office/drawing/2014/main" id="{E104AF5A-D42E-4A37-BA6B-6D6CA24BD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1424" y="365125"/>
            <a:ext cx="811043" cy="81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תמונה 10">
            <a:extLst>
              <a:ext uri="{FF2B5EF4-FFF2-40B4-BE49-F238E27FC236}">
                <a16:creationId xmlns:a16="http://schemas.microsoft.com/office/drawing/2014/main" id="{2CCF9DDE-6F87-4835-9E8B-943386AB2E57}"/>
              </a:ext>
            </a:extLst>
          </p:cNvPr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" r="-1802" b="27322"/>
          <a:stretch/>
        </p:blipFill>
        <p:spPr>
          <a:xfrm>
            <a:off x="1018675" y="1360834"/>
            <a:ext cx="5001126" cy="5340763"/>
          </a:xfrm>
          <a:prstGeom prst="rect">
            <a:avLst/>
          </a:prstGeom>
        </p:spPr>
      </p:pic>
      <p:pic>
        <p:nvPicPr>
          <p:cNvPr id="13" name="תמונה 12">
            <a:extLst>
              <a:ext uri="{FF2B5EF4-FFF2-40B4-BE49-F238E27FC236}">
                <a16:creationId xmlns:a16="http://schemas.microsoft.com/office/drawing/2014/main" id="{BA72203A-6D6F-4ADE-825B-DD26C32894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" t="41764" r="869" b="27345"/>
          <a:stretch/>
        </p:blipFill>
        <p:spPr>
          <a:xfrm>
            <a:off x="6232267" y="1393031"/>
            <a:ext cx="5638891" cy="2777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7536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1"/>
            <a:ext cx="12192000" cy="6858000"/>
          </a:xfrm>
        </p:spPr>
      </p:pic>
      <p:pic>
        <p:nvPicPr>
          <p:cNvPr id="5" name="תמונה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960" y="1"/>
            <a:ext cx="4544031" cy="6722918"/>
          </a:xfrm>
          <a:prstGeom prst="rect">
            <a:avLst/>
          </a:prstGeom>
        </p:spPr>
      </p:pic>
      <p:pic>
        <p:nvPicPr>
          <p:cNvPr id="7" name="תמונה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2"/>
          <a:stretch/>
        </p:blipFill>
        <p:spPr>
          <a:xfrm>
            <a:off x="7928639" y="119828"/>
            <a:ext cx="4156364" cy="6618343"/>
          </a:xfrm>
          <a:prstGeom prst="rect">
            <a:avLst/>
          </a:prstGeo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AC932C32-D532-4EF3-B53E-C4EACF600BB4}"/>
              </a:ext>
            </a:extLst>
          </p:cNvPr>
          <p:cNvSpPr/>
          <p:nvPr/>
        </p:nvSpPr>
        <p:spPr>
          <a:xfrm>
            <a:off x="5127042" y="827989"/>
            <a:ext cx="26308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600" dirty="0">
                <a:cs typeface="1Kupe" pitchFamily="2" charset="-79"/>
              </a:rPr>
              <a:t>זכרונות</a:t>
            </a:r>
          </a:p>
        </p:txBody>
      </p:sp>
      <p:pic>
        <p:nvPicPr>
          <p:cNvPr id="10" name="Picture 8" descr="Contract Free Icon">
            <a:extLst>
              <a:ext uri="{FF2B5EF4-FFF2-40B4-BE49-F238E27FC236}">
                <a16:creationId xmlns:a16="http://schemas.microsoft.com/office/drawing/2014/main" id="{A4902495-72F4-417F-AD12-B9251EA6E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874" y="318069"/>
            <a:ext cx="709837" cy="7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8803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pic>
        <p:nvPicPr>
          <p:cNvPr id="7" name="תמונה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727"/>
          <a:stretch/>
        </p:blipFill>
        <p:spPr bwMode="auto">
          <a:xfrm>
            <a:off x="666393" y="1473121"/>
            <a:ext cx="5429607" cy="52429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תמונה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0366" y="293720"/>
            <a:ext cx="4553908" cy="6541365"/>
          </a:xfrm>
          <a:prstGeom prst="rect">
            <a:avLst/>
          </a:prstGeom>
        </p:spPr>
      </p:pic>
      <p:sp>
        <p:nvSpPr>
          <p:cNvPr id="5" name="מלבן 4">
            <a:extLst>
              <a:ext uri="{FF2B5EF4-FFF2-40B4-BE49-F238E27FC236}">
                <a16:creationId xmlns:a16="http://schemas.microsoft.com/office/drawing/2014/main" id="{1A6F2D2D-5EAB-43F8-B203-1FBFD9604FB6}"/>
              </a:ext>
            </a:extLst>
          </p:cNvPr>
          <p:cNvSpPr/>
          <p:nvPr/>
        </p:nvSpPr>
        <p:spPr>
          <a:xfrm>
            <a:off x="3490342" y="118989"/>
            <a:ext cx="2630849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he-IL" sz="6600" dirty="0">
                <a:cs typeface="1Kupe" pitchFamily="2" charset="-79"/>
              </a:rPr>
              <a:t>זכרונות</a:t>
            </a:r>
          </a:p>
        </p:txBody>
      </p:sp>
      <p:pic>
        <p:nvPicPr>
          <p:cNvPr id="6" name="Picture 8" descr="Contract Free Icon">
            <a:extLst>
              <a:ext uri="{FF2B5EF4-FFF2-40B4-BE49-F238E27FC236}">
                <a16:creationId xmlns:a16="http://schemas.microsoft.com/office/drawing/2014/main" id="{C7D2775F-5D33-4C8D-A677-325A92C28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5874" y="318069"/>
            <a:ext cx="709837" cy="709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67577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pic>
        <p:nvPicPr>
          <p:cNvPr id="5" name="תמונה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735" y="441616"/>
            <a:ext cx="4418734" cy="6348452"/>
          </a:xfrm>
          <a:prstGeom prst="rect">
            <a:avLst/>
          </a:prstGeom>
        </p:spPr>
      </p:pic>
      <p:pic>
        <p:nvPicPr>
          <p:cNvPr id="7" name="תמונה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170"/>
          <a:stretch/>
        </p:blipFill>
        <p:spPr bwMode="auto">
          <a:xfrm>
            <a:off x="6040237" y="1317148"/>
            <a:ext cx="5492028" cy="430723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FFA0A697-5B07-475C-A2B8-389A0B255656}"/>
              </a:ext>
            </a:extLst>
          </p:cNvPr>
          <p:cNvSpPr txBox="1"/>
          <p:nvPr/>
        </p:nvSpPr>
        <p:spPr>
          <a:xfrm>
            <a:off x="914616" y="365125"/>
            <a:ext cx="10945826" cy="29854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dirty="0">
                <a:cs typeface="1Kupe" pitchFamily="2" charset="-79"/>
              </a:rPr>
              <a:t>שופרות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pic>
        <p:nvPicPr>
          <p:cNvPr id="5122" name="Picture 2" descr="Cornucopia Free Icon">
            <a:extLst>
              <a:ext uri="{FF2B5EF4-FFF2-40B4-BE49-F238E27FC236}">
                <a16:creationId xmlns:a16="http://schemas.microsoft.com/office/drawing/2014/main" id="{A2291622-8950-47BC-8690-8B06DB18F6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589" y="207447"/>
            <a:ext cx="1005977" cy="100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9176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pic>
        <p:nvPicPr>
          <p:cNvPr id="8" name="תמונה 7"/>
          <p:cNvPicPr/>
          <p:nvPr/>
        </p:nvPicPr>
        <p:blipFill>
          <a:blip r:embed="rId3"/>
          <a:stretch>
            <a:fillRect/>
          </a:stretch>
        </p:blipFill>
        <p:spPr>
          <a:xfrm>
            <a:off x="7648935" y="467971"/>
            <a:ext cx="4243388" cy="6270481"/>
          </a:xfrm>
          <a:prstGeom prst="rect">
            <a:avLst/>
          </a:prstGeom>
        </p:spPr>
      </p:pic>
      <p:pic>
        <p:nvPicPr>
          <p:cNvPr id="9" name="תמונה 8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869" y="234981"/>
            <a:ext cx="4543065" cy="6539892"/>
          </a:xfrm>
          <a:prstGeom prst="rect">
            <a:avLst/>
          </a:prstGeom>
        </p:spPr>
      </p:pic>
      <p:sp>
        <p:nvSpPr>
          <p:cNvPr id="5" name="תיבת טקסט 4">
            <a:extLst>
              <a:ext uri="{FF2B5EF4-FFF2-40B4-BE49-F238E27FC236}">
                <a16:creationId xmlns:a16="http://schemas.microsoft.com/office/drawing/2014/main" id="{4206F9D5-E20D-43FC-AF88-11E5A1A8E4B7}"/>
              </a:ext>
            </a:extLst>
          </p:cNvPr>
          <p:cNvSpPr txBox="1"/>
          <p:nvPr/>
        </p:nvSpPr>
        <p:spPr>
          <a:xfrm>
            <a:off x="936050" y="985859"/>
            <a:ext cx="10945826" cy="298543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dirty="0">
                <a:cs typeface="1Kupe" pitchFamily="2" charset="-79"/>
              </a:rPr>
              <a:t>שופרות</a:t>
            </a:r>
          </a:p>
          <a:p>
            <a:pPr algn="ctr"/>
            <a:endParaRPr lang="he-IL" sz="4400" dirty="0">
              <a:cs typeface="1Kupe" pitchFamily="2" charset="-79"/>
            </a:endParaRP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pic>
        <p:nvPicPr>
          <p:cNvPr id="6" name="Picture 2" descr="Cornucopia Free Icon">
            <a:extLst>
              <a:ext uri="{FF2B5EF4-FFF2-40B4-BE49-F238E27FC236}">
                <a16:creationId xmlns:a16="http://schemas.microsoft.com/office/drawing/2014/main" id="{CE15D7BC-9AE2-49F2-BE16-DE76C5CBA0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4882" y="172504"/>
            <a:ext cx="1005977" cy="10059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9753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pic>
        <p:nvPicPr>
          <p:cNvPr id="4" name="מציין מיקום תוכן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50"/>
          <a:stretch/>
        </p:blipFill>
        <p:spPr>
          <a:xfrm>
            <a:off x="0" y="0"/>
            <a:ext cx="12192000" cy="7206425"/>
          </a:xfrm>
        </p:spPr>
      </p:pic>
      <p:sp>
        <p:nvSpPr>
          <p:cNvPr id="6" name="מלבן 5">
            <a:extLst>
              <a:ext uri="{FF2B5EF4-FFF2-40B4-BE49-F238E27FC236}">
                <a16:creationId xmlns:a16="http://schemas.microsoft.com/office/drawing/2014/main" id="{53560EC5-D3A9-4A33-A2DE-1751233A2F85}"/>
              </a:ext>
            </a:extLst>
          </p:cNvPr>
          <p:cNvSpPr/>
          <p:nvPr/>
        </p:nvSpPr>
        <p:spPr>
          <a:xfrm>
            <a:off x="687823" y="712099"/>
            <a:ext cx="10584382" cy="4928050"/>
          </a:xfrm>
          <a:prstGeom prst="rect">
            <a:avLst/>
          </a:prstGeom>
          <a:solidFill>
            <a:srgbClr val="FFFFFF">
              <a:alpha val="4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תיבת טקסט 6">
            <a:extLst>
              <a:ext uri="{FF2B5EF4-FFF2-40B4-BE49-F238E27FC236}">
                <a16:creationId xmlns:a16="http://schemas.microsoft.com/office/drawing/2014/main" id="{522C1BE1-BFF4-4D60-A177-559662EF9F35}"/>
              </a:ext>
            </a:extLst>
          </p:cNvPr>
          <p:cNvSpPr txBox="1"/>
          <p:nvPr/>
        </p:nvSpPr>
        <p:spPr>
          <a:xfrm>
            <a:off x="558351" y="904603"/>
            <a:ext cx="10945826" cy="332398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000" dirty="0">
                <a:solidFill>
                  <a:schemeClr val="accent2">
                    <a:lumMod val="75000"/>
                  </a:schemeClr>
                </a:solidFill>
                <a:cs typeface="1Kupe" pitchFamily="2" charset="-79"/>
              </a:rPr>
              <a:t>נקודת חיבור אישית </a:t>
            </a:r>
          </a:p>
          <a:p>
            <a:pPr algn="ctr"/>
            <a:r>
              <a:rPr lang="he-IL" sz="6600" dirty="0">
                <a:cs typeface="1Kupe" pitchFamily="2" charset="-79"/>
              </a:rPr>
              <a:t>בתפילת מוסף</a:t>
            </a:r>
          </a:p>
          <a:p>
            <a:pPr algn="ctr"/>
            <a:endParaRPr lang="he-IL" sz="6600" dirty="0">
              <a:cs typeface="1Kupe" pitchFamily="2" charset="-79"/>
            </a:endParaRPr>
          </a:p>
          <a:p>
            <a:endParaRPr lang="he-IL" dirty="0"/>
          </a:p>
        </p:txBody>
      </p:sp>
      <p:sp>
        <p:nvSpPr>
          <p:cNvPr id="8" name="תיבת טקסט 7">
            <a:extLst>
              <a:ext uri="{FF2B5EF4-FFF2-40B4-BE49-F238E27FC236}">
                <a16:creationId xmlns:a16="http://schemas.microsoft.com/office/drawing/2014/main" id="{7A164743-090B-4D16-89FF-53A000DDC33E}"/>
              </a:ext>
            </a:extLst>
          </p:cNvPr>
          <p:cNvSpPr txBox="1"/>
          <p:nvPr/>
        </p:nvSpPr>
        <p:spPr>
          <a:xfrm>
            <a:off x="838200" y="3331825"/>
            <a:ext cx="97832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sz="7200" b="1" dirty="0">
                <a:ln w="19050"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1Noga" pitchFamily="2" charset="-79"/>
              </a:rPr>
              <a:t>נכין סימניה אישית ונכתוב עליה פסוק מתפילת מוסף שהתחברנו אליו במיוחד</a:t>
            </a:r>
            <a:endParaRPr lang="he-IL" sz="7200" b="1" dirty="0">
              <a:ln w="19050">
                <a:solidFill>
                  <a:schemeClr val="accent2">
                    <a:lumMod val="50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1Noga" pitchFamily="2" charset="-79"/>
            </a:endParaRPr>
          </a:p>
        </p:txBody>
      </p:sp>
      <p:pic>
        <p:nvPicPr>
          <p:cNvPr id="9" name="תמונה 8" descr="Labels with colorful outline Free Vector">
            <a:extLst>
              <a:ext uri="{FF2B5EF4-FFF2-40B4-BE49-F238E27FC236}">
                <a16:creationId xmlns:a16="http://schemas.microsoft.com/office/drawing/2014/main" id="{82735457-4C47-47A4-A255-E689354A1A54}"/>
              </a:ext>
            </a:extLst>
          </p:cNvPr>
          <p:cNvPicPr/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5431" b="73482" l="61502" r="9888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388" t="54749" b="26422"/>
          <a:stretch/>
        </p:blipFill>
        <p:spPr bwMode="auto">
          <a:xfrm rot="7145415">
            <a:off x="9032330" y="1442742"/>
            <a:ext cx="2702599" cy="9878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תמונה 9" descr="Labels with colorful outline Free Vector">
            <a:extLst>
              <a:ext uri="{FF2B5EF4-FFF2-40B4-BE49-F238E27FC236}">
                <a16:creationId xmlns:a16="http://schemas.microsoft.com/office/drawing/2014/main" id="{D10F69AC-C6BE-4358-B858-108E5C865063}"/>
              </a:ext>
            </a:extLst>
          </p:cNvPr>
          <p:cNvPicPr/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4665" b="96006" l="28754" r="66294">
                        <a14:backgroundMark x1="55591" y1="95048" x2="39617" y2="95048"/>
                        <a14:backgroundMark x1="49840" y1="93770" x2="52556" y2="94409"/>
                        <a14:backgroundMark x1="52077" y1="94409" x2="54792" y2="94569"/>
                        <a14:backgroundMark x1="54792" y1="94409" x2="56230" y2="93930"/>
                        <a14:backgroundMark x1="57348" y1="93770" x2="57348" y2="93131"/>
                        <a14:backgroundMark x1="49361" y1="85942" x2="51757" y2="85304"/>
                        <a14:backgroundMark x1="51917" y1="85304" x2="54792" y2="85144"/>
                        <a14:backgroundMark x1="54633" y1="85144" x2="57029" y2="85623"/>
                        <a14:backgroundMark x1="46965" y1="85144" x2="46805" y2="861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60" t="83947" r="34032" b="4630"/>
          <a:stretch/>
        </p:blipFill>
        <p:spPr bwMode="auto">
          <a:xfrm rot="7106373">
            <a:off x="9523652" y="2099820"/>
            <a:ext cx="3497107" cy="106180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9649320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1529</TotalTime>
  <Words>515</Words>
  <Application>Microsoft Office PowerPoint</Application>
  <PresentationFormat>מסך רחב</PresentationFormat>
  <Paragraphs>107</Paragraphs>
  <Slides>24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24</vt:i4>
      </vt:variant>
    </vt:vector>
  </HeadingPairs>
  <TitlesOfParts>
    <vt:vector size="29" baseType="lpstr">
      <vt:lpstr>Arial</vt:lpstr>
      <vt:lpstr>Carmela</vt:lpstr>
      <vt:lpstr>Calibri Light</vt:lpstr>
      <vt:lpstr>Calibri</vt:lpstr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לוי יצחק ומושקא שפרינגר</dc:creator>
  <cp:lastModifiedBy>User User</cp:lastModifiedBy>
  <cp:revision>41</cp:revision>
  <dcterms:created xsi:type="dcterms:W3CDTF">2017-09-06T18:17:22Z</dcterms:created>
  <dcterms:modified xsi:type="dcterms:W3CDTF">2021-09-04T19:32:46Z</dcterms:modified>
</cp:coreProperties>
</file>