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8" r:id="rId17"/>
    <p:sldId id="271" r:id="rId18"/>
    <p:sldId id="272" r:id="rId19"/>
    <p:sldId id="279" r:id="rId20"/>
    <p:sldId id="270" r:id="rId21"/>
    <p:sldId id="276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1738" y="10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045029" y="535336"/>
            <a:ext cx="10945675" cy="2616199"/>
          </a:xfrm>
        </p:spPr>
        <p:txBody>
          <a:bodyPr>
            <a:normAutofit/>
          </a:bodyPr>
          <a:lstStyle/>
          <a:p>
            <a:r>
              <a:rPr lang="he-IL" sz="8000" dirty="0" smtClean="0"/>
              <a:t>תשובה ועשרת ימי תשובה</a:t>
            </a:r>
            <a:endParaRPr lang="he-IL" sz="8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361510" y="3395376"/>
            <a:ext cx="7941216" cy="1388534"/>
          </a:xfrm>
        </p:spPr>
        <p:txBody>
          <a:bodyPr>
            <a:normAutofit/>
          </a:bodyPr>
          <a:lstStyle/>
          <a:p>
            <a:r>
              <a:rPr lang="he-IL" sz="4000" dirty="0" smtClean="0"/>
              <a:t>על פי קיצור שולחן ערוך מקור חיים לתלמידים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51930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596" y="205526"/>
            <a:ext cx="10447087" cy="479319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301" y="4675470"/>
            <a:ext cx="2076699" cy="207669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7" y="4654550"/>
            <a:ext cx="1470023" cy="207669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228" y="4654550"/>
            <a:ext cx="2143125" cy="2143125"/>
          </a:xfrm>
          <a:prstGeom prst="rect">
            <a:avLst/>
          </a:prstGeom>
        </p:spPr>
      </p:pic>
      <p:sp>
        <p:nvSpPr>
          <p:cNvPr id="8" name="חץ שמאלה 7"/>
          <p:cNvSpPr/>
          <p:nvPr/>
        </p:nvSpPr>
        <p:spPr>
          <a:xfrm>
            <a:off x="7683500" y="5478994"/>
            <a:ext cx="1894728" cy="6805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 שמאלה 8"/>
          <p:cNvSpPr/>
          <p:nvPr/>
        </p:nvSpPr>
        <p:spPr>
          <a:xfrm>
            <a:off x="4117133" y="5385859"/>
            <a:ext cx="1894728" cy="6805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778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98" y="2081348"/>
            <a:ext cx="4040052" cy="404005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800" y="337419"/>
            <a:ext cx="10541427" cy="1743929"/>
          </a:xfrm>
          <a:prstGeom prst="rect">
            <a:avLst/>
          </a:prstGeom>
        </p:spPr>
      </p:pic>
      <p:grpSp>
        <p:nvGrpSpPr>
          <p:cNvPr id="8" name="קבוצה 7"/>
          <p:cNvGrpSpPr/>
          <p:nvPr/>
        </p:nvGrpSpPr>
        <p:grpSpPr>
          <a:xfrm>
            <a:off x="5842395" y="2438399"/>
            <a:ext cx="6061425" cy="2324101"/>
            <a:chOff x="5842395" y="2438399"/>
            <a:chExt cx="6061425" cy="2324101"/>
          </a:xfrm>
        </p:grpSpPr>
        <p:sp>
          <p:nvSpPr>
            <p:cNvPr id="7" name="הסבר אליפטי 6"/>
            <p:cNvSpPr/>
            <p:nvPr/>
          </p:nvSpPr>
          <p:spPr>
            <a:xfrm>
              <a:off x="5842395" y="2438399"/>
              <a:ext cx="6061425" cy="2324101"/>
            </a:xfrm>
            <a:prstGeom prst="wedgeEllipseCallout">
              <a:avLst>
                <a:gd name="adj1" fmla="val -74126"/>
                <a:gd name="adj2" fmla="val 701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מלבן 4"/>
            <p:cNvSpPr/>
            <p:nvPr/>
          </p:nvSpPr>
          <p:spPr>
            <a:xfrm>
              <a:off x="6402599" y="3028434"/>
              <a:ext cx="5365571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he-IL" sz="3600" dirty="0"/>
                <a:t>יותר קל ללמוד את כל </a:t>
              </a:r>
              <a:r>
                <a:rPr lang="he-IL" sz="3600" dirty="0" err="1"/>
                <a:t>הש"ס</a:t>
              </a:r>
              <a:r>
                <a:rPr lang="he-IL" sz="3600" dirty="0"/>
                <a:t> </a:t>
              </a:r>
              <a:endParaRPr lang="he-IL" sz="3600" dirty="0" smtClean="0"/>
            </a:p>
            <a:p>
              <a:r>
                <a:rPr lang="he-IL" sz="3600" dirty="0" smtClean="0"/>
                <a:t>מאשר </a:t>
              </a:r>
              <a:r>
                <a:rPr lang="he-IL" sz="3600" dirty="0"/>
                <a:t>לתקן מידה אחת.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702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67661"/>
          <a:stretch/>
        </p:blipFill>
        <p:spPr>
          <a:xfrm rot="60000">
            <a:off x="1579582" y="218"/>
            <a:ext cx="10541287" cy="136870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19500"/>
            <a:ext cx="5715000" cy="32385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t="33316"/>
          <a:stretch/>
        </p:blipFill>
        <p:spPr>
          <a:xfrm rot="60000">
            <a:off x="1592265" y="1416694"/>
            <a:ext cx="10541287" cy="282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5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448"/>
          <a:stretch/>
        </p:blipFill>
        <p:spPr>
          <a:xfrm>
            <a:off x="1995055" y="-128292"/>
            <a:ext cx="9919855" cy="450979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237" y="3740509"/>
            <a:ext cx="4157663" cy="29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8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4915"/>
          <a:stretch/>
        </p:blipFill>
        <p:spPr>
          <a:xfrm>
            <a:off x="1906155" y="0"/>
            <a:ext cx="9919855" cy="24511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451100"/>
            <a:ext cx="6148387" cy="40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6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0" b="100000" l="6259" r="100000">
                        <a14:foregroundMark x1="98435" y1="13139" x2="55334" y2="56934"/>
                        <a14:foregroundMark x1="53201" y1="73723" x2="11807" y2="63504"/>
                        <a14:foregroundMark x1="10526" y1="13139" x2="11949" y2="613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258" y="-142025"/>
            <a:ext cx="11493742" cy="223988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e-IL" sz="13800" dirty="0" smtClean="0"/>
              <a:t>קרבן= מקרב</a:t>
            </a:r>
            <a:endParaRPr lang="he-IL" sz="13800" dirty="0"/>
          </a:p>
        </p:txBody>
      </p:sp>
    </p:spTree>
    <p:extLst>
      <p:ext uri="{BB962C8B-B14F-4D97-AF65-F5344CB8AC3E}">
        <p14:creationId xmlns:p14="http://schemas.microsoft.com/office/powerpoint/2010/main" val="100803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1813743" y="106468"/>
            <a:ext cx="10213826" cy="3301750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303" y="3310426"/>
            <a:ext cx="6058697" cy="337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360" y="0"/>
            <a:ext cx="10289993" cy="217054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1" y="1994980"/>
            <a:ext cx="10744864" cy="172273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337" y="3479725"/>
            <a:ext cx="5581463" cy="30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5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4637" y="3783466"/>
            <a:ext cx="3578387" cy="357838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5841" y="3783466"/>
            <a:ext cx="3578387" cy="3578387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השנה                         עשרת ימי תשובה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2526" y="167595"/>
            <a:ext cx="10295719" cy="1143969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8767532" y="1829769"/>
            <a:ext cx="2028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תשובה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994994" y="1725937"/>
            <a:ext cx="2028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תשובה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89778" l="0" r="100000">
                        <a14:backgroundMark x1="82667" y1="25778" x2="17778" y2="26667"/>
                        <a14:backgroundMark x1="91111" y1="25778" x2="86667" y2="26222"/>
                        <a14:backgroundMark x1="8889" y1="26222" x2="17778" y2="25778"/>
                        <a14:backgroundMark x1="92444" y1="25778" x2="99556" y2="24000"/>
                        <a14:backgroundMark x1="5778" y1="23111" x2="7556" y2="2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7081" y="3795905"/>
            <a:ext cx="3578387" cy="357838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89778" l="0" r="100000">
                        <a14:backgroundMark x1="82667" y1="25778" x2="17778" y2="26667"/>
                        <a14:backgroundMark x1="91111" y1="25778" x2="86667" y2="26222"/>
                        <a14:backgroundMark x1="8889" y1="26222" x2="17778" y2="25778"/>
                        <a14:backgroundMark x1="92444" y1="25778" x2="99556" y2="24000"/>
                        <a14:backgroundMark x1="5778" y1="23111" x2="7556" y2="2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5841" y="3795905"/>
            <a:ext cx="3578387" cy="35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3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741 C -0.00859 0.11643 -0.00247 0.10972 -0.00937 0.11551 C -0.01093 0.11666 -0.01237 0.11875 -0.01406 0.11944 C -0.01575 0.12037 -0.01757 0.12037 -0.0194 0.12083 C -0.0332 0.13171 -0.01875 0.12176 -0.03541 0.12916 C -0.0375 0.13009 -0.03945 0.13217 -0.04153 0.1331 C -0.04427 0.13449 -0.04713 0.13495 -0.05 0.13588 C -0.05638 0.14097 -0.05755 0.14259 -0.06458 0.14537 C -0.06627 0.14606 -0.0681 0.14629 -0.06992 0.14676 C -0.07395 0.14907 -0.08737 0.15741 -0.09362 0.16041 C -0.09869 0.16273 -0.10104 0.16273 -0.10586 0.16574 C -0.10768 0.1669 -0.10937 0.16898 -0.11119 0.16991 C -0.11263 0.1706 -0.11432 0.1706 -0.11575 0.17129 C -0.11653 0.17153 -0.11731 0.17222 -0.1181 0.17268 C -0.11914 0.17315 -0.12018 0.17361 -0.12109 0.17407 C -0.12161 0.17523 -0.12226 0.17662 -0.12265 0.17801 C -0.12408 0.1831 -0.12422 0.18518 -0.125 0.19028 C -0.12422 0.19583 -0.12422 0.20162 -0.12265 0.20671 C -0.12213 0.20833 -0.11471 0.21551 -0.11354 0.2162 C -0.10612 0.21991 -0.09882 0.22338 -0.09127 0.22569 C -0.07239 0.23148 -0.06731 0.23495 -0.05078 0.23518 L 0.07097 0.23657 C 0.06706 0.24166 0.05899 0.25324 0.05404 0.25694 C 0.04753 0.2618 0.04063 0.26435 0.03412 0.26921 C 0.02019 0.27986 0.02735 0.27639 0.01276 0.28009 C 0.00118 0.28727 -0.00026 0.28889 -0.01172 0.29375 C -0.01549 0.29537 -0.0194 0.29606 -0.02317 0.29768 C -0.0263 0.2993 -0.02929 0.30185 -0.03242 0.30324 C -0.03593 0.30486 -0.03945 0.30648 -0.0431 0.30741 C -0.05 0.30903 -0.0638 0.31134 -0.0638 0.31157 C -0.06549 0.31227 -0.06731 0.31366 -0.06914 0.31412 C -0.07369 0.31551 -0.08294 0.3169 -0.08294 0.31713 C -0.08619 0.31828 -0.08945 0.32014 -0.09283 0.32083 C -0.09505 0.32129 -0.12604 0.32361 -0.12643 0.32361 C -0.13086 0.32453 -0.13515 0.325 -0.13945 0.32639 C -0.14062 0.32685 -0.1431 0.32731 -0.14257 0.32916 C -0.14114 0.33333 -0.13346 0.33773 -0.13112 0.34004 C -0.122 0.34838 -0.11224 0.36227 -0.10195 0.36458 L -0.08906 0.36713 C -0.0431 0.38657 -0.10052 0.36412 -0.05846 0.37546 C -0.01875 0.38588 -0.06445 0.38009 -0.02773 0.38356 C -0.02395 0.38449 -0.02018 0.38565 -0.01627 0.38634 C -0.01041 0.38703 -0.00455 0.38703 0.00131 0.3875 L 0.01654 0.38889 C 0.0112 0.39537 0.01784 0.38727 0.0112 0.39583 C 0.01042 0.39676 0.00964 0.39745 0.00899 0.39838 C 0.00443 0.40555 0.00521 0.4037 0.00352 0.40949 " pathEditMode="relative" rAng="0" ptsTypes="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0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3.95833E-6 0.414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1074"/>
          <a:stretch/>
        </p:blipFill>
        <p:spPr>
          <a:xfrm>
            <a:off x="1484311" y="90054"/>
            <a:ext cx="10553942" cy="303183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2" y="3121891"/>
            <a:ext cx="5268394" cy="36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126"/>
          <a:stretch/>
        </p:blipFill>
        <p:spPr>
          <a:xfrm>
            <a:off x="1638058" y="175490"/>
            <a:ext cx="10553942" cy="690437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131" y="1212980"/>
            <a:ext cx="10771869" cy="59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9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6" name="מציין מיקום תוכן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0892"/>
              </p:ext>
            </p:extLst>
          </p:nvPr>
        </p:nvGraphicFramePr>
        <p:xfrm>
          <a:off x="1942928" y="4017712"/>
          <a:ext cx="10018712" cy="201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04678">
                  <a:extLst>
                    <a:ext uri="{9D8B030D-6E8A-4147-A177-3AD203B41FA5}">
                      <a16:colId xmlns:a16="http://schemas.microsoft.com/office/drawing/2014/main" val="375663249"/>
                    </a:ext>
                  </a:extLst>
                </a:gridCol>
                <a:gridCol w="2504678">
                  <a:extLst>
                    <a:ext uri="{9D8B030D-6E8A-4147-A177-3AD203B41FA5}">
                      <a16:colId xmlns:a16="http://schemas.microsoft.com/office/drawing/2014/main" val="2464208965"/>
                    </a:ext>
                  </a:extLst>
                </a:gridCol>
                <a:gridCol w="2053713">
                  <a:extLst>
                    <a:ext uri="{9D8B030D-6E8A-4147-A177-3AD203B41FA5}">
                      <a16:colId xmlns:a16="http://schemas.microsoft.com/office/drawing/2014/main" val="279298877"/>
                    </a:ext>
                  </a:extLst>
                </a:gridCol>
                <a:gridCol w="2955643">
                  <a:extLst>
                    <a:ext uri="{9D8B030D-6E8A-4147-A177-3AD203B41FA5}">
                      <a16:colId xmlns:a16="http://schemas.microsoft.com/office/drawing/2014/main" val="1425661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אבות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גבורות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הודאה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שים שלום</a:t>
                      </a:r>
                      <a:endParaRPr lang="he-I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6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48217"/>
                  </a:ext>
                </a:extLst>
              </a:tr>
            </a:tbl>
          </a:graphicData>
        </a:graphic>
      </p:graphicFrame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8058" b="32444"/>
          <a:stretch/>
        </p:blipFill>
        <p:spPr>
          <a:xfrm>
            <a:off x="1866029" y="-8498"/>
            <a:ext cx="10223129" cy="3918026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5147644" y="6029392"/>
            <a:ext cx="154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זכרנו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7181185" y="6004702"/>
            <a:ext cx="2297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מי כמוך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9963329" y="5934670"/>
            <a:ext cx="17780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וכתוב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1866029" y="5980011"/>
            <a:ext cx="30267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בספר חיים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8058" t="68434"/>
          <a:stretch/>
        </p:blipFill>
        <p:spPr>
          <a:xfrm>
            <a:off x="1738511" y="4138128"/>
            <a:ext cx="10223129" cy="18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7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 -0.00718 L 0.38906 -0.21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-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7.40741E-7 L -0.0013 -0.2018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40494 -0.185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0222 -0.182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58650" y="723900"/>
            <a:ext cx="10018713" cy="1752599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39716" y="-1027924"/>
            <a:ext cx="10018713" cy="3124201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39646"/>
          <a:stretch/>
        </p:blipFill>
        <p:spPr>
          <a:xfrm>
            <a:off x="1714055" y="280696"/>
            <a:ext cx="10044374" cy="2493723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1961759" y="425980"/>
            <a:ext cx="9685176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10116715" y="926838"/>
            <a:ext cx="1871458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1961758" y="1532050"/>
            <a:ext cx="5893433" cy="500858"/>
          </a:xfrm>
          <a:prstGeom prst="rect">
            <a:avLst/>
          </a:prstGeom>
          <a:solidFill>
            <a:schemeClr val="accent3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02894" y="1962813"/>
            <a:ext cx="3622172" cy="500858"/>
          </a:xfrm>
          <a:prstGeom prst="rect">
            <a:avLst/>
          </a:prstGeom>
          <a:solidFill>
            <a:schemeClr val="accent3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1732015" y="908836"/>
            <a:ext cx="8384700" cy="500858"/>
          </a:xfrm>
          <a:prstGeom prst="rect">
            <a:avLst/>
          </a:prstGeom>
          <a:solidFill>
            <a:schemeClr val="accent1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7924021" y="1414464"/>
            <a:ext cx="3722914" cy="500858"/>
          </a:xfrm>
          <a:prstGeom prst="rect">
            <a:avLst/>
          </a:prstGeom>
          <a:solidFill>
            <a:schemeClr val="accent1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932" y="2821910"/>
            <a:ext cx="4788909" cy="35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45" y="-167888"/>
            <a:ext cx="10007099" cy="64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0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4138" y="636070"/>
            <a:ext cx="1444624" cy="175259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מקרה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878" y="3862938"/>
            <a:ext cx="4233191" cy="2724476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8929396" y="858416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2074506" y="4693331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5278016" y="4753915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5278016" y="2637452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9" name="מלבן 8"/>
          <p:cNvSpPr/>
          <p:nvPr/>
        </p:nvSpPr>
        <p:spPr>
          <a:xfrm>
            <a:off x="1990530" y="2640594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5278016" y="860748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1917813" y="851401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8854751" y="2666999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כותרת 1"/>
          <p:cNvSpPr txBox="1">
            <a:spLocks/>
          </p:cNvSpPr>
          <p:nvPr/>
        </p:nvSpPr>
        <p:spPr>
          <a:xfrm>
            <a:off x="10999303" y="2322544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15" name="כותרת 1"/>
          <p:cNvSpPr>
            <a:spLocks noGrp="1"/>
          </p:cNvSpPr>
          <p:nvPr>
            <p:ph idx="1"/>
          </p:nvPr>
        </p:nvSpPr>
        <p:spPr>
          <a:xfrm>
            <a:off x="-7937615" y="3701142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dirty="0" smtClean="0"/>
              <a:t>טעם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929396" y="974762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הא-ל הקדוש ותוך כדי דיבור נזכר ואמר המלך הקדוש</a:t>
            </a:r>
            <a:endParaRPr lang="he-IL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893629" y="2831722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צריך לחזור</a:t>
            </a:r>
            <a:endParaRPr lang="he-IL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9628" y="893374"/>
            <a:ext cx="219269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הא-ל הקדוש ולא הספיק לתקן תוך כדי דיבור או שכבר התחיל את הברכה הבאה</a:t>
            </a:r>
            <a:endParaRPr lang="he-IL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428100" y="2893955"/>
            <a:ext cx="193769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לראש התפילה</a:t>
            </a:r>
            <a:endParaRPr lang="he-IL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265542" y="4926024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</a:t>
            </a:r>
            <a:r>
              <a:rPr lang="he-IL" sz="1600" dirty="0" err="1" smtClean="0"/>
              <a:t>ששלש</a:t>
            </a:r>
            <a:r>
              <a:rPr lang="he-IL" sz="1600" dirty="0" smtClean="0"/>
              <a:t> הברכות הראשונות נחשבות לברכה אחת</a:t>
            </a:r>
            <a:endParaRPr lang="he-IL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033110" y="979140"/>
            <a:ext cx="18711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/>
              <a:t>מי </a:t>
            </a:r>
            <a:r>
              <a:rPr lang="he-IL" sz="1600" dirty="0" smtClean="0"/>
              <a:t>שאינו זוכר אם אמר </a:t>
            </a:r>
            <a:r>
              <a:rPr lang="he-IL" sz="1600" dirty="0"/>
              <a:t>המלך הקדוש </a:t>
            </a:r>
            <a:r>
              <a:rPr lang="he-IL" sz="1600" dirty="0" smtClean="0"/>
              <a:t>או הא-ל </a:t>
            </a:r>
            <a:r>
              <a:rPr lang="he-IL" sz="1600" dirty="0"/>
              <a:t>הקדוש </a:t>
            </a:r>
            <a:endParaRPr lang="he-IL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2033110" y="2983914"/>
            <a:ext cx="193769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לראש התפילה</a:t>
            </a:r>
            <a:endParaRPr lang="he-IL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093572" y="4809677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שסביר להניח שאמר את מה שרגיל לומר במשך כל השנה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392334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477" y="300956"/>
            <a:ext cx="10537329" cy="1537080"/>
          </a:xfrm>
          <a:prstGeom prst="rect">
            <a:avLst/>
          </a:prstGeom>
        </p:spPr>
      </p:pic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1367908" y="2222880"/>
            <a:ext cx="10636898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he-IL" sz="3600" dirty="0"/>
              <a:t>ה"אורחות -חיים" (הלכות תפילה סי' ק"ד) מסביר: "בי' ימים שבין ראש השנה ליום הכיפורים חותם בברכה ג' 'המלך הקדוש' ובברכה י"ב 'המלך המשפט', והטעם - כדי להזכיר בדעתו בתפילה שהגיעה עת לבוא לפני מלכו של עולם, וכן חותם 'המלך המשפט' כדי שיירא ויפחד </a:t>
            </a:r>
            <a:r>
              <a:rPr lang="he-IL" sz="3600" dirty="0" err="1"/>
              <a:t>מהש"י</a:t>
            </a:r>
            <a:r>
              <a:rPr lang="he-IL" sz="3600" dirty="0"/>
              <a:t> בהגיעו עת התקרבו למשפט ויפחד ממנו וישוב בתשובה שלמה לפניו".</a:t>
            </a:r>
          </a:p>
        </p:txBody>
      </p:sp>
    </p:spTree>
    <p:extLst>
      <p:ext uri="{BB962C8B-B14F-4D97-AF65-F5344CB8AC3E}">
        <p14:creationId xmlns:p14="http://schemas.microsoft.com/office/powerpoint/2010/main" val="266001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555"/>
          <a:stretch/>
        </p:blipFill>
        <p:spPr>
          <a:xfrm>
            <a:off x="1714477" y="685800"/>
            <a:ext cx="10007080" cy="51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555"/>
          <a:stretch/>
        </p:blipFill>
        <p:spPr>
          <a:xfrm>
            <a:off x="7081601" y="3957645"/>
            <a:ext cx="4919873" cy="2531017"/>
          </a:xfrm>
          <a:prstGeom prst="rect">
            <a:avLst/>
          </a:prstGeom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10954138" y="636070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smtClean="0"/>
              <a:t>מקרה</a:t>
            </a:r>
            <a:endParaRPr lang="he-IL" sz="2800" dirty="0"/>
          </a:p>
        </p:txBody>
      </p:sp>
      <p:sp>
        <p:nvSpPr>
          <p:cNvPr id="7" name="מלבן 6"/>
          <p:cNvSpPr/>
          <p:nvPr/>
        </p:nvSpPr>
        <p:spPr>
          <a:xfrm>
            <a:off x="8929396" y="858416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074506" y="4693331"/>
            <a:ext cx="2192694" cy="4549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4792822" y="4753915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4792822" y="2637452"/>
            <a:ext cx="2192694" cy="106369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1" name="מלבן 10"/>
          <p:cNvSpPr/>
          <p:nvPr/>
        </p:nvSpPr>
        <p:spPr>
          <a:xfrm>
            <a:off x="1990530" y="2640594"/>
            <a:ext cx="2192694" cy="106369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79845" y="976700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8854751" y="2666999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10999303" y="2322544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16" name="כותרת 1"/>
          <p:cNvSpPr txBox="1">
            <a:spLocks/>
          </p:cNvSpPr>
          <p:nvPr/>
        </p:nvSpPr>
        <p:spPr>
          <a:xfrm>
            <a:off x="-2065255" y="1580861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sz="2800" dirty="0" smtClean="0"/>
              <a:t>אומר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953685" y="893374"/>
            <a:ext cx="205273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מלך אוהב צדקה ומשפט ותוך כדי דיבור נזכר ואמר המלך המשפט</a:t>
            </a:r>
            <a:endParaRPr lang="he-IL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8893629" y="2831722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צריך לחזור</a:t>
            </a:r>
            <a:endParaRPr lang="he-IL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649633" y="948539"/>
            <a:ext cx="219269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מלך אוהב צדקה ומשפט ולא הספיק לתקן תוך כדי דיבור או שהמשיך לברכת המינים</a:t>
            </a:r>
            <a:endParaRPr lang="he-IL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942906" y="2893955"/>
            <a:ext cx="1937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לפי מנהג רוב קהילות הספרדים</a:t>
            </a:r>
            <a:endParaRPr lang="he-IL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780348" y="4926024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לברכת "השיבה שופטינו", ואם סיים התפילה חוזר לראש</a:t>
            </a:r>
            <a:endParaRPr lang="he-IL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033110" y="2983914"/>
            <a:ext cx="1937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לפי מנהג קהילות אשכנזים </a:t>
            </a:r>
            <a:endParaRPr lang="he-IL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093572" y="4809677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חוזר</a:t>
            </a:r>
            <a:endParaRPr lang="he-IL" sz="1600" dirty="0"/>
          </a:p>
        </p:txBody>
      </p:sp>
      <p:sp>
        <p:nvSpPr>
          <p:cNvPr id="25" name="מלבן 24"/>
          <p:cNvSpPr/>
          <p:nvPr/>
        </p:nvSpPr>
        <p:spPr>
          <a:xfrm>
            <a:off x="2093572" y="5590155"/>
            <a:ext cx="2192694" cy="82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כותרת 1"/>
          <p:cNvSpPr txBox="1">
            <a:spLocks/>
          </p:cNvSpPr>
          <p:nvPr/>
        </p:nvSpPr>
        <p:spPr>
          <a:xfrm>
            <a:off x="3863415" y="3617542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2093572" y="5694109"/>
            <a:ext cx="21926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כיון שגם בנוסח הרגיל מוזכרת המילה "מלך"</a:t>
            </a:r>
            <a:endParaRPr lang="he-IL" sz="1600" dirty="0"/>
          </a:p>
        </p:txBody>
      </p:sp>
      <p:sp>
        <p:nvSpPr>
          <p:cNvPr id="28" name="כותרת 1"/>
          <p:cNvSpPr txBox="1">
            <a:spLocks/>
          </p:cNvSpPr>
          <p:nvPr/>
        </p:nvSpPr>
        <p:spPr>
          <a:xfrm>
            <a:off x="4020311" y="5260978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טעם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9641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  <p:bldP spid="24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3058" b="43379"/>
          <a:stretch/>
        </p:blipFill>
        <p:spPr>
          <a:xfrm>
            <a:off x="1956320" y="0"/>
            <a:ext cx="10007080" cy="181610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2451305" y="3153191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5788089" y="3153191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9428956" y="3172439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9428956" y="3245368"/>
            <a:ext cx="22905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/>
              <a:t>מי </a:t>
            </a:r>
            <a:r>
              <a:rPr lang="he-IL" sz="1600" dirty="0" smtClean="0"/>
              <a:t>שאינו זוכר אם אמר </a:t>
            </a:r>
            <a:r>
              <a:rPr lang="he-IL" sz="1600" dirty="0"/>
              <a:t>המלך </a:t>
            </a:r>
            <a:r>
              <a:rPr lang="he-IL" sz="1600" dirty="0" smtClean="0"/>
              <a:t>המשפט או מלך אוהב צדקה ומשפט</a:t>
            </a:r>
            <a:endParaRPr lang="he-IL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991014" y="3396588"/>
            <a:ext cx="193769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דינו כמי שטעה ואמר "מלך אוהב צדקה ומשפט"</a:t>
            </a:r>
            <a:endParaRPr lang="he-IL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470371" y="3269537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שסביר להניח שאמר את מה שרגיל לומר במשך כל השנה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254011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9655" b="24791"/>
          <a:stretch/>
        </p:blipFill>
        <p:spPr>
          <a:xfrm>
            <a:off x="1918220" y="355599"/>
            <a:ext cx="10007080" cy="20828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1918220" y="3634085"/>
            <a:ext cx="10096500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he-IL" sz="3200" dirty="0"/>
              <a:t>והטעם </a:t>
            </a:r>
            <a:r>
              <a:rPr lang="he-IL" sz="3200" dirty="0" err="1"/>
              <a:t>שכופלין</a:t>
            </a:r>
            <a:r>
              <a:rPr lang="he-IL" sz="3200" dirty="0"/>
              <a:t> אותו, מפני שבימים הללו הוא מתעלה אחר כפול ומכופל מפי ברואיו, מפני שהוא יושב על </a:t>
            </a:r>
            <a:r>
              <a:rPr lang="he-IL" sz="3200" dirty="0" err="1"/>
              <a:t>כסא</a:t>
            </a:r>
            <a:r>
              <a:rPr lang="he-IL" sz="3200" dirty="0"/>
              <a:t> דין והכל </a:t>
            </a:r>
            <a:r>
              <a:rPr lang="he-IL" sz="3200" dirty="0" err="1"/>
              <a:t>צריכין</a:t>
            </a:r>
            <a:r>
              <a:rPr lang="he-IL" sz="3200" dirty="0"/>
              <a:t> לשבחו ולפארו ולבקש רחמים על דינו</a:t>
            </a:r>
            <a:r>
              <a:rPr lang="he-IL" sz="3200" dirty="0" smtClean="0"/>
              <a:t>.</a:t>
            </a:r>
            <a:endParaRPr lang="en-US" sz="3200" dirty="0" smtClean="0"/>
          </a:p>
          <a:p>
            <a:r>
              <a:rPr lang="he-IL" sz="3200" dirty="0" smtClean="0"/>
              <a:t>(לבוש </a:t>
            </a:r>
            <a:r>
              <a:rPr lang="he-IL" sz="3200" dirty="0" err="1" smtClean="0"/>
              <a:t>תקפב,ח</a:t>
            </a:r>
            <a:r>
              <a:rPr lang="he-IL" sz="3200" dirty="0" smtClean="0"/>
              <a:t>)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2406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77486"/>
          <a:stretch/>
        </p:blipFill>
        <p:spPr>
          <a:xfrm>
            <a:off x="2184920" y="54663"/>
            <a:ext cx="10007080" cy="3014872"/>
          </a:xfrm>
          <a:prstGeom prst="rect">
            <a:avLst/>
          </a:prstGeom>
        </p:spPr>
      </p:pic>
      <p:pic>
        <p:nvPicPr>
          <p:cNvPr id="3" name="__אבינו מלכנו קבל ברחמים וברצון את... - ישיבת שדרות- אפיקי דעת_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9276" t="15234" r="7267" b="17016"/>
          <a:stretch/>
        </p:blipFill>
        <p:spPr>
          <a:xfrm>
            <a:off x="3083717" y="2993623"/>
            <a:ext cx="6117433" cy="367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פרלקסה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היסט</Template>
  <TotalTime>400</TotalTime>
  <Words>322</Words>
  <Application>Microsoft Office PowerPoint</Application>
  <PresentationFormat>מסך רחב</PresentationFormat>
  <Paragraphs>48</Paragraphs>
  <Slides>22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6" baseType="lpstr">
      <vt:lpstr>Arial</vt:lpstr>
      <vt:lpstr>Corbel</vt:lpstr>
      <vt:lpstr>Miriam</vt:lpstr>
      <vt:lpstr>פרלקסה</vt:lpstr>
      <vt:lpstr>תשובה ועשרת ימי תשובה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כל השנה                         עשרת ימי תשובה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מקרה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תשובה ועשרת ימי תשובה</dc:title>
  <dc:creator>1</dc:creator>
  <cp:lastModifiedBy>1</cp:lastModifiedBy>
  <cp:revision>15</cp:revision>
  <dcterms:created xsi:type="dcterms:W3CDTF">2020-08-17T12:50:46Z</dcterms:created>
  <dcterms:modified xsi:type="dcterms:W3CDTF">2020-08-17T19:31:36Z</dcterms:modified>
</cp:coreProperties>
</file>