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6AA5020-90B7-4B9D-B7A2-26C74751BB4C}">
  <a:tblStyle styleId="{A6AA5020-90B7-4B9D-B7A2-26C74751BB4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" name="Google Shape;13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4" name="Google Shape;244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7" name="Google Shape;307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1" name="Google Shape;341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8" name="Google Shape;368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hyperlink" Target="https://www.youtube.com/watch?v=YE-NeggpTyE" TargetMode="External"/><Relationship Id="rId6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Relationship Id="rId4" Type="http://schemas.openxmlformats.org/officeDocument/2006/relationships/hyperlink" Target="https://drive.google.com/file/d/1dxYB4i3CGSAQEZHyZxejvmyyU6UBFmNP/view?usp=drive_web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image" Target="../media/image2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8.jpg"/><Relationship Id="rId5" Type="http://schemas.openxmlformats.org/officeDocument/2006/relationships/image" Target="../media/image17.png"/><Relationship Id="rId6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Relationship Id="rId4" Type="http://schemas.openxmlformats.org/officeDocument/2006/relationships/image" Target="../media/image18.jpg"/><Relationship Id="rId5" Type="http://schemas.openxmlformats.org/officeDocument/2006/relationships/image" Target="../media/image22.jpg"/><Relationship Id="rId6" Type="http://schemas.openxmlformats.org/officeDocument/2006/relationships/image" Target="../media/image17.png"/><Relationship Id="rId7" Type="http://schemas.openxmlformats.org/officeDocument/2006/relationships/image" Target="../media/image26.png"/><Relationship Id="rId8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jpg"/><Relationship Id="rId4" Type="http://schemas.openxmlformats.org/officeDocument/2006/relationships/image" Target="../media/image23.jpg"/><Relationship Id="rId5" Type="http://schemas.openxmlformats.org/officeDocument/2006/relationships/image" Target="../media/image27.jpg"/><Relationship Id="rId6" Type="http://schemas.openxmlformats.org/officeDocument/2006/relationships/hyperlink" Target="https://www.youtube.com/watch?v=o9PxSc8uof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0496" y="214290"/>
            <a:ext cx="1301750" cy="73183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/>
          <p:nvPr/>
        </p:nvSpPr>
        <p:spPr>
          <a:xfrm>
            <a:off x="2590800" y="1285860"/>
            <a:ext cx="4249727" cy="214314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noFill/>
                <a:latin typeface="Calibri"/>
              </a:rPr>
              <a:t/>
            </a:r>
            <a:br>
              <a:rPr b="1" i="0">
                <a:ln>
                  <a:noFill/>
                </a:ln>
                <a:noFill/>
                <a:latin typeface="Calibri"/>
              </a:rPr>
            </a:br>
            <a:r>
              <a:rPr b="1" i="0">
                <a:ln>
                  <a:noFill/>
                </a:ln>
                <a:noFill/>
                <a:latin typeface="Calibri"/>
              </a:rPr>
              <a:t> תַּלְמִידִים יְקָרִים</a:t>
            </a:r>
            <a:br>
              <a:rPr b="1" i="0">
                <a:ln>
                  <a:noFill/>
                </a:ln>
                <a:noFill/>
                <a:latin typeface="Calibri"/>
              </a:rPr>
            </a:br>
            <a:r>
              <a:rPr b="1" i="0">
                <a:ln>
                  <a:noFill/>
                </a:ln>
                <a:noFill/>
                <a:latin typeface="Calibri"/>
              </a:rPr>
              <a:t/>
            </a:r>
            <a:br>
              <a:rPr b="1" i="0">
                <a:ln>
                  <a:noFill/>
                </a:ln>
                <a:noFill/>
                <a:latin typeface="Calibri"/>
              </a:rPr>
            </a:br>
            <a:r>
              <a:rPr b="1" i="0">
                <a:ln>
                  <a:noFill/>
                </a:ln>
                <a:noFill/>
                <a:latin typeface="Calibri"/>
              </a:rPr>
              <a:t>  בְּרוּכִים הַבָּאִים </a:t>
            </a:r>
            <a:br>
              <a:rPr b="1" i="0">
                <a:ln>
                  <a:noFill/>
                </a:ln>
                <a:noFill/>
                <a:latin typeface="Calibri"/>
              </a:rPr>
            </a:br>
            <a:r>
              <a:rPr b="1" i="0">
                <a:ln>
                  <a:noFill/>
                </a:ln>
                <a:noFill/>
                <a:latin typeface="Calibri"/>
              </a:rPr>
              <a:t/>
            </a:r>
            <a:br>
              <a:rPr b="1" i="0">
                <a:ln>
                  <a:noFill/>
                </a:ln>
                <a:noFill/>
                <a:latin typeface="Calibri"/>
              </a:rPr>
            </a:br>
            <a:r>
              <a:rPr b="1" i="0">
                <a:ln>
                  <a:noFill/>
                </a:ln>
                <a:noFill/>
                <a:latin typeface="Calibri"/>
              </a:rPr>
              <a:t>                 סִימָנֵי רֹאשׁ הַשָּׁנָה מִבֵּית סָבָא וְסַבְתָּא               </a:t>
            </a:r>
            <a:br>
              <a:rPr b="1" i="0">
                <a:ln>
                  <a:noFill/>
                </a:ln>
                <a:noFill/>
                <a:latin typeface="Calibri"/>
              </a:rPr>
            </a:br>
            <a:r>
              <a:rPr b="1" i="0">
                <a:ln>
                  <a:noFill/>
                </a:ln>
                <a:noFill/>
                <a:latin typeface="Calibri"/>
              </a:rPr>
              <a:t/>
            </a:r>
            <a:br>
              <a:rPr b="1" i="0">
                <a:ln>
                  <a:noFill/>
                </a:ln>
                <a:noFill/>
                <a:latin typeface="Calibri"/>
              </a:rPr>
            </a:br>
            <a:r>
              <a:rPr b="1" i="0">
                <a:ln>
                  <a:noFill/>
                </a:ln>
                <a:noFill/>
                <a:latin typeface="Calibri"/>
              </a:rPr>
              <a:t> </a:t>
            </a:r>
          </a:p>
        </p:txBody>
      </p:sp>
      <p:sp>
        <p:nvSpPr>
          <p:cNvPr id="91" name="Google Shape;91;p13"/>
          <p:cNvSpPr/>
          <p:nvPr/>
        </p:nvSpPr>
        <p:spPr>
          <a:xfrm>
            <a:off x="2919126" y="4071917"/>
            <a:ext cx="1825433" cy="10852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" name="Google Shape;92;p13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93" name="Google Shape;93;p13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DAE5F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DAE5F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DAE5F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 flipH="1" rot="-5400000">
              <a:off x="2798" y="-2798"/>
              <a:ext cx="164" cy="5760"/>
            </a:xfrm>
            <a:prstGeom prst="rect">
              <a:avLst/>
            </a:prstGeom>
            <a:solidFill>
              <a:srgbClr val="DAE5F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7" name="Google Shape;9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93377" y="402029"/>
            <a:ext cx="1762125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2143108" y="6215082"/>
            <a:ext cx="48809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https://www.youtube.com/watch?v=YE-NeggpTyE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84786" y="1637111"/>
            <a:ext cx="6061753" cy="340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/>
          <p:nvPr/>
        </p:nvSpPr>
        <p:spPr>
          <a:xfrm>
            <a:off x="214282" y="285728"/>
            <a:ext cx="8715436" cy="63580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1571604" y="428604"/>
            <a:ext cx="6286544" cy="714380"/>
          </a:xfrm>
          <a:custGeom>
            <a:rect b="b" l="l" r="r" t="t"/>
            <a:pathLst>
              <a:path extrusionOk="0" h="816403" w="1285674">
                <a:moveTo>
                  <a:pt x="0" y="81640"/>
                </a:moveTo>
                <a:cubicBezTo>
                  <a:pt x="0" y="36551"/>
                  <a:pt x="36551" y="0"/>
                  <a:pt x="81640" y="0"/>
                </a:cubicBezTo>
                <a:lnTo>
                  <a:pt x="1204034" y="0"/>
                </a:lnTo>
                <a:cubicBezTo>
                  <a:pt x="1249123" y="0"/>
                  <a:pt x="1285674" y="36551"/>
                  <a:pt x="1285674" y="81640"/>
                </a:cubicBezTo>
                <a:lnTo>
                  <a:pt x="1285674" y="734763"/>
                </a:lnTo>
                <a:cubicBezTo>
                  <a:pt x="1285674" y="779852"/>
                  <a:pt x="1249123" y="816403"/>
                  <a:pt x="1204034" y="816403"/>
                </a:cubicBezTo>
                <a:lnTo>
                  <a:pt x="81640" y="816403"/>
                </a:lnTo>
                <a:cubicBezTo>
                  <a:pt x="36551" y="816403"/>
                  <a:pt x="0" y="779852"/>
                  <a:pt x="0" y="734763"/>
                </a:cubicBezTo>
                <a:lnTo>
                  <a:pt x="0" y="81640"/>
                </a:lnTo>
                <a:close/>
              </a:path>
            </a:pathLst>
          </a:custGeom>
          <a:noFill/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96300" lIns="96300" spcFirstLastPara="1" rIns="96300" wrap="square" tIns="96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003399"/>
                </a:solidFill>
                <a:latin typeface="Levenim MT"/>
                <a:ea typeface="Levenim MT"/>
                <a:cs typeface="Levenim MT"/>
                <a:sym typeface="Levenim MT"/>
              </a:rPr>
              <a:t>ראש השנה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6143636" y="857232"/>
            <a:ext cx="2643206" cy="612648"/>
          </a:xfrm>
          <a:prstGeom prst="flowChartPredefinedProcess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1000100" y="857232"/>
            <a:ext cx="1914532" cy="612648"/>
          </a:xfrm>
          <a:prstGeom prst="flowChartPredefinedProcess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לד Archives - JVisual" id="108" name="Google Shape;108;p14"/>
          <p:cNvPicPr preferRelativeResize="0"/>
          <p:nvPr/>
        </p:nvPicPr>
        <p:blipFill rotWithShape="1">
          <a:blip r:embed="rId3">
            <a:alphaModFix/>
          </a:blip>
          <a:srcRect b="17584" l="0" r="0" t="0"/>
          <a:stretch/>
        </p:blipFill>
        <p:spPr>
          <a:xfrm>
            <a:off x="4786314" y="3286124"/>
            <a:ext cx="3448050" cy="185738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4"/>
          <p:cNvSpPr/>
          <p:nvPr/>
        </p:nvSpPr>
        <p:spPr>
          <a:xfrm rot="-383952">
            <a:off x="638933" y="4194370"/>
            <a:ext cx="3557606" cy="1409434"/>
          </a:xfrm>
          <a:prstGeom prst="cloudCallout">
            <a:avLst>
              <a:gd fmla="val 107210" name="adj1"/>
              <a:gd fmla="val -34761" name="adj2"/>
            </a:avLst>
          </a:prstGeom>
          <a:solidFill>
            <a:srgbClr val="F2F2F2"/>
          </a:solidFill>
          <a:ln cap="flat" cmpd="sng" w="25400">
            <a:solidFill>
              <a:srgbClr val="6324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מְשִׂימָה: </a:t>
            </a:r>
            <a:br>
              <a:rPr b="1" i="0" lang="iw-IL" sz="1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iw-IL" sz="1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מָה אֲנִי מְאַחֵל לְעַצְמִי לַשָּׁנָה הַחֲדָשָׁה?</a:t>
            </a:r>
            <a:endParaRPr b="1" i="0" sz="1800" u="none" cap="none" strike="noStrike">
              <a:solidFill>
                <a:srgbClr val="0033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1214414" y="6143644"/>
            <a:ext cx="1074333" cy="369332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ענן מילים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2428651" y="1071546"/>
            <a:ext cx="467147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"תָּחֵל שָׁנָה וּבִרְכוֹתֶיהָ"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2428860" y="6000768"/>
            <a:ext cx="1928826" cy="627508"/>
          </a:xfrm>
          <a:prstGeom prst="leftArrow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פעילות תקשובית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" name="Google Shape;113;p14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114" name="Google Shape;114;p14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4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4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4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8" name="Google Shape;118;p14"/>
          <p:cNvSpPr/>
          <p:nvPr/>
        </p:nvSpPr>
        <p:spPr>
          <a:xfrm>
            <a:off x="1071538" y="2214554"/>
            <a:ext cx="6858048" cy="9144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בְּרֹאשׁ הַשָּׁנָה מַתְחִילָה שָׁנָה חֲדָשָׁה וַאֲנַחְנוּ מְבַקְּשִׁים שֶׁתִּהְיֶה זוֹ שָׁנָה מְבֹרֶכֶת</a:t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"/>
          <p:cNvSpPr/>
          <p:nvPr/>
        </p:nvSpPr>
        <p:spPr>
          <a:xfrm>
            <a:off x="214282" y="428580"/>
            <a:ext cx="8643998" cy="642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928662" y="3714752"/>
            <a:ext cx="7715304" cy="10715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339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בָּעֶרֶב הָרִאשׁוֹן שֶׁל רֹאשׁ הַשָּׁנָה נוֹהֲגִים לֶאֱכֹל לִפְנֵי הָאֲרוּחָה מַאֲכָלִים הַנִּקְרָאִים "</a:t>
            </a:r>
            <a:r>
              <a:rPr b="1" i="0" lang="iw-IL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סִימָנִים"</a:t>
            </a:r>
            <a:r>
              <a:rPr b="1" i="0" lang="iw-IL" sz="20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 –  שֶׁיִּהְיוּ </a:t>
            </a:r>
            <a:r>
              <a:rPr b="1" i="0" lang="iw-IL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סִימָן טוֹב </a:t>
            </a:r>
            <a:r>
              <a:rPr b="1" i="0" lang="iw-IL" sz="20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לְכָל הַשָּׁנָה.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33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5" name="Google Shape;125;p15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126" name="Google Shape;126;p15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5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5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p15"/>
          <p:cNvSpPr/>
          <p:nvPr/>
        </p:nvSpPr>
        <p:spPr>
          <a:xfrm>
            <a:off x="6286512" y="6230492"/>
            <a:ext cx="2214578" cy="627508"/>
          </a:xfrm>
          <a:prstGeom prst="leftArrow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סרטון  הסימנים 1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755576" y="5106645"/>
            <a:ext cx="701206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הַ"סִימָנִים" </a:t>
            </a:r>
            <a:r>
              <a:rPr b="1" i="0" lang="iw-IL" sz="2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שׁוֹנִים בְּכָל בַּיִת לְפִי הַמָּסֹרֶת שֶׁל הַמִּשְׁפָּחָה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עיריית גבעתיים - שנה טובה" id="132" name="Google Shape;132;p15"/>
          <p:cNvPicPr preferRelativeResize="0"/>
          <p:nvPr/>
        </p:nvPicPr>
        <p:blipFill rotWithShape="1">
          <a:blip r:embed="rId3">
            <a:alphaModFix/>
          </a:blip>
          <a:srcRect b="15145" l="4412" r="7353" t="0"/>
          <a:stretch/>
        </p:blipFill>
        <p:spPr>
          <a:xfrm>
            <a:off x="1947839" y="789624"/>
            <a:ext cx="5715040" cy="22860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ראש השנה: רעיונות להכנסת תוכן ומשמעות לארוחת החג | בעניינים" id="133" name="Google Shape;13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14612" y="1571612"/>
            <a:ext cx="4000528" cy="1857388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5"/>
          <p:cNvSpPr/>
          <p:nvPr/>
        </p:nvSpPr>
        <p:spPr>
          <a:xfrm>
            <a:off x="5500694" y="6286520"/>
            <a:ext cx="78258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1.mp4</a:t>
            </a:r>
            <a:endParaRPr b="0" i="0" sz="18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6"/>
          <p:cNvSpPr/>
          <p:nvPr/>
        </p:nvSpPr>
        <p:spPr>
          <a:xfrm>
            <a:off x="214282" y="285728"/>
            <a:ext cx="8715436" cy="65722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0" name="Google Shape;140;p16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141" name="Google Shape;141;p16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16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6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לכל לקוחותינו - שנה טובה" id="145" name="Google Shape;145;p16"/>
          <p:cNvPicPr preferRelativeResize="0"/>
          <p:nvPr/>
        </p:nvPicPr>
        <p:blipFill rotWithShape="1">
          <a:blip r:embed="rId3">
            <a:alphaModFix/>
          </a:blip>
          <a:srcRect b="41534" l="0" r="0" t="0"/>
          <a:stretch/>
        </p:blipFill>
        <p:spPr>
          <a:xfrm>
            <a:off x="4572000" y="3160717"/>
            <a:ext cx="4033868" cy="3268679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6" name="Google Shape;146;p16"/>
          <p:cNvSpPr txBox="1"/>
          <p:nvPr/>
        </p:nvSpPr>
        <p:spPr>
          <a:xfrm>
            <a:off x="388313" y="4637511"/>
            <a:ext cx="4076546" cy="1508105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"יְהִי רָצוֹן מִלְפָנֶיךָ, ה' אלוקינו ואלוקי אבותינו שֶתְחַדֵש עָלֵינוּ שָנָה טוֹבָה וּמְתוּקָה"</a:t>
            </a:r>
            <a:endParaRPr b="0" i="0" sz="2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5394960" y="2357430"/>
            <a:ext cx="2924804" cy="57150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תַּפּוּחַ בִּדְבַשׁ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6"/>
          <p:cNvSpPr txBox="1"/>
          <p:nvPr/>
        </p:nvSpPr>
        <p:spPr>
          <a:xfrm>
            <a:off x="824236" y="2424908"/>
            <a:ext cx="3087364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אָנוּ מְבַקְּשִׁים שֶׁהַשָּׁנָה תְּהִיָּה </a:t>
            </a:r>
            <a:r>
              <a:rPr b="1" i="0" lang="iw-IL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דּוֹמָה</a:t>
            </a:r>
            <a:r>
              <a:rPr b="1" i="0" lang="iw-IL" sz="2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לִדְבַשׁ טוֹבָה וְגַם מְתוּקָה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9" name="Google Shape;149;p16"/>
          <p:cNvGraphicFramePr/>
          <p:nvPr/>
        </p:nvGraphicFramePr>
        <p:xfrm>
          <a:off x="2482437" y="129919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{A6AA5020-90B7-4B9D-B7A2-26C74751BB4C}</a:tableStyleId>
              </a:tblPr>
              <a:tblGrid>
                <a:gridCol w="4036250"/>
              </a:tblGrid>
              <a:tr h="6429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rgbClr val="002060"/>
                          </a:solidFill>
                        </a:rPr>
                        <a:t>סִימָנִים לְפִי </a:t>
                      </a:r>
                      <a:r>
                        <a:rPr lang="iw-IL" sz="2000" u="none" cap="none" strike="noStrike">
                          <a:solidFill>
                            <a:srgbClr val="C00000"/>
                          </a:solidFill>
                        </a:rPr>
                        <a:t>הַדִּמּוּי 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rgbClr val="002060"/>
                          </a:solidFill>
                        </a:rPr>
                        <a:t>מִלִּים לָהֶם יֵשׁ צְלִיל זֵהָה  וּמַשְׁמָעוּת שׁוֹנָה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50" name="Google Shape;150;p16"/>
          <p:cNvSpPr/>
          <p:nvPr/>
        </p:nvSpPr>
        <p:spPr>
          <a:xfrm>
            <a:off x="1357290" y="428604"/>
            <a:ext cx="6286544" cy="928694"/>
          </a:xfrm>
          <a:custGeom>
            <a:rect b="b" l="l" r="r" t="t"/>
            <a:pathLst>
              <a:path extrusionOk="0" h="816403" w="1285674">
                <a:moveTo>
                  <a:pt x="0" y="81640"/>
                </a:moveTo>
                <a:cubicBezTo>
                  <a:pt x="0" y="36551"/>
                  <a:pt x="36551" y="0"/>
                  <a:pt x="81640" y="0"/>
                </a:cubicBezTo>
                <a:lnTo>
                  <a:pt x="1204034" y="0"/>
                </a:lnTo>
                <a:cubicBezTo>
                  <a:pt x="1249123" y="0"/>
                  <a:pt x="1285674" y="36551"/>
                  <a:pt x="1285674" y="81640"/>
                </a:cubicBezTo>
                <a:lnTo>
                  <a:pt x="1285674" y="734763"/>
                </a:lnTo>
                <a:cubicBezTo>
                  <a:pt x="1285674" y="779852"/>
                  <a:pt x="1249123" y="816403"/>
                  <a:pt x="1204034" y="816403"/>
                </a:cubicBezTo>
                <a:lnTo>
                  <a:pt x="81640" y="816403"/>
                </a:lnTo>
                <a:cubicBezTo>
                  <a:pt x="36551" y="816403"/>
                  <a:pt x="0" y="779852"/>
                  <a:pt x="0" y="734763"/>
                </a:cubicBezTo>
                <a:lnTo>
                  <a:pt x="0" y="81640"/>
                </a:lnTo>
                <a:close/>
              </a:path>
            </a:pathLst>
          </a:custGeom>
          <a:noFill/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96300" lIns="96300" spcFirstLastPara="1" rIns="96300" wrap="square" tIns="96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003399"/>
                </a:solidFill>
                <a:latin typeface="Levenim MT"/>
                <a:ea typeface="Levenim MT"/>
                <a:cs typeface="Levenim MT"/>
                <a:sym typeface="Levenim MT"/>
              </a:rPr>
              <a:t>סִימָנֵי רֹאשׁ הַשָּׁנָה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7"/>
          <p:cNvSpPr/>
          <p:nvPr/>
        </p:nvSpPr>
        <p:spPr>
          <a:xfrm>
            <a:off x="214282" y="285728"/>
            <a:ext cx="8715436" cy="65722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6" name="Google Shape;156;p17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157" name="Google Shape;157;p17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7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7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7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1" name="Google Shape;161;p17"/>
          <p:cNvSpPr txBox="1"/>
          <p:nvPr/>
        </p:nvSpPr>
        <p:spPr>
          <a:xfrm>
            <a:off x="655018" y="4379090"/>
            <a:ext cx="3500462" cy="1200329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"יְהִי רָצוֹן מִלְּפָנֶיךָ ה' אֱלֹקֵינוּ וֶאֱלֹקִי אֲבוֹתֵינוּ שֶׁנִּהְיֶה לָרֹאשׁ וְלֹא לְזַנֵּב"</a:t>
            </a:r>
            <a:endParaRPr b="0" i="0" sz="2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7"/>
          <p:cNvSpPr txBox="1"/>
          <p:nvPr/>
        </p:nvSpPr>
        <p:spPr>
          <a:xfrm>
            <a:off x="5659078" y="2399471"/>
            <a:ext cx="2783134" cy="461665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רֹאשׁ שֶׁל דָּג אוֹ כֶּבֶשׂ</a:t>
            </a:r>
            <a:endParaRPr b="0" i="0" sz="24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655018" y="2443926"/>
            <a:ext cx="3610459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כְּמוֹ </a:t>
            </a:r>
            <a:r>
              <a:rPr b="1" i="0" lang="iw-IL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שֶׁהָרֹאשׁ מוֹבִיל  אֶת הַדָּג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אָנוּ מְבַקְּשִׁים לְהוֹבִיל וּלְהִתְקַדֵּם וְלֹא לְהִשָּׁאֵר מֵאָחוֹר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4" name="Google Shape;164;p17"/>
          <p:cNvGraphicFramePr/>
          <p:nvPr/>
        </p:nvGraphicFramePr>
        <p:xfrm>
          <a:off x="2575702" y="147982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{A6AA5020-90B7-4B9D-B7A2-26C74751BB4C}</a:tableStyleId>
              </a:tblPr>
              <a:tblGrid>
                <a:gridCol w="4036250"/>
              </a:tblGrid>
              <a:tr h="6429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rgbClr val="002060"/>
                          </a:solidFill>
                        </a:rPr>
                        <a:t>סִימָנִים לְפִי הַדִּמּוּי 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rgbClr val="002060"/>
                          </a:solidFill>
                        </a:rPr>
                        <a:t>מִלִּים לָהֶם יֵשׁ צְלִיל זֵהָה  וּמַשְׁמָעוּת שׁוֹנָה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65" name="Google Shape;165;p17"/>
          <p:cNvSpPr/>
          <p:nvPr/>
        </p:nvSpPr>
        <p:spPr>
          <a:xfrm>
            <a:off x="1357290" y="428604"/>
            <a:ext cx="6286544" cy="928694"/>
          </a:xfrm>
          <a:custGeom>
            <a:rect b="b" l="l" r="r" t="t"/>
            <a:pathLst>
              <a:path extrusionOk="0" h="816403" w="1285674">
                <a:moveTo>
                  <a:pt x="0" y="81640"/>
                </a:moveTo>
                <a:cubicBezTo>
                  <a:pt x="0" y="36551"/>
                  <a:pt x="36551" y="0"/>
                  <a:pt x="81640" y="0"/>
                </a:cubicBezTo>
                <a:lnTo>
                  <a:pt x="1204034" y="0"/>
                </a:lnTo>
                <a:cubicBezTo>
                  <a:pt x="1249123" y="0"/>
                  <a:pt x="1285674" y="36551"/>
                  <a:pt x="1285674" y="81640"/>
                </a:cubicBezTo>
                <a:lnTo>
                  <a:pt x="1285674" y="734763"/>
                </a:lnTo>
                <a:cubicBezTo>
                  <a:pt x="1285674" y="779852"/>
                  <a:pt x="1249123" y="816403"/>
                  <a:pt x="1204034" y="816403"/>
                </a:cubicBezTo>
                <a:lnTo>
                  <a:pt x="81640" y="816403"/>
                </a:lnTo>
                <a:cubicBezTo>
                  <a:pt x="36551" y="816403"/>
                  <a:pt x="0" y="779852"/>
                  <a:pt x="0" y="734763"/>
                </a:cubicBezTo>
                <a:lnTo>
                  <a:pt x="0" y="81640"/>
                </a:lnTo>
                <a:close/>
              </a:path>
            </a:pathLst>
          </a:custGeom>
          <a:noFill/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96300" lIns="96300" spcFirstLastPara="1" rIns="96300" wrap="square" tIns="96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003399"/>
                </a:solidFill>
                <a:latin typeface="Levenim MT"/>
                <a:ea typeface="Levenim MT"/>
                <a:cs typeface="Levenim MT"/>
                <a:sym typeface="Levenim MT"/>
              </a:rPr>
              <a:t>סִימָנֵי רֹאשׁ הַשָּׁנָה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7"/>
          <p:cNvPicPr preferRelativeResize="0"/>
          <p:nvPr/>
        </p:nvPicPr>
        <p:blipFill rotWithShape="1">
          <a:blip r:embed="rId3">
            <a:alphaModFix/>
          </a:blip>
          <a:srcRect b="0" l="10665" r="9242" t="0"/>
          <a:stretch/>
        </p:blipFill>
        <p:spPr>
          <a:xfrm>
            <a:off x="4341256" y="3223052"/>
            <a:ext cx="4423435" cy="3325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"/>
          <p:cNvSpPr/>
          <p:nvPr/>
        </p:nvSpPr>
        <p:spPr>
          <a:xfrm>
            <a:off x="214282" y="285728"/>
            <a:ext cx="8715436" cy="65722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2" name="Google Shape;172;p18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173" name="Google Shape;173;p18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8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8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8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שנה טובה - YouTube" id="177" name="Google Shape;177;p18"/>
          <p:cNvPicPr preferRelativeResize="0"/>
          <p:nvPr/>
        </p:nvPicPr>
        <p:blipFill rotWithShape="1">
          <a:blip r:embed="rId3">
            <a:alphaModFix/>
          </a:blip>
          <a:srcRect b="10416" l="0" r="0" t="25000"/>
          <a:stretch/>
        </p:blipFill>
        <p:spPr>
          <a:xfrm>
            <a:off x="4332629" y="3216272"/>
            <a:ext cx="4288512" cy="311710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 txBox="1"/>
          <p:nvPr/>
        </p:nvSpPr>
        <p:spPr>
          <a:xfrm>
            <a:off x="500034" y="5000636"/>
            <a:ext cx="3571900" cy="1200329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"יְהִי רָצוֹן מִלְּפָנֶיךָ ה אֱלֹקֵינוּ וֶאֱלֹקִי אֲבוֹתֵינוּ שֶׁנִּהְיֶה מְלֵאִים מִצְווֹת</a:t>
            </a:r>
            <a:r>
              <a:rPr b="1" i="0" lang="iw-IL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כְּ</a:t>
            </a:r>
            <a:r>
              <a:rPr b="1" i="0" lang="iw-IL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רִמּוֹן"</a:t>
            </a:r>
            <a:endParaRPr b="1" i="0" sz="28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8"/>
          <p:cNvSpPr txBox="1"/>
          <p:nvPr/>
        </p:nvSpPr>
        <p:spPr>
          <a:xfrm>
            <a:off x="7183757" y="2085222"/>
            <a:ext cx="1422111" cy="923289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רִמּוֹן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8"/>
          <p:cNvSpPr txBox="1"/>
          <p:nvPr/>
        </p:nvSpPr>
        <p:spPr>
          <a:xfrm>
            <a:off x="323850" y="2506571"/>
            <a:ext cx="3748084" cy="1569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אָנוּ מְבַקְּשִׁים שֶׁנִּהְיֶה מְלֵאִים בְּמִצְווֹת כ</a:t>
            </a:r>
            <a:r>
              <a:rPr b="1" i="0" lang="iw-IL" sz="32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ְּמוֹ</a:t>
            </a:r>
            <a:r>
              <a:rPr b="1" i="0" lang="iw-IL" sz="32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שֶׁהָרִמּוֹן מָלֵא בְּגַרְגְּרִים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1" name="Google Shape;181;p18"/>
          <p:cNvGraphicFramePr/>
          <p:nvPr/>
        </p:nvGraphicFramePr>
        <p:xfrm>
          <a:off x="2427744" y="13809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{A6AA5020-90B7-4B9D-B7A2-26C74751BB4C}</a:tableStyleId>
              </a:tblPr>
              <a:tblGrid>
                <a:gridCol w="4628275"/>
              </a:tblGrid>
              <a:tr h="6429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rgbClr val="002060"/>
                          </a:solidFill>
                        </a:rPr>
                        <a:t>סִימָנִים לְפִי הַדִּמּוּי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rgbClr val="002060"/>
                          </a:solidFill>
                        </a:rPr>
                        <a:t>מִלִּים לָהֶם יֵשׁ צְלִיל זֵהָה  וּמַשְׁמָעוּת שׁוֹנָה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82" name="Google Shape;182;p18"/>
          <p:cNvSpPr/>
          <p:nvPr/>
        </p:nvSpPr>
        <p:spPr>
          <a:xfrm>
            <a:off x="1357290" y="428604"/>
            <a:ext cx="6286544" cy="928694"/>
          </a:xfrm>
          <a:custGeom>
            <a:rect b="b" l="l" r="r" t="t"/>
            <a:pathLst>
              <a:path extrusionOk="0" h="816403" w="1285674">
                <a:moveTo>
                  <a:pt x="0" y="81640"/>
                </a:moveTo>
                <a:cubicBezTo>
                  <a:pt x="0" y="36551"/>
                  <a:pt x="36551" y="0"/>
                  <a:pt x="81640" y="0"/>
                </a:cubicBezTo>
                <a:lnTo>
                  <a:pt x="1204034" y="0"/>
                </a:lnTo>
                <a:cubicBezTo>
                  <a:pt x="1249123" y="0"/>
                  <a:pt x="1285674" y="36551"/>
                  <a:pt x="1285674" y="81640"/>
                </a:cubicBezTo>
                <a:lnTo>
                  <a:pt x="1285674" y="734763"/>
                </a:lnTo>
                <a:cubicBezTo>
                  <a:pt x="1285674" y="779852"/>
                  <a:pt x="1249123" y="816403"/>
                  <a:pt x="1204034" y="816403"/>
                </a:cubicBezTo>
                <a:lnTo>
                  <a:pt x="81640" y="816403"/>
                </a:lnTo>
                <a:cubicBezTo>
                  <a:pt x="36551" y="816403"/>
                  <a:pt x="0" y="779852"/>
                  <a:pt x="0" y="734763"/>
                </a:cubicBezTo>
                <a:lnTo>
                  <a:pt x="0" y="81640"/>
                </a:lnTo>
                <a:close/>
              </a:path>
            </a:pathLst>
          </a:custGeom>
          <a:noFill/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96300" lIns="96300" spcFirstLastPara="1" rIns="96300" wrap="square" tIns="96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003399"/>
                </a:solidFill>
                <a:latin typeface="Levenim MT"/>
                <a:ea typeface="Levenim MT"/>
                <a:cs typeface="Levenim MT"/>
                <a:sym typeface="Levenim MT"/>
              </a:rPr>
              <a:t>סִימָנֵי רֹאשׁ הַשָּׁנָה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8"/>
          <p:cNvSpPr txBox="1"/>
          <p:nvPr/>
        </p:nvSpPr>
        <p:spPr>
          <a:xfrm>
            <a:off x="4857752" y="6286520"/>
            <a:ext cx="84350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 2.mp4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8"/>
          <p:cNvSpPr/>
          <p:nvPr/>
        </p:nvSpPr>
        <p:spPr>
          <a:xfrm>
            <a:off x="5786446" y="6230492"/>
            <a:ext cx="2428892" cy="627508"/>
          </a:xfrm>
          <a:prstGeom prst="leftArrow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סרטון  הסימנים  2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369" y="0"/>
            <a:ext cx="884582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86102" y="2796063"/>
            <a:ext cx="5302628" cy="3850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8804" y="298649"/>
            <a:ext cx="6370872" cy="126198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9"/>
          <p:cNvSpPr txBox="1"/>
          <p:nvPr/>
        </p:nvSpPr>
        <p:spPr>
          <a:xfrm>
            <a:off x="650132" y="1438368"/>
            <a:ext cx="5329196" cy="1754326"/>
          </a:xfrm>
          <a:prstGeom prst="rect">
            <a:avLst/>
          </a:prstGeom>
          <a:noFill/>
          <a:ln cap="flat" cmpd="sng" w="5080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"יְהִי רָצוֹן מִלְּפָנֶיךָ ה אֱלֹקֵינוּ וֶאֱלֹקִי אֲבוֹתֵינוּ שֶׁת</a:t>
            </a:r>
            <a:r>
              <a:rPr b="0" i="0" lang="iw-IL" sz="3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ִּגְזֹר</a:t>
            </a:r>
            <a:r>
              <a:rPr b="0" i="0" lang="iw-IL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עָלֵינוּ גְזֵירוֹתּ טוֹבוֹת</a:t>
            </a:r>
            <a:endParaRPr/>
          </a:p>
        </p:txBody>
      </p:sp>
      <p:sp>
        <p:nvSpPr>
          <p:cNvPr id="193" name="Google Shape;193;p19"/>
          <p:cNvSpPr txBox="1"/>
          <p:nvPr/>
        </p:nvSpPr>
        <p:spPr>
          <a:xfrm>
            <a:off x="1244868" y="4004491"/>
            <a:ext cx="1806557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800" u="none" cap="none" strike="noStrike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גֶּזֶר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"/>
          <p:cNvSpPr/>
          <p:nvPr/>
        </p:nvSpPr>
        <p:spPr>
          <a:xfrm>
            <a:off x="214282" y="285728"/>
            <a:ext cx="8715436" cy="65722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9" name="Google Shape;199;p20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200" name="Google Shape;200;p20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20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20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20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204" name="Google Shape;204;p20"/>
          <p:cNvGraphicFramePr/>
          <p:nvPr/>
        </p:nvGraphicFramePr>
        <p:xfrm>
          <a:off x="2571736" y="171448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{A6AA5020-90B7-4B9D-B7A2-26C74751BB4C}</a:tableStyleId>
              </a:tblPr>
              <a:tblGrid>
                <a:gridCol w="4036250"/>
              </a:tblGrid>
              <a:tr h="6429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rgbClr val="002060"/>
                          </a:solidFill>
                        </a:rPr>
                        <a:t>סימנים לפי</a:t>
                      </a:r>
                      <a:r>
                        <a:rPr lang="iw-IL" sz="2000" u="none" cap="none" strike="noStrike">
                          <a:solidFill>
                            <a:srgbClr val="C00000"/>
                          </a:solidFill>
                        </a:rPr>
                        <a:t> הצליל 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rgbClr val="002060"/>
                          </a:solidFill>
                        </a:rPr>
                        <a:t>מילים להם יש צליל זהה  ומשמעות שונה 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descr="2 ק&quot;ג של תמר מג'הול פרימיום סופר ג'מבו" id="205" name="Google Shape;2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3361003"/>
            <a:ext cx="3892521" cy="3068393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6" name="Google Shape;206;p20"/>
          <p:cNvSpPr txBox="1"/>
          <p:nvPr/>
        </p:nvSpPr>
        <p:spPr>
          <a:xfrm>
            <a:off x="640248" y="3811541"/>
            <a:ext cx="3791532" cy="1261844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"יהי רצון מלפניך ה אלוקינו ואלוקי אבותינו ש</a:t>
            </a:r>
            <a:r>
              <a:rPr b="1" i="0" lang="iw-IL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ייתמו </a:t>
            </a:r>
            <a:r>
              <a:rPr b="1" i="0" lang="iw-IL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אויבינו ושונאינו וכל מבקשי רעתנו"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0"/>
          <p:cNvSpPr txBox="1"/>
          <p:nvPr/>
        </p:nvSpPr>
        <p:spPr>
          <a:xfrm>
            <a:off x="6908799" y="2551833"/>
            <a:ext cx="1148645" cy="707846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תמר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0"/>
          <p:cNvSpPr txBox="1"/>
          <p:nvPr/>
        </p:nvSpPr>
        <p:spPr>
          <a:xfrm>
            <a:off x="1846484" y="3143248"/>
            <a:ext cx="202016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תמר - ייתמו </a:t>
            </a:r>
            <a:endParaRPr b="0" i="0" sz="2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6344" y="420563"/>
            <a:ext cx="6370872" cy="1261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/>
          <p:nvPr/>
        </p:nvSpPr>
        <p:spPr>
          <a:xfrm>
            <a:off x="214282" y="285728"/>
            <a:ext cx="8715436" cy="65722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5" name="Google Shape;215;p21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216" name="Google Shape;216;p21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21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21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21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220" name="Google Shape;220;p21"/>
          <p:cNvGraphicFramePr/>
          <p:nvPr/>
        </p:nvGraphicFramePr>
        <p:xfrm>
          <a:off x="2167431" y="162335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{A6AA5020-90B7-4B9D-B7A2-26C74751BB4C}</a:tableStyleId>
              </a:tblPr>
              <a:tblGrid>
                <a:gridCol w="5095475"/>
              </a:tblGrid>
              <a:tr h="6429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rgbClr val="002060"/>
                          </a:solidFill>
                        </a:rPr>
                        <a:t>סִימָנִים לְפִי ה</a:t>
                      </a:r>
                      <a:r>
                        <a:rPr b="1" lang="iw-IL" sz="20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ַצְּלִיל</a:t>
                      </a:r>
                      <a:r>
                        <a:rPr lang="iw-IL" sz="2000" u="none" cap="none" strike="noStrike">
                          <a:solidFill>
                            <a:srgbClr val="002060"/>
                          </a:solidFill>
                        </a:rPr>
                        <a:t> 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rgbClr val="002060"/>
                          </a:solidFill>
                        </a:rPr>
                        <a:t>מִלִּים לָהֶם יֵשׁ צְלִיל זֵהָה  וּמַשְׁמָעוּת שׁוֹנָה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>
                        <a:solidFill>
                          <a:srgbClr val="00206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pic>
        <p:nvPicPr>
          <p:cNvPr descr="חמסה חמסה שום בצל / כרישה קונפי / מטבל לימוני מעלי שום ירוק - מיכל וקסמן" id="221" name="Google Shape;22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8" y="3286124"/>
            <a:ext cx="2277289" cy="2428892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1"/>
          <p:cNvSpPr txBox="1"/>
          <p:nvPr/>
        </p:nvSpPr>
        <p:spPr>
          <a:xfrm>
            <a:off x="5734942" y="2714620"/>
            <a:ext cx="2180405" cy="523220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כָּרַתִּי  - כְּרֵשָׁה</a:t>
            </a:r>
            <a:endParaRPr b="1" i="0" sz="2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1"/>
          <p:cNvSpPr txBox="1"/>
          <p:nvPr/>
        </p:nvSpPr>
        <p:spPr>
          <a:xfrm>
            <a:off x="1071538" y="4643446"/>
            <a:ext cx="4143404" cy="1200329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"יְהִי רָצוֹן מִלְּפָנֶיךָ ה אֱלֹקֵינוּ וֶאֱלֹקִי אֲבוֹתֵינוּ ש</a:t>
            </a:r>
            <a:r>
              <a:rPr b="1" i="0" lang="iw-IL" sz="2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ֶיִּכָּרְתוּ</a:t>
            </a:r>
            <a:r>
              <a:rPr b="1" i="0" lang="iw-IL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אוֹיְבֵינוּ וְשׂוֹנְאֵינוּ וְכָל מְבַקְּשֵׁי רָעָתֵנוּ"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1"/>
          <p:cNvSpPr txBox="1"/>
          <p:nvPr/>
        </p:nvSpPr>
        <p:spPr>
          <a:xfrm>
            <a:off x="1933395" y="3214686"/>
            <a:ext cx="218040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כָּרַתִּי – יִכָּרְתוּ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1"/>
          <p:cNvSpPr/>
          <p:nvPr/>
        </p:nvSpPr>
        <p:spPr>
          <a:xfrm>
            <a:off x="1357290" y="428604"/>
            <a:ext cx="6286544" cy="928694"/>
          </a:xfrm>
          <a:custGeom>
            <a:rect b="b" l="l" r="r" t="t"/>
            <a:pathLst>
              <a:path extrusionOk="0" h="816403" w="1285674">
                <a:moveTo>
                  <a:pt x="0" y="81640"/>
                </a:moveTo>
                <a:cubicBezTo>
                  <a:pt x="0" y="36551"/>
                  <a:pt x="36551" y="0"/>
                  <a:pt x="81640" y="0"/>
                </a:cubicBezTo>
                <a:lnTo>
                  <a:pt x="1204034" y="0"/>
                </a:lnTo>
                <a:cubicBezTo>
                  <a:pt x="1249123" y="0"/>
                  <a:pt x="1285674" y="36551"/>
                  <a:pt x="1285674" y="81640"/>
                </a:cubicBezTo>
                <a:lnTo>
                  <a:pt x="1285674" y="734763"/>
                </a:lnTo>
                <a:cubicBezTo>
                  <a:pt x="1285674" y="779852"/>
                  <a:pt x="1249123" y="816403"/>
                  <a:pt x="1204034" y="816403"/>
                </a:cubicBezTo>
                <a:lnTo>
                  <a:pt x="81640" y="816403"/>
                </a:lnTo>
                <a:cubicBezTo>
                  <a:pt x="36551" y="816403"/>
                  <a:pt x="0" y="779852"/>
                  <a:pt x="0" y="734763"/>
                </a:cubicBezTo>
                <a:lnTo>
                  <a:pt x="0" y="81640"/>
                </a:lnTo>
                <a:close/>
              </a:path>
            </a:pathLst>
          </a:custGeom>
          <a:noFill/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96300" lIns="96300" spcFirstLastPara="1" rIns="96300" wrap="square" tIns="96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003399"/>
                </a:solidFill>
                <a:latin typeface="Levenim MT"/>
                <a:ea typeface="Levenim MT"/>
                <a:cs typeface="Levenim MT"/>
                <a:sym typeface="Levenim MT"/>
              </a:rPr>
              <a:t>סִימָנֵי רֹאשׁ הַשָּׁנָה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2"/>
          <p:cNvSpPr/>
          <p:nvPr/>
        </p:nvSpPr>
        <p:spPr>
          <a:xfrm>
            <a:off x="214282" y="285728"/>
            <a:ext cx="8715436" cy="65722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22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232" name="Google Shape;232;p22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22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22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22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להעביר משחולת בוורידים: מאכלים מן הצומח לניקוי כלי הדם | ידע מקצועי - ד&quot;ר  יאנג" id="236" name="Google Shape;23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6380" y="3714752"/>
            <a:ext cx="2928958" cy="242937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2"/>
          <p:cNvSpPr txBox="1"/>
          <p:nvPr/>
        </p:nvSpPr>
        <p:spPr>
          <a:xfrm>
            <a:off x="785786" y="4857760"/>
            <a:ext cx="4071966" cy="1200329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"יְהִי רָצוֹן ה אֱלֹקֵינוּ וֶאֱלֹקִי אֲבוֹתֵינוּ...ש</a:t>
            </a:r>
            <a:r>
              <a:rPr b="1" i="0" lang="iw-IL" sz="2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ֶׁיִּסְתַּלְּקוּ</a:t>
            </a:r>
            <a:r>
              <a:rPr b="1" i="0" lang="iw-IL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אוֹיְבֵינוּ וְשׂוֹנְאֵינוּ וְכָל מְבַקְּשֵׁי רָעָתֵנוּ"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2"/>
          <p:cNvSpPr txBox="1"/>
          <p:nvPr/>
        </p:nvSpPr>
        <p:spPr>
          <a:xfrm>
            <a:off x="5636536" y="3032295"/>
            <a:ext cx="2228645" cy="523220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סִלְקָא-</a:t>
            </a:r>
            <a:r>
              <a:rPr b="1" i="0" lang="iw-IL" sz="2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סֶלֶק</a:t>
            </a:r>
            <a:endParaRPr b="1" i="0" sz="2400" u="none" cap="none" strike="noStrike">
              <a:solidFill>
                <a:srgbClr val="0033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2"/>
          <p:cNvSpPr txBox="1"/>
          <p:nvPr/>
        </p:nvSpPr>
        <p:spPr>
          <a:xfrm>
            <a:off x="1434794" y="3500438"/>
            <a:ext cx="238558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סֶלֶק – יִסְתַּלְּקוּ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40" name="Google Shape;240;p22"/>
          <p:cNvGraphicFramePr/>
          <p:nvPr/>
        </p:nvGraphicFramePr>
        <p:xfrm>
          <a:off x="2051720" y="171448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{A6AA5020-90B7-4B9D-B7A2-26C74751BB4C}</a:tableStyleId>
              </a:tblPr>
              <a:tblGrid>
                <a:gridCol w="4556275"/>
              </a:tblGrid>
              <a:tr h="6429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rgbClr val="002060"/>
                          </a:solidFill>
                        </a:rPr>
                        <a:t>סִימָנִים לְפִי הַצְּלִיל 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rgbClr val="002060"/>
                          </a:solidFill>
                        </a:rPr>
                        <a:t>מִלִּים לָהֶם יֵשׁ צְלִיל זֵהָה  וּמַשְׁמָעוּת שׁוֹנָה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41" name="Google Shape;241;p22"/>
          <p:cNvSpPr/>
          <p:nvPr/>
        </p:nvSpPr>
        <p:spPr>
          <a:xfrm>
            <a:off x="1357290" y="428604"/>
            <a:ext cx="6286544" cy="928694"/>
          </a:xfrm>
          <a:custGeom>
            <a:rect b="b" l="l" r="r" t="t"/>
            <a:pathLst>
              <a:path extrusionOk="0" h="816403" w="1285674">
                <a:moveTo>
                  <a:pt x="0" y="81640"/>
                </a:moveTo>
                <a:cubicBezTo>
                  <a:pt x="0" y="36551"/>
                  <a:pt x="36551" y="0"/>
                  <a:pt x="81640" y="0"/>
                </a:cubicBezTo>
                <a:lnTo>
                  <a:pt x="1204034" y="0"/>
                </a:lnTo>
                <a:cubicBezTo>
                  <a:pt x="1249123" y="0"/>
                  <a:pt x="1285674" y="36551"/>
                  <a:pt x="1285674" y="81640"/>
                </a:cubicBezTo>
                <a:lnTo>
                  <a:pt x="1285674" y="734763"/>
                </a:lnTo>
                <a:cubicBezTo>
                  <a:pt x="1285674" y="779852"/>
                  <a:pt x="1249123" y="816403"/>
                  <a:pt x="1204034" y="816403"/>
                </a:cubicBezTo>
                <a:lnTo>
                  <a:pt x="81640" y="816403"/>
                </a:lnTo>
                <a:cubicBezTo>
                  <a:pt x="36551" y="816403"/>
                  <a:pt x="0" y="779852"/>
                  <a:pt x="0" y="734763"/>
                </a:cubicBezTo>
                <a:lnTo>
                  <a:pt x="0" y="81640"/>
                </a:lnTo>
                <a:close/>
              </a:path>
            </a:pathLst>
          </a:custGeom>
          <a:noFill/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96300" lIns="96300" spcFirstLastPara="1" rIns="96300" wrap="square" tIns="96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003399"/>
                </a:solidFill>
                <a:latin typeface="Levenim MT"/>
                <a:ea typeface="Levenim MT"/>
                <a:cs typeface="Levenim MT"/>
                <a:sym typeface="Levenim MT"/>
              </a:rPr>
              <a:t>סִימָנֵי רֹאשׁ הַשָּׁנָה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"/>
          <p:cNvSpPr/>
          <p:nvPr/>
        </p:nvSpPr>
        <p:spPr>
          <a:xfrm>
            <a:off x="214282" y="285728"/>
            <a:ext cx="8715436" cy="65722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3"/>
          <p:cNvSpPr/>
          <p:nvPr/>
        </p:nvSpPr>
        <p:spPr>
          <a:xfrm>
            <a:off x="1357290" y="428604"/>
            <a:ext cx="6286544" cy="928694"/>
          </a:xfrm>
          <a:custGeom>
            <a:rect b="b" l="l" r="r" t="t"/>
            <a:pathLst>
              <a:path extrusionOk="0" h="816403" w="1285674">
                <a:moveTo>
                  <a:pt x="0" y="81640"/>
                </a:moveTo>
                <a:cubicBezTo>
                  <a:pt x="0" y="36551"/>
                  <a:pt x="36551" y="0"/>
                  <a:pt x="81640" y="0"/>
                </a:cubicBezTo>
                <a:lnTo>
                  <a:pt x="1204034" y="0"/>
                </a:lnTo>
                <a:cubicBezTo>
                  <a:pt x="1249123" y="0"/>
                  <a:pt x="1285674" y="36551"/>
                  <a:pt x="1285674" y="81640"/>
                </a:cubicBezTo>
                <a:lnTo>
                  <a:pt x="1285674" y="734763"/>
                </a:lnTo>
                <a:cubicBezTo>
                  <a:pt x="1285674" y="779852"/>
                  <a:pt x="1249123" y="816403"/>
                  <a:pt x="1204034" y="816403"/>
                </a:cubicBezTo>
                <a:lnTo>
                  <a:pt x="81640" y="816403"/>
                </a:lnTo>
                <a:cubicBezTo>
                  <a:pt x="36551" y="816403"/>
                  <a:pt x="0" y="779852"/>
                  <a:pt x="0" y="734763"/>
                </a:cubicBezTo>
                <a:lnTo>
                  <a:pt x="0" y="81640"/>
                </a:lnTo>
                <a:close/>
              </a:path>
            </a:pathLst>
          </a:custGeom>
          <a:noFill/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96300" lIns="96300" spcFirstLastPara="1" rIns="96300" wrap="square" tIns="96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1" i="0" sz="4400" u="none" cap="none" strike="noStrike">
              <a:solidFill>
                <a:srgbClr val="003399"/>
              </a:solidFill>
              <a:latin typeface="Levenim MT"/>
              <a:ea typeface="Levenim MT"/>
              <a:cs typeface="Levenim MT"/>
              <a:sym typeface="Levenim MT"/>
            </a:endParaRPr>
          </a:p>
        </p:txBody>
      </p:sp>
      <p:grpSp>
        <p:nvGrpSpPr>
          <p:cNvPr id="248" name="Google Shape;248;p23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249" name="Google Shape;249;p23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23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23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23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253" name="Google Shape;253;p23"/>
          <p:cNvGraphicFramePr/>
          <p:nvPr/>
        </p:nvGraphicFramePr>
        <p:xfrm>
          <a:off x="500034" y="178592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{A6AA5020-90B7-4B9D-B7A2-26C74751BB4C}</a:tableStyleId>
              </a:tblPr>
              <a:tblGrid>
                <a:gridCol w="4036250"/>
                <a:gridCol w="4036250"/>
              </a:tblGrid>
              <a:tr h="6429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002060"/>
                          </a:solidFill>
                        </a:rPr>
                        <a:t>סִימָנִים לְפִי הַצְּלִיל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002060"/>
                          </a:solidFill>
                        </a:rPr>
                        <a:t>מִלִּים לָהֶם יֵשׁ צְלִיל זֵהָה  וּמַשְׁמָעוּת שׁוֹנָה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002060"/>
                          </a:solidFill>
                        </a:rPr>
                        <a:t>סִימָנִים לְפִי הַדִּמּוּי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002060"/>
                          </a:solidFill>
                        </a:rPr>
                        <a:t>מַשְׁמָעוּת מִלִּים שֶׁיֵּשׁ לָהֶן תְּכוּנוֹת דּוֹמוֹת </a:t>
                      </a:r>
                      <a:endParaRPr sz="1800" u="none" cap="none" strike="noStrike">
                        <a:solidFill>
                          <a:srgbClr val="002060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40531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54" name="Google Shape;254;p23"/>
          <p:cNvPicPr preferRelativeResize="0"/>
          <p:nvPr/>
        </p:nvPicPr>
        <p:blipFill rotWithShape="1">
          <a:blip r:embed="rId3">
            <a:alphaModFix/>
          </a:blip>
          <a:srcRect b="16833" l="28845" r="49039" t="48148"/>
          <a:stretch/>
        </p:blipFill>
        <p:spPr>
          <a:xfrm>
            <a:off x="857224" y="2857496"/>
            <a:ext cx="1500198" cy="1143008"/>
          </a:xfrm>
          <a:prstGeom prst="rect">
            <a:avLst/>
          </a:prstGeom>
          <a:noFill/>
          <a:ln cap="flat" cmpd="sng" w="9525">
            <a:solidFill>
              <a:srgbClr val="003399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255" name="Google Shape;255;p23"/>
          <p:cNvPicPr preferRelativeResize="0"/>
          <p:nvPr/>
        </p:nvPicPr>
        <p:blipFill rotWithShape="1">
          <a:blip r:embed="rId3">
            <a:alphaModFix/>
          </a:blip>
          <a:srcRect b="16497" l="8653" r="72116" t="48148"/>
          <a:stretch/>
        </p:blipFill>
        <p:spPr>
          <a:xfrm>
            <a:off x="2928926" y="2857496"/>
            <a:ext cx="1357322" cy="1143008"/>
          </a:xfrm>
          <a:prstGeom prst="rect">
            <a:avLst/>
          </a:prstGeom>
          <a:noFill/>
          <a:ln cap="flat" cmpd="sng" w="9525">
            <a:solidFill>
              <a:srgbClr val="003399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256" name="Google Shape;256;p23"/>
          <p:cNvPicPr preferRelativeResize="0"/>
          <p:nvPr/>
        </p:nvPicPr>
        <p:blipFill rotWithShape="1">
          <a:blip r:embed="rId3">
            <a:alphaModFix/>
          </a:blip>
          <a:srcRect b="16076" l="51923" r="25961" t="48148"/>
          <a:stretch/>
        </p:blipFill>
        <p:spPr>
          <a:xfrm>
            <a:off x="1785918" y="4572008"/>
            <a:ext cx="1714512" cy="1214446"/>
          </a:xfrm>
          <a:prstGeom prst="rect">
            <a:avLst/>
          </a:prstGeom>
          <a:noFill/>
          <a:ln cap="flat" cmpd="sng" w="9525">
            <a:solidFill>
              <a:srgbClr val="003399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257" name="Google Shape;257;p23"/>
          <p:cNvPicPr preferRelativeResize="0"/>
          <p:nvPr/>
        </p:nvPicPr>
        <p:blipFill rotWithShape="1">
          <a:blip r:embed="rId3">
            <a:alphaModFix/>
          </a:blip>
          <a:srcRect b="65217" l="28845" r="49039" t="0"/>
          <a:stretch/>
        </p:blipFill>
        <p:spPr>
          <a:xfrm>
            <a:off x="4857752" y="2857496"/>
            <a:ext cx="1571636" cy="1214446"/>
          </a:xfrm>
          <a:prstGeom prst="rect">
            <a:avLst/>
          </a:prstGeom>
          <a:noFill/>
          <a:ln cap="flat" cmpd="sng" w="9525">
            <a:solidFill>
              <a:srgbClr val="003399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258" name="Google Shape;258;p23"/>
          <p:cNvPicPr preferRelativeResize="0"/>
          <p:nvPr/>
        </p:nvPicPr>
        <p:blipFill rotWithShape="1">
          <a:blip r:embed="rId3">
            <a:alphaModFix/>
          </a:blip>
          <a:srcRect b="66667" l="73077" r="2884" t="0"/>
          <a:stretch/>
        </p:blipFill>
        <p:spPr>
          <a:xfrm>
            <a:off x="6715140" y="2857496"/>
            <a:ext cx="1571636" cy="1208951"/>
          </a:xfrm>
          <a:prstGeom prst="rect">
            <a:avLst/>
          </a:prstGeom>
          <a:noFill/>
          <a:ln cap="flat" cmpd="sng" w="9525">
            <a:solidFill>
              <a:srgbClr val="003399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259" name="Google Shape;259;p23"/>
          <p:cNvPicPr preferRelativeResize="0"/>
          <p:nvPr/>
        </p:nvPicPr>
        <p:blipFill rotWithShape="1">
          <a:blip r:embed="rId3">
            <a:alphaModFix/>
          </a:blip>
          <a:srcRect b="66000" l="51923" r="25961" t="0"/>
          <a:stretch/>
        </p:blipFill>
        <p:spPr>
          <a:xfrm>
            <a:off x="5786446" y="4572008"/>
            <a:ext cx="1714512" cy="1214446"/>
          </a:xfrm>
          <a:prstGeom prst="rect">
            <a:avLst/>
          </a:prstGeom>
          <a:noFill/>
          <a:ln cap="flat" cmpd="sng" w="9525">
            <a:solidFill>
              <a:srgbClr val="003399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260" name="Google Shape;260;p23"/>
          <p:cNvSpPr txBox="1"/>
          <p:nvPr/>
        </p:nvSpPr>
        <p:spPr>
          <a:xfrm>
            <a:off x="2031062" y="609044"/>
            <a:ext cx="461264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rgbClr val="0033CC"/>
                </a:solidFill>
                <a:latin typeface="Calibri"/>
                <a:ea typeface="Calibri"/>
                <a:cs typeface="Calibri"/>
                <a:sym typeface="Calibri"/>
              </a:rPr>
              <a:t>סִימָנֵי רֹאשׁ הַשָּׁנָה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4"/>
          <p:cNvSpPr/>
          <p:nvPr/>
        </p:nvSpPr>
        <p:spPr>
          <a:xfrm>
            <a:off x="214282" y="428580"/>
            <a:ext cx="8643998" cy="642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4"/>
          <p:cNvSpPr txBox="1"/>
          <p:nvPr/>
        </p:nvSpPr>
        <p:spPr>
          <a:xfrm>
            <a:off x="8412946" y="1214422"/>
            <a:ext cx="43954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7" name="Google Shape;267;p24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268" name="Google Shape;268;p24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4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4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4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2" name="Google Shape;272;p24"/>
          <p:cNvSpPr txBox="1"/>
          <p:nvPr/>
        </p:nvSpPr>
        <p:spPr>
          <a:xfrm>
            <a:off x="1666221" y="1560965"/>
            <a:ext cx="5740120" cy="461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בעדות  שׁוֹנוֹת קַיָּמִים נֻסָּחִים שׁוֹנִים שֶׁל בְּרָכוֹת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קוקה קולה 1.5 ל׳ - שתיה קלה" id="273" name="Google Shape;273;p24"/>
          <p:cNvPicPr preferRelativeResize="0"/>
          <p:nvPr/>
        </p:nvPicPr>
        <p:blipFill rotWithShape="1">
          <a:blip r:embed="rId3">
            <a:alphaModFix/>
          </a:blip>
          <a:srcRect b="0" l="27778" r="27777" t="0"/>
          <a:stretch/>
        </p:blipFill>
        <p:spPr>
          <a:xfrm>
            <a:off x="5076056" y="4232509"/>
            <a:ext cx="781828" cy="1911135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שקדי מרק - מרקים/קרוטונים/שקדי מרק | האתר שלי" id="274" name="Google Shape;274;p24"/>
          <p:cNvPicPr preferRelativeResize="0"/>
          <p:nvPr/>
        </p:nvPicPr>
        <p:blipFill rotWithShape="1">
          <a:blip r:embed="rId4">
            <a:alphaModFix/>
          </a:blip>
          <a:srcRect b="8106" l="30089" r="30904" t="14864"/>
          <a:stretch/>
        </p:blipFill>
        <p:spPr>
          <a:xfrm>
            <a:off x="3286116" y="4556271"/>
            <a:ext cx="970198" cy="1515935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75" name="Google Shape;275;p24"/>
          <p:cNvSpPr/>
          <p:nvPr/>
        </p:nvSpPr>
        <p:spPr>
          <a:xfrm>
            <a:off x="5929322" y="4857760"/>
            <a:ext cx="2478606" cy="114300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5400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יְהִי רָצוֹן שֶׁיִּשְׁמַע קוֹל  בַּקָּשָׁתֵנוּ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4"/>
          <p:cNvSpPr/>
          <p:nvPr/>
        </p:nvSpPr>
        <p:spPr>
          <a:xfrm>
            <a:off x="857224" y="4857760"/>
            <a:ext cx="2357454" cy="107157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5400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יְהִי רָצוֹן שֶׁנִּשְׁקֹד עַל למודנו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4"/>
          <p:cNvSpPr/>
          <p:nvPr/>
        </p:nvSpPr>
        <p:spPr>
          <a:xfrm>
            <a:off x="1857356" y="2470229"/>
            <a:ext cx="5306932" cy="13159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הַאִם גַּם אַתֶּם  תּוּכְלוּ לְהַמְצִיא סִימָנִים כְּמוֹ שֶׁרָאִינוּ בַּסִּרְטוֹן?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נָסוּ אַחֲרֵי הַמִּפְגָּשׁ הַמְּקֻוָּן</a:t>
            </a:r>
            <a:endParaRPr b="1" i="0" sz="2400" u="none" cap="none" strike="noStrike">
              <a:solidFill>
                <a:srgbClr val="0033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4"/>
          <p:cNvSpPr/>
          <p:nvPr/>
        </p:nvSpPr>
        <p:spPr>
          <a:xfrm>
            <a:off x="1357290" y="428604"/>
            <a:ext cx="6286544" cy="928694"/>
          </a:xfrm>
          <a:custGeom>
            <a:rect b="b" l="l" r="r" t="t"/>
            <a:pathLst>
              <a:path extrusionOk="0" h="816403" w="1285674">
                <a:moveTo>
                  <a:pt x="0" y="81640"/>
                </a:moveTo>
                <a:cubicBezTo>
                  <a:pt x="0" y="36551"/>
                  <a:pt x="36551" y="0"/>
                  <a:pt x="81640" y="0"/>
                </a:cubicBezTo>
                <a:lnTo>
                  <a:pt x="1204034" y="0"/>
                </a:lnTo>
                <a:cubicBezTo>
                  <a:pt x="1249123" y="0"/>
                  <a:pt x="1285674" y="36551"/>
                  <a:pt x="1285674" y="81640"/>
                </a:cubicBezTo>
                <a:lnTo>
                  <a:pt x="1285674" y="734763"/>
                </a:lnTo>
                <a:cubicBezTo>
                  <a:pt x="1285674" y="779852"/>
                  <a:pt x="1249123" y="816403"/>
                  <a:pt x="1204034" y="816403"/>
                </a:cubicBezTo>
                <a:lnTo>
                  <a:pt x="81640" y="816403"/>
                </a:lnTo>
                <a:cubicBezTo>
                  <a:pt x="36551" y="816403"/>
                  <a:pt x="0" y="779852"/>
                  <a:pt x="0" y="734763"/>
                </a:cubicBezTo>
                <a:lnTo>
                  <a:pt x="0" y="81640"/>
                </a:lnTo>
                <a:close/>
              </a:path>
            </a:pathLst>
          </a:custGeom>
          <a:noFill/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96300" lIns="96300" spcFirstLastPara="1" rIns="96300" wrap="square" tIns="96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003399"/>
                </a:solidFill>
                <a:latin typeface="Levenim MT"/>
                <a:ea typeface="Levenim MT"/>
                <a:cs typeface="Levenim MT"/>
                <a:sym typeface="Levenim MT"/>
              </a:rPr>
              <a:t>סִימָנֵי רֹאשׁ הַשָּׁנָה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5"/>
          <p:cNvSpPr/>
          <p:nvPr/>
        </p:nvSpPr>
        <p:spPr>
          <a:xfrm>
            <a:off x="214282" y="285728"/>
            <a:ext cx="8715436" cy="65722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4" name="Google Shape;284;p25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285" name="Google Shape;285;p25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25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25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25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89" name="Google Shape;289;p25"/>
          <p:cNvPicPr preferRelativeResize="0"/>
          <p:nvPr/>
        </p:nvPicPr>
        <p:blipFill rotWithShape="1">
          <a:blip r:embed="rId3">
            <a:alphaModFix/>
          </a:blip>
          <a:srcRect b="3702" l="28845" r="49039" t="74411"/>
          <a:stretch/>
        </p:blipFill>
        <p:spPr>
          <a:xfrm>
            <a:off x="2000232" y="2071678"/>
            <a:ext cx="2428892" cy="1214446"/>
          </a:xfrm>
          <a:prstGeom prst="rect">
            <a:avLst/>
          </a:prstGeom>
          <a:noFill/>
          <a:ln cap="flat" cmpd="sng" w="9525">
            <a:solidFill>
              <a:srgbClr val="003399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290" name="Google Shape;290;p25"/>
          <p:cNvPicPr preferRelativeResize="0"/>
          <p:nvPr/>
        </p:nvPicPr>
        <p:blipFill rotWithShape="1">
          <a:blip r:embed="rId3">
            <a:alphaModFix/>
          </a:blip>
          <a:srcRect b="5556" l="51923" r="25961" t="75925"/>
          <a:stretch/>
        </p:blipFill>
        <p:spPr>
          <a:xfrm>
            <a:off x="2000232" y="3571876"/>
            <a:ext cx="2500330" cy="1143008"/>
          </a:xfrm>
          <a:prstGeom prst="rect">
            <a:avLst/>
          </a:prstGeom>
          <a:noFill/>
          <a:ln cap="flat" cmpd="sng" w="9525">
            <a:solidFill>
              <a:srgbClr val="003399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291" name="Google Shape;291;p25"/>
          <p:cNvPicPr preferRelativeResize="0"/>
          <p:nvPr/>
        </p:nvPicPr>
        <p:blipFill rotWithShape="1">
          <a:blip r:embed="rId3">
            <a:alphaModFix/>
          </a:blip>
          <a:srcRect b="50000" l="73077" r="2884" t="25000"/>
          <a:stretch/>
        </p:blipFill>
        <p:spPr>
          <a:xfrm>
            <a:off x="4857752" y="2143116"/>
            <a:ext cx="2428892" cy="1214446"/>
          </a:xfrm>
          <a:prstGeom prst="rect">
            <a:avLst/>
          </a:prstGeom>
          <a:noFill/>
          <a:ln cap="flat" cmpd="sng" w="9525">
            <a:solidFill>
              <a:srgbClr val="003399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292" name="Google Shape;292;p25"/>
          <p:cNvPicPr preferRelativeResize="0"/>
          <p:nvPr/>
        </p:nvPicPr>
        <p:blipFill rotWithShape="1">
          <a:blip r:embed="rId3">
            <a:alphaModFix/>
          </a:blip>
          <a:srcRect b="50000" l="51923" r="25961" t="26667"/>
          <a:stretch/>
        </p:blipFill>
        <p:spPr>
          <a:xfrm>
            <a:off x="4857752" y="3571876"/>
            <a:ext cx="2500330" cy="1143008"/>
          </a:xfrm>
          <a:prstGeom prst="rect">
            <a:avLst/>
          </a:prstGeom>
          <a:noFill/>
          <a:ln cap="flat" cmpd="sng" w="9525">
            <a:solidFill>
              <a:srgbClr val="003399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293" name="Google Shape;293;p25"/>
          <p:cNvSpPr txBox="1"/>
          <p:nvPr/>
        </p:nvSpPr>
        <p:spPr>
          <a:xfrm>
            <a:off x="928663" y="1214422"/>
            <a:ext cx="597269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כָּל בְּרָכָה מַתְחִילָה בַּמִּלִּים "יְהִי רָצוֹן"</a:t>
            </a:r>
            <a:r>
              <a:rPr b="1" i="0" lang="iw-IL" sz="1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25"/>
          <p:cNvSpPr txBox="1"/>
          <p:nvPr/>
        </p:nvSpPr>
        <p:spPr>
          <a:xfrm>
            <a:off x="5786446" y="2500306"/>
            <a:ext cx="10896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.______</a:t>
            </a:r>
            <a:endParaRPr b="1" i="0" sz="1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5"/>
          <p:cNvSpPr txBox="1"/>
          <p:nvPr/>
        </p:nvSpPr>
        <p:spPr>
          <a:xfrm>
            <a:off x="6357950" y="3857628"/>
            <a:ext cx="8572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.____</a:t>
            </a:r>
            <a:endParaRPr b="1" i="0" sz="1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5"/>
          <p:cNvSpPr txBox="1"/>
          <p:nvPr/>
        </p:nvSpPr>
        <p:spPr>
          <a:xfrm>
            <a:off x="3428992" y="4000504"/>
            <a:ext cx="10715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.______</a:t>
            </a:r>
            <a:endParaRPr b="1" i="0" sz="1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5"/>
          <p:cNvSpPr txBox="1"/>
          <p:nvPr/>
        </p:nvSpPr>
        <p:spPr>
          <a:xfrm>
            <a:off x="3428992" y="2500306"/>
            <a:ext cx="10896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.______</a:t>
            </a:r>
            <a:endParaRPr b="1" i="0" sz="1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5"/>
          <p:cNvSpPr/>
          <p:nvPr/>
        </p:nvSpPr>
        <p:spPr>
          <a:xfrm>
            <a:off x="2214546" y="5429264"/>
            <a:ext cx="5072098" cy="714380"/>
          </a:xfrm>
          <a:prstGeom prst="rect">
            <a:avLst/>
          </a:prstGeom>
          <a:solidFill>
            <a:srgbClr val="0070C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יְהִי רָצוֹן 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ה' יְמַלֵּא אֶת רְצוֹנֵנוּ וּבְקַשְׁתֵּנוּ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2910" y="2143116"/>
            <a:ext cx="1143008" cy="928694"/>
          </a:xfrm>
          <a:prstGeom prst="rect">
            <a:avLst/>
          </a:prstGeom>
          <a:noFill/>
          <a:ln cap="flat" cmpd="sng" w="9525">
            <a:solidFill>
              <a:srgbClr val="632423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00" name="Google Shape;30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00958" y="2285992"/>
            <a:ext cx="1087348" cy="889900"/>
          </a:xfrm>
          <a:prstGeom prst="rect">
            <a:avLst/>
          </a:prstGeom>
          <a:noFill/>
          <a:ln cap="flat" cmpd="sng" w="9525">
            <a:solidFill>
              <a:srgbClr val="632423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01" name="Google Shape;301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4348" y="3714752"/>
            <a:ext cx="1081082" cy="928694"/>
          </a:xfrm>
          <a:prstGeom prst="rect">
            <a:avLst/>
          </a:prstGeom>
          <a:noFill/>
          <a:ln cap="flat" cmpd="sng" w="9525">
            <a:solidFill>
              <a:srgbClr val="632423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02" name="Google Shape;302;p25"/>
          <p:cNvPicPr preferRelativeResize="0"/>
          <p:nvPr/>
        </p:nvPicPr>
        <p:blipFill rotWithShape="1">
          <a:blip r:embed="rId3">
            <a:alphaModFix/>
          </a:blip>
          <a:srcRect b="72000" l="51923" r="25961" t="0"/>
          <a:stretch/>
        </p:blipFill>
        <p:spPr>
          <a:xfrm>
            <a:off x="7500958" y="3786190"/>
            <a:ext cx="1214446" cy="1000132"/>
          </a:xfrm>
          <a:prstGeom prst="rect">
            <a:avLst/>
          </a:prstGeom>
          <a:noFill/>
          <a:ln cap="flat" cmpd="sng" w="9525">
            <a:solidFill>
              <a:srgbClr val="003399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03" name="Google Shape;303;p25"/>
          <p:cNvSpPr/>
          <p:nvPr/>
        </p:nvSpPr>
        <p:spPr>
          <a:xfrm>
            <a:off x="1357290" y="285728"/>
            <a:ext cx="6286544" cy="928694"/>
          </a:xfrm>
          <a:custGeom>
            <a:rect b="b" l="l" r="r" t="t"/>
            <a:pathLst>
              <a:path extrusionOk="0" h="816403" w="1285674">
                <a:moveTo>
                  <a:pt x="0" y="81640"/>
                </a:moveTo>
                <a:cubicBezTo>
                  <a:pt x="0" y="36551"/>
                  <a:pt x="36551" y="0"/>
                  <a:pt x="81640" y="0"/>
                </a:cubicBezTo>
                <a:lnTo>
                  <a:pt x="1204034" y="0"/>
                </a:lnTo>
                <a:cubicBezTo>
                  <a:pt x="1249123" y="0"/>
                  <a:pt x="1285674" y="36551"/>
                  <a:pt x="1285674" y="81640"/>
                </a:cubicBezTo>
                <a:lnTo>
                  <a:pt x="1285674" y="734763"/>
                </a:lnTo>
                <a:cubicBezTo>
                  <a:pt x="1285674" y="779852"/>
                  <a:pt x="1249123" y="816403"/>
                  <a:pt x="1204034" y="816403"/>
                </a:cubicBezTo>
                <a:lnTo>
                  <a:pt x="81640" y="816403"/>
                </a:lnTo>
                <a:cubicBezTo>
                  <a:pt x="36551" y="816403"/>
                  <a:pt x="0" y="779852"/>
                  <a:pt x="0" y="734763"/>
                </a:cubicBezTo>
                <a:lnTo>
                  <a:pt x="0" y="81640"/>
                </a:lnTo>
                <a:close/>
              </a:path>
            </a:pathLst>
          </a:custGeom>
          <a:noFill/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96300" lIns="96300" spcFirstLastPara="1" rIns="96300" wrap="square" tIns="96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003399"/>
                </a:solidFill>
                <a:latin typeface="Levenim MT"/>
                <a:ea typeface="Levenim MT"/>
                <a:cs typeface="Levenim MT"/>
                <a:sym typeface="Levenim MT"/>
              </a:rPr>
              <a:t>סִימָנֵי רֹאשׁ הַשָּׁנָה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5"/>
          <p:cNvSpPr/>
          <p:nvPr/>
        </p:nvSpPr>
        <p:spPr>
          <a:xfrm>
            <a:off x="928662" y="642918"/>
            <a:ext cx="914400" cy="91440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6"/>
          <p:cNvSpPr/>
          <p:nvPr/>
        </p:nvSpPr>
        <p:spPr>
          <a:xfrm>
            <a:off x="214282" y="0"/>
            <a:ext cx="8643998" cy="63579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6"/>
          <p:cNvSpPr/>
          <p:nvPr/>
        </p:nvSpPr>
        <p:spPr>
          <a:xfrm>
            <a:off x="3203848" y="214290"/>
            <a:ext cx="2854056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תַּפּוּחַ בִּדְבַשׁ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26"/>
          <p:cNvSpPr txBox="1"/>
          <p:nvPr/>
        </p:nvSpPr>
        <p:spPr>
          <a:xfrm>
            <a:off x="683568" y="4345328"/>
            <a:ext cx="7850862" cy="1815882"/>
          </a:xfrm>
          <a:prstGeom prst="rect">
            <a:avLst/>
          </a:prstGeom>
          <a:noFill/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"יְהִי רָצוֹן מִלְּפָנֶיךָ, ה' אֱלֹקֵינוּ וֶאֱלֹקִי אֲבוֹתֵינוּ שֶׁתְּחַדֵּשׁ עָלֵינוּ שָׁנָה טוֹבָה וּמְתוּקָה מֵרֵאשִׁית הַשָּׁנָה וְעַד אַחֲרִית הַשָּׁנָה.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בָּרוּךְ אַתָּה ה' אֱלֹקֵינוּ מֶלֶךְ הָעוֹלָם, בּוֹרֵא פְּרִי הָעֵץ"</a:t>
            </a:r>
            <a:endParaRPr b="1" i="0" sz="2400" u="none" cap="none" strike="noStrike">
              <a:solidFill>
                <a:srgbClr val="0033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עזרה - יש למישהו איור של תפוח בדבש? | פרוג - דף הבית של היוצרים החרדים" id="312" name="Google Shape;312;p26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p26"/>
          <p:cNvPicPr preferRelativeResize="0"/>
          <p:nvPr/>
        </p:nvPicPr>
        <p:blipFill rotWithShape="1">
          <a:blip r:embed="rId3">
            <a:alphaModFix/>
          </a:blip>
          <a:srcRect b="0" l="45455" r="3895" t="25424"/>
          <a:stretch/>
        </p:blipFill>
        <p:spPr>
          <a:xfrm>
            <a:off x="3286116" y="1367102"/>
            <a:ext cx="3286148" cy="2061897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grpSp>
        <p:nvGrpSpPr>
          <p:cNvPr id="314" name="Google Shape;314;p26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315" name="Google Shape;315;p26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26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26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26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9" name="Google Shape;319;p26"/>
          <p:cNvSpPr/>
          <p:nvPr/>
        </p:nvSpPr>
        <p:spPr>
          <a:xfrm rot="-2757527">
            <a:off x="6690255" y="3209534"/>
            <a:ext cx="1643074" cy="627508"/>
          </a:xfrm>
          <a:prstGeom prst="leftArrow">
            <a:avLst>
              <a:gd fmla="val 50000" name="adj1"/>
              <a:gd fmla="val 50000" name="adj2"/>
            </a:avLst>
          </a:prstGeom>
          <a:noFill/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מברכים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6"/>
          <p:cNvSpPr/>
          <p:nvPr/>
        </p:nvSpPr>
        <p:spPr>
          <a:xfrm>
            <a:off x="1428728" y="928670"/>
            <a:ext cx="914400" cy="91440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7"/>
          <p:cNvSpPr/>
          <p:nvPr/>
        </p:nvSpPr>
        <p:spPr>
          <a:xfrm>
            <a:off x="214282" y="0"/>
            <a:ext cx="8643998" cy="63579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7"/>
          <p:cNvSpPr txBox="1"/>
          <p:nvPr/>
        </p:nvSpPr>
        <p:spPr>
          <a:xfrm>
            <a:off x="-132148" y="1450195"/>
            <a:ext cx="7715304" cy="830997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"יהי רצון ...שתתחדש עלינו שנה טובה ומתוקה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                       מראשית השנה ועד אחרית השנה" </a:t>
            </a:r>
            <a:endParaRPr b="1" i="0" sz="2400" u="none" cap="none" strike="noStrike">
              <a:solidFill>
                <a:srgbClr val="0033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עזרה - יש למישהו איור של תפוח בדבש? | פרוג - דף הבית של היוצרים החרדים" id="327" name="Google Shape;327;p27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8" name="Google Shape;328;p27"/>
          <p:cNvPicPr preferRelativeResize="0"/>
          <p:nvPr/>
        </p:nvPicPr>
        <p:blipFill rotWithShape="1">
          <a:blip r:embed="rId3">
            <a:alphaModFix/>
          </a:blip>
          <a:srcRect b="0" l="45455" r="3895" t="25424"/>
          <a:stretch/>
        </p:blipFill>
        <p:spPr>
          <a:xfrm>
            <a:off x="714348" y="500042"/>
            <a:ext cx="1071570" cy="857257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grpSp>
        <p:nvGrpSpPr>
          <p:cNvPr id="329" name="Google Shape;329;p27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330" name="Google Shape;330;p27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27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27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27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334" name="Google Shape;334;p27"/>
          <p:cNvGraphicFramePr/>
          <p:nvPr/>
        </p:nvGraphicFramePr>
        <p:xfrm>
          <a:off x="857224" y="357187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{A6AA5020-90B7-4B9D-B7A2-26C74751BB4C}</a:tableStyleId>
              </a:tblPr>
              <a:tblGrid>
                <a:gridCol w="2192325"/>
                <a:gridCol w="2192325"/>
                <a:gridCol w="3104950"/>
              </a:tblGrid>
              <a:tr h="485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הַמִּלָּה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/>
                        <a:t>צֵרוּף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/>
                        <a:t>הֶסְבֵּר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6845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00339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רֵאשִׁית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003399"/>
                          </a:solidFill>
                        </a:rPr>
                        <a:t>רֵאשִׁית הַשָּׁנָה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003399"/>
                          </a:solidFill>
                        </a:rPr>
                        <a:t>מִלְּשׁוֹן רֹאשׁ/רִאשׁוֹן 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003399"/>
                          </a:solidFill>
                        </a:rPr>
                        <a:t>הַיּוֹם הָרִאשׁוֹן שֶׁל הַשָּׁנָה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6845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00339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אַחֲרִית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003399"/>
                          </a:solidFill>
                        </a:rPr>
                        <a:t>אַחֲרִית שָׁנָה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003399"/>
                          </a:solidFill>
                        </a:rPr>
                        <a:t>מִלְּשׁוֹן אַחֲרוֹן – סוֹף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003399"/>
                          </a:solidFill>
                        </a:rPr>
                        <a:t>הַיּוֹם הָאַחֲרוֹן שֶׁל הַשָּׁנָה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335" name="Google Shape;335;p27"/>
          <p:cNvSpPr txBox="1"/>
          <p:nvPr/>
        </p:nvSpPr>
        <p:spPr>
          <a:xfrm>
            <a:off x="3193605" y="2487176"/>
            <a:ext cx="323197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צֵרוּפֵי מִלִּים בִּבְרָכָה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צֵרוּף מִלִּים – חִבּוּר בֵּין מִלִּים</a:t>
            </a:r>
            <a:endParaRPr b="0" i="0" sz="2400" u="none" cap="none" strike="noStrike">
              <a:solidFill>
                <a:srgbClr val="0033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7"/>
          <p:cNvSpPr txBox="1"/>
          <p:nvPr/>
        </p:nvSpPr>
        <p:spPr>
          <a:xfrm>
            <a:off x="17316" y="5572140"/>
            <a:ext cx="855554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תְּחִלַּת הַשָּׁנָה בְּלוּחַ הַשָּׁנָה הָעִבְרִי הוּא חֹדֶשׁ תִּשְׁרֵי וְסִיּוּם הַשָּׁנָה הוּא חֹדֶשׁ אֱלוּל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אָנוּ מְבַקְּשִׁים שֶׁכָּל הַשָּׁנָה מֵהַיּוֹם הָרִאשׁוֹן עַד הַיּוֹם הָאַחֲרוֹן תִּהְיֶה שָׁנָה טוֹבָה וּמְתוּקָה.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7"/>
          <p:cNvSpPr/>
          <p:nvPr/>
        </p:nvSpPr>
        <p:spPr>
          <a:xfrm>
            <a:off x="3059832" y="357166"/>
            <a:ext cx="264088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תַּפּוּחַ בִּדְבַשׁ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27"/>
          <p:cNvSpPr/>
          <p:nvPr/>
        </p:nvSpPr>
        <p:spPr>
          <a:xfrm>
            <a:off x="7572396" y="785794"/>
            <a:ext cx="914400" cy="91440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8"/>
          <p:cNvSpPr/>
          <p:nvPr/>
        </p:nvSpPr>
        <p:spPr>
          <a:xfrm>
            <a:off x="214282" y="428580"/>
            <a:ext cx="8643998" cy="642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8"/>
          <p:cNvSpPr txBox="1"/>
          <p:nvPr/>
        </p:nvSpPr>
        <p:spPr>
          <a:xfrm>
            <a:off x="8412946" y="1214422"/>
            <a:ext cx="43954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5" name="Google Shape;34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868" y="2000240"/>
            <a:ext cx="1081082" cy="928694"/>
          </a:xfrm>
          <a:prstGeom prst="rect">
            <a:avLst/>
          </a:prstGeom>
          <a:noFill/>
          <a:ln cap="flat" cmpd="sng" w="9525">
            <a:solidFill>
              <a:srgbClr val="632423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46" name="Google Shape;34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28860" y="2000240"/>
            <a:ext cx="1071570" cy="928694"/>
          </a:xfrm>
          <a:prstGeom prst="rect">
            <a:avLst/>
          </a:prstGeom>
          <a:noFill/>
          <a:ln cap="flat" cmpd="sng" w="9525">
            <a:solidFill>
              <a:srgbClr val="632423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47" name="Google Shape;347;p28"/>
          <p:cNvSpPr/>
          <p:nvPr/>
        </p:nvSpPr>
        <p:spPr>
          <a:xfrm>
            <a:off x="428596" y="3429000"/>
            <a:ext cx="8143932" cy="2357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נִשְׁאַל אֶת סָבָא וְסַבְתָּא מִצַּד הָאָב וּמִצַּד הָאֵם אוֹ בֶּן מִשְׁפָּחָה אַחֵר: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339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אֵלּוּ סִימָנִים הֵם נוֹהֲגִים לֶאֱכֹל בְּרֹאשׁ הַשָּׁנָה?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מָה נֻסַּח הַבְּרָכָה?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אֵלּוּ סִימָנִים נִקְבְּעוּ עַל פִּי הַצְּלִיל?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אֵלּוּ סִימָנִים נִקְבְּעוּ לְפִי הַדִּמּוּי?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שלא יעבדו עליכם. לקראת החג, טיפים לזיהוי דבש תקני - ביזנעס" id="348" name="Google Shape;348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2910" y="2000240"/>
            <a:ext cx="1599167" cy="947485"/>
          </a:xfrm>
          <a:prstGeom prst="rect">
            <a:avLst/>
          </a:prstGeom>
          <a:noFill/>
          <a:ln cap="flat" cmpd="sng" w="9525">
            <a:solidFill>
              <a:srgbClr val="63242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49" name="Google Shape;349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29190" y="2000240"/>
            <a:ext cx="1087348" cy="889900"/>
          </a:xfrm>
          <a:prstGeom prst="rect">
            <a:avLst/>
          </a:prstGeom>
          <a:noFill/>
          <a:ln cap="flat" cmpd="sng" w="9525">
            <a:solidFill>
              <a:srgbClr val="632423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50" name="Google Shape;350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86512" y="2000240"/>
            <a:ext cx="1014410" cy="886665"/>
          </a:xfrm>
          <a:prstGeom prst="rect">
            <a:avLst/>
          </a:prstGeom>
          <a:noFill/>
          <a:ln cap="flat" cmpd="sng" w="9525">
            <a:solidFill>
              <a:srgbClr val="632423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351" name="Google Shape;351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429520" y="2000240"/>
            <a:ext cx="1065291" cy="920657"/>
          </a:xfrm>
          <a:prstGeom prst="rect">
            <a:avLst/>
          </a:prstGeom>
          <a:noFill/>
          <a:ln cap="flat" cmpd="sng" w="9525">
            <a:solidFill>
              <a:srgbClr val="632423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52" name="Google Shape;352;p28"/>
          <p:cNvSpPr/>
          <p:nvPr/>
        </p:nvSpPr>
        <p:spPr>
          <a:xfrm>
            <a:off x="2500298" y="2928934"/>
            <a:ext cx="1128714" cy="214314"/>
          </a:xfrm>
          <a:prstGeom prst="flowChartTerminator">
            <a:avLst/>
          </a:prstGeom>
          <a:solidFill>
            <a:srgbClr val="F2F2F2"/>
          </a:solidFill>
          <a:ln cap="flat" cmpd="sng" w="25400">
            <a:solidFill>
              <a:srgbClr val="6324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ראש דג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8"/>
          <p:cNvSpPr/>
          <p:nvPr/>
        </p:nvSpPr>
        <p:spPr>
          <a:xfrm>
            <a:off x="714348" y="2928934"/>
            <a:ext cx="1643074" cy="214314"/>
          </a:xfrm>
          <a:prstGeom prst="flowChartTerminator">
            <a:avLst/>
          </a:prstGeom>
          <a:solidFill>
            <a:srgbClr val="F2F2F2"/>
          </a:solidFill>
          <a:ln cap="flat" cmpd="sng" w="25400">
            <a:solidFill>
              <a:srgbClr val="6324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תפוח בדבש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28"/>
          <p:cNvSpPr/>
          <p:nvPr/>
        </p:nvSpPr>
        <p:spPr>
          <a:xfrm>
            <a:off x="7429520" y="2928934"/>
            <a:ext cx="914400" cy="214314"/>
          </a:xfrm>
          <a:prstGeom prst="flowChartTerminator">
            <a:avLst/>
          </a:prstGeom>
          <a:solidFill>
            <a:srgbClr val="F2F2F2"/>
          </a:solidFill>
          <a:ln cap="flat" cmpd="sng" w="25400">
            <a:solidFill>
              <a:srgbClr val="6324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לוביא</a:t>
            </a:r>
            <a:endParaRPr b="0" i="0" sz="1600" u="none" cap="none" strike="noStrike">
              <a:solidFill>
                <a:srgbClr val="0033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8"/>
          <p:cNvSpPr/>
          <p:nvPr/>
        </p:nvSpPr>
        <p:spPr>
          <a:xfrm>
            <a:off x="6286512" y="2928934"/>
            <a:ext cx="914400" cy="214314"/>
          </a:xfrm>
          <a:prstGeom prst="flowChartTerminator">
            <a:avLst/>
          </a:prstGeom>
          <a:solidFill>
            <a:srgbClr val="F2F2F2"/>
          </a:solidFill>
          <a:ln cap="flat" cmpd="sng" w="25400">
            <a:solidFill>
              <a:srgbClr val="6324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קרא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8"/>
          <p:cNvSpPr/>
          <p:nvPr/>
        </p:nvSpPr>
        <p:spPr>
          <a:xfrm>
            <a:off x="5000628" y="2928934"/>
            <a:ext cx="914400" cy="214314"/>
          </a:xfrm>
          <a:prstGeom prst="flowChartTerminator">
            <a:avLst/>
          </a:prstGeom>
          <a:solidFill>
            <a:srgbClr val="F2F2F2"/>
          </a:solidFill>
          <a:ln cap="flat" cmpd="sng" w="25400">
            <a:solidFill>
              <a:srgbClr val="6324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תמר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28"/>
          <p:cNvSpPr/>
          <p:nvPr/>
        </p:nvSpPr>
        <p:spPr>
          <a:xfrm>
            <a:off x="3714744" y="2928934"/>
            <a:ext cx="914400" cy="214314"/>
          </a:xfrm>
          <a:prstGeom prst="flowChartTerminator">
            <a:avLst/>
          </a:prstGeom>
          <a:solidFill>
            <a:srgbClr val="F2F2F2"/>
          </a:solidFill>
          <a:ln cap="flat" cmpd="sng" w="25400">
            <a:solidFill>
              <a:srgbClr val="63242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רימון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8" name="Google Shape;358;p28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359" name="Google Shape;359;p28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28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28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28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3" name="Google Shape;363;p28"/>
          <p:cNvSpPr/>
          <p:nvPr/>
        </p:nvSpPr>
        <p:spPr>
          <a:xfrm>
            <a:off x="323850" y="1214422"/>
            <a:ext cx="849051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דֻּגְמָאוֹת לְסִימָנֵי רֹאשׁ הַשָּׁנָה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28"/>
          <p:cNvSpPr txBox="1"/>
          <p:nvPr/>
        </p:nvSpPr>
        <p:spPr>
          <a:xfrm>
            <a:off x="0" y="6215082"/>
            <a:ext cx="8676456" cy="400110"/>
          </a:xfrm>
          <a:prstGeom prst="rect">
            <a:avLst/>
          </a:prstGeom>
          <a:noFill/>
          <a:ln cap="flat" cmpd="sng" w="9525">
            <a:solidFill>
              <a:srgbClr val="00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הַצָּעָה: </a:t>
            </a:r>
            <a:r>
              <a:rPr b="1" i="0" lang="iw-IL" sz="2000" u="none" cap="none" strike="noStrike">
                <a:solidFill>
                  <a:srgbClr val="0033CC"/>
                </a:solidFill>
                <a:latin typeface="Calibri"/>
                <a:ea typeface="Calibri"/>
                <a:cs typeface="Calibri"/>
                <a:sym typeface="Calibri"/>
              </a:rPr>
              <a:t>בַּאֲרוּחַת רֹאשׁ הַשָּׁנָה ספרו לַמִּשְׁפָּחָה, מָה לְמַדְתֶּם מֵהַשִּׂיחָה עִם סָבָא וְסַבְתָּא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28"/>
          <p:cNvSpPr/>
          <p:nvPr/>
        </p:nvSpPr>
        <p:spPr>
          <a:xfrm>
            <a:off x="1357290" y="285728"/>
            <a:ext cx="6286544" cy="928694"/>
          </a:xfrm>
          <a:custGeom>
            <a:rect b="b" l="l" r="r" t="t"/>
            <a:pathLst>
              <a:path extrusionOk="0" h="816403" w="1285674">
                <a:moveTo>
                  <a:pt x="0" y="81640"/>
                </a:moveTo>
                <a:cubicBezTo>
                  <a:pt x="0" y="36551"/>
                  <a:pt x="36551" y="0"/>
                  <a:pt x="81640" y="0"/>
                </a:cubicBezTo>
                <a:lnTo>
                  <a:pt x="1204034" y="0"/>
                </a:lnTo>
                <a:cubicBezTo>
                  <a:pt x="1249123" y="0"/>
                  <a:pt x="1285674" y="36551"/>
                  <a:pt x="1285674" y="81640"/>
                </a:cubicBezTo>
                <a:lnTo>
                  <a:pt x="1285674" y="734763"/>
                </a:lnTo>
                <a:cubicBezTo>
                  <a:pt x="1285674" y="779852"/>
                  <a:pt x="1249123" y="816403"/>
                  <a:pt x="1204034" y="816403"/>
                </a:cubicBezTo>
                <a:lnTo>
                  <a:pt x="81640" y="816403"/>
                </a:lnTo>
                <a:cubicBezTo>
                  <a:pt x="36551" y="816403"/>
                  <a:pt x="0" y="779852"/>
                  <a:pt x="0" y="734763"/>
                </a:cubicBezTo>
                <a:lnTo>
                  <a:pt x="0" y="81640"/>
                </a:lnTo>
                <a:close/>
              </a:path>
            </a:pathLst>
          </a:custGeom>
          <a:noFill/>
          <a:ln>
            <a:noFill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96300" lIns="96300" spcFirstLastPara="1" rIns="96300" wrap="square" tIns="96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003399"/>
                </a:solidFill>
                <a:latin typeface="Levenim MT"/>
                <a:ea typeface="Levenim MT"/>
                <a:cs typeface="Levenim MT"/>
                <a:sym typeface="Levenim MT"/>
              </a:rPr>
              <a:t>סִימָנֵי רֹאשׁ הַשָּׁנָה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סט פרחי בר עם פרחים אדומים בצבעי מים איור על רקע לבן וקטור פרימיום" id="370" name="Google Shape;370;p29"/>
          <p:cNvPicPr preferRelativeResize="0"/>
          <p:nvPr/>
        </p:nvPicPr>
        <p:blipFill rotWithShape="1">
          <a:blip r:embed="rId3">
            <a:alphaModFix/>
          </a:blip>
          <a:srcRect b="6547" l="13683" r="53819" t="8387"/>
          <a:stretch/>
        </p:blipFill>
        <p:spPr>
          <a:xfrm>
            <a:off x="7500958" y="1285860"/>
            <a:ext cx="1357322" cy="50720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פוחים, רימון ודבש מבודדים על גבי לבן.  טיפול טבעי" id="371" name="Google Shape;371;p29"/>
          <p:cNvPicPr preferRelativeResize="0"/>
          <p:nvPr/>
        </p:nvPicPr>
        <p:blipFill rotWithShape="1">
          <a:blip r:embed="rId4">
            <a:alphaModFix/>
          </a:blip>
          <a:srcRect b="2877" l="0" r="32905" t="37770"/>
          <a:stretch/>
        </p:blipFill>
        <p:spPr>
          <a:xfrm>
            <a:off x="3714744" y="4929198"/>
            <a:ext cx="2214578" cy="12858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סט פרחי בר עם פרחים אדומים בצבעי מים איור על רקע לבן וקטור פרימיום" id="372" name="Google Shape;372;p29"/>
          <p:cNvPicPr preferRelativeResize="0"/>
          <p:nvPr/>
        </p:nvPicPr>
        <p:blipFill rotWithShape="1">
          <a:blip r:embed="rId3">
            <a:alphaModFix/>
          </a:blip>
          <a:srcRect b="6547" l="47891" r="17901" t="8387"/>
          <a:stretch/>
        </p:blipFill>
        <p:spPr>
          <a:xfrm>
            <a:off x="500034" y="1571612"/>
            <a:ext cx="1428760" cy="5072098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9"/>
          <p:cNvSpPr txBox="1"/>
          <p:nvPr/>
        </p:nvSpPr>
        <p:spPr>
          <a:xfrm>
            <a:off x="1214414" y="1500174"/>
            <a:ext cx="678661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</a:t>
            </a:r>
            <a:r>
              <a:rPr b="1" i="0" lang="iw-IL" sz="2400" u="none" cap="none" strike="noStrike">
                <a:solidFill>
                  <a:srgbClr val="632423"/>
                </a:solidFill>
                <a:latin typeface="Calibri"/>
                <a:ea typeface="Calibri"/>
                <a:cs typeface="Calibri"/>
                <a:sym typeface="Calibri"/>
              </a:rPr>
              <a:t>לכל התלמידים, המורות ובני המשפחה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63242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632423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יעל נדלר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632423"/>
                </a:solidFill>
                <a:latin typeface="Calibri"/>
                <a:ea typeface="Calibri"/>
                <a:cs typeface="Calibri"/>
                <a:sym typeface="Calibri"/>
              </a:rPr>
              <a:t>        המפקחת הארצית לחינוך לשוני בחמ"ד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63242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632423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צוות "עופרים": </a:t>
            </a:r>
            <a:endParaRPr b="1" i="0" sz="2400" u="none" cap="none" strike="noStrike">
              <a:solidFill>
                <a:srgbClr val="63242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632423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דני רמתי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632423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יעל שער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632423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זהבה פלד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4" name="Google Shape;374;p29"/>
          <p:cNvGrpSpPr/>
          <p:nvPr/>
        </p:nvGrpSpPr>
        <p:grpSpPr>
          <a:xfrm>
            <a:off x="0" y="0"/>
            <a:ext cx="9144000" cy="7072313"/>
            <a:chOff x="0" y="-135"/>
            <a:chExt cx="5760" cy="4455"/>
          </a:xfrm>
        </p:grpSpPr>
        <p:sp>
          <p:nvSpPr>
            <p:cNvPr id="375" name="Google Shape;375;p29"/>
            <p:cNvSpPr/>
            <p:nvPr/>
          </p:nvSpPr>
          <p:spPr>
            <a:xfrm>
              <a:off x="5556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9"/>
            <p:cNvSpPr/>
            <p:nvPr/>
          </p:nvSpPr>
          <p:spPr>
            <a:xfrm>
              <a:off x="0" y="0"/>
              <a:ext cx="204" cy="432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29"/>
            <p:cNvSpPr/>
            <p:nvPr/>
          </p:nvSpPr>
          <p:spPr>
            <a:xfrm flipH="1" rot="-5400000">
              <a:off x="2798" y="1358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29"/>
            <p:cNvSpPr/>
            <p:nvPr/>
          </p:nvSpPr>
          <p:spPr>
            <a:xfrm flipH="1" rot="-5400000">
              <a:off x="2798" y="-2933"/>
              <a:ext cx="164" cy="5760"/>
            </a:xfrm>
            <a:prstGeom prst="rect">
              <a:avLst/>
            </a:prstGeom>
            <a:solidFill>
              <a:srgbClr val="C5D8F1"/>
            </a:solidFill>
            <a:ln cap="flat" cmpd="tri" w="76200">
              <a:solidFill>
                <a:srgbClr val="93B3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שנה טובה לכולכם, כולכן - עִבְרִית [Hebrew] - PrestaShop Forums" id="379" name="Google Shape;379;p29"/>
          <p:cNvPicPr preferRelativeResize="0"/>
          <p:nvPr/>
        </p:nvPicPr>
        <p:blipFill rotWithShape="1">
          <a:blip r:embed="rId5">
            <a:alphaModFix/>
          </a:blip>
          <a:srcRect b="81115" l="27271" r="1816" t="2697"/>
          <a:stretch/>
        </p:blipFill>
        <p:spPr>
          <a:xfrm>
            <a:off x="2928926" y="785794"/>
            <a:ext cx="3714776" cy="428628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29"/>
          <p:cNvSpPr txBox="1"/>
          <p:nvPr/>
        </p:nvSpPr>
        <p:spPr>
          <a:xfrm>
            <a:off x="2071670" y="6534834"/>
            <a:ext cx="485536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https://www.youtube.com/watch?v=o9PxSc8uofg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