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32"/>
  </p:notesMasterIdLst>
  <p:sldIdLst>
    <p:sldId id="256" r:id="rId3"/>
    <p:sldId id="264" r:id="rId4"/>
    <p:sldId id="266" r:id="rId5"/>
    <p:sldId id="258" r:id="rId6"/>
    <p:sldId id="261" r:id="rId7"/>
    <p:sldId id="262" r:id="rId8"/>
    <p:sldId id="273" r:id="rId9"/>
    <p:sldId id="263" r:id="rId10"/>
    <p:sldId id="278" r:id="rId11"/>
    <p:sldId id="265" r:id="rId12"/>
    <p:sldId id="268" r:id="rId13"/>
    <p:sldId id="269" r:id="rId14"/>
    <p:sldId id="270" r:id="rId15"/>
    <p:sldId id="286" r:id="rId16"/>
    <p:sldId id="267" r:id="rId17"/>
    <p:sldId id="271" r:id="rId18"/>
    <p:sldId id="272" r:id="rId19"/>
    <p:sldId id="282" r:id="rId20"/>
    <p:sldId id="279" r:id="rId21"/>
    <p:sldId id="280" r:id="rId22"/>
    <p:sldId id="281" r:id="rId23"/>
    <p:sldId id="257" r:id="rId24"/>
    <p:sldId id="283" r:id="rId25"/>
    <p:sldId id="287" r:id="rId26"/>
    <p:sldId id="285" r:id="rId27"/>
    <p:sldId id="288" r:id="rId28"/>
    <p:sldId id="289" r:id="rId29"/>
    <p:sldId id="290" r:id="rId30"/>
    <p:sldId id="291" r:id="rId3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סגנון ביניים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סגנון בהיר 3 - הדגשה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סגנון בהיר 1 - הדגשה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7" autoAdjust="0"/>
    <p:restoredTop sz="94660"/>
  </p:normalViewPr>
  <p:slideViewPr>
    <p:cSldViewPr snapToGrid="0">
      <p:cViewPr varScale="1">
        <p:scale>
          <a:sx n="49" d="100"/>
          <a:sy n="49" d="100"/>
        </p:scale>
        <p:origin x="66" y="5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96FAFB42-1595-49CB-979C-ADD5CDFAAEB4}" type="datetimeFigureOut">
              <a:rPr lang="he-IL" smtClean="0"/>
              <a:t>ט"ו/חשון/תשפ"א</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BEA2B72-8C5B-4EE6-A1AE-2773B45EAC6B}" type="slidenum">
              <a:rPr lang="he-IL" smtClean="0"/>
              <a:t>‹#›</a:t>
            </a:fld>
            <a:endParaRPr lang="he-IL"/>
          </a:p>
        </p:txBody>
      </p:sp>
    </p:spTree>
    <p:extLst>
      <p:ext uri="{BB962C8B-B14F-4D97-AF65-F5344CB8AC3E}">
        <p14:creationId xmlns:p14="http://schemas.microsoft.com/office/powerpoint/2010/main" val="122368816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D8F929-CF02-4A6C-9374-9DBCA33E5B9C}"/>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923A30B7-8DAD-4C94-A3BD-58A2938261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CECB617F-7A9A-448C-BDE2-88493E99676D}"/>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5" name="מציין מיקום של כותרת תחתונה 4">
            <a:extLst>
              <a:ext uri="{FF2B5EF4-FFF2-40B4-BE49-F238E27FC236}">
                <a16:creationId xmlns:a16="http://schemas.microsoft.com/office/drawing/2014/main" id="{3C25B75E-D31A-4412-B308-F1CD79E7E49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024C082-C0FF-4B16-97B1-4059153FBBF4}"/>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301911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F8F937-7CD4-468E-A396-7295C39CB1A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7C45564-5834-4385-92C7-4D8C436E1CE3}"/>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3BCEA3A-1EF1-4E96-9C56-FA9C5A3457AF}"/>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5" name="מציין מיקום של כותרת תחתונה 4">
            <a:extLst>
              <a:ext uri="{FF2B5EF4-FFF2-40B4-BE49-F238E27FC236}">
                <a16:creationId xmlns:a16="http://schemas.microsoft.com/office/drawing/2014/main" id="{79823A49-F06B-41B0-A3C7-4383F471ACE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BBF631E-A8EF-4F18-AADF-6A55FB522B3A}"/>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327413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83CD9C3-0CEE-47E9-A00A-834F2D7D3DCA}"/>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7081B21-FB55-49E8-B06E-CE596FE440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F31C5F98-9E17-47DE-BB87-81F97D1517BC}"/>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5" name="מציין מיקום של כותרת תחתונה 4">
            <a:extLst>
              <a:ext uri="{FF2B5EF4-FFF2-40B4-BE49-F238E27FC236}">
                <a16:creationId xmlns:a16="http://schemas.microsoft.com/office/drawing/2014/main" id="{4DA6C279-7129-418C-B6A7-2207A832C21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7BD6E38-054B-43C0-A77A-DD5EF0419FF3}"/>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3230873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6455679-161E-4E44-9D9E-AE180FDDB18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6BA90FC-EDB1-49E4-882C-7EDCA7907FAD}"/>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6AF21954-B291-496B-8042-618AE035BD31}"/>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8AA15DA7-1778-4C7E-9460-E6EEAA36DDED}"/>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6" name="מציין מיקום של כותרת תחתונה 5">
            <a:extLst>
              <a:ext uri="{FF2B5EF4-FFF2-40B4-BE49-F238E27FC236}">
                <a16:creationId xmlns:a16="http://schemas.microsoft.com/office/drawing/2014/main" id="{CAC5A19E-2807-4881-8983-CCBF2034283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564C6D1-D28D-44AF-808F-40F0651A23CC}"/>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660116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BECBEEC-2288-4A33-8F91-5AC9FACB6505}"/>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64EE671-6A41-49E4-8F6A-D28250D76E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1EF0E77F-9593-4D2A-99A9-5F4E66D51E2D}"/>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39DC91FD-CA14-48AE-9610-B41C196C2C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87F5C021-F365-4F9A-88FD-1FA9BD4152F9}"/>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4590C9D2-7BDE-4BA1-9DB3-4C7DE661E47C}"/>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8" name="מציין מיקום של כותרת תחתונה 7">
            <a:extLst>
              <a:ext uri="{FF2B5EF4-FFF2-40B4-BE49-F238E27FC236}">
                <a16:creationId xmlns:a16="http://schemas.microsoft.com/office/drawing/2014/main" id="{F2F404D7-DA8C-4B59-8EB1-7F348A8DB769}"/>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A687CCC-1EE3-42FE-A39F-5805161465E0}"/>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36776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B1BB1C-5AD9-471D-BFC1-72C5A12CCD1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07A2AB80-453A-49D9-8509-D8098934358E}"/>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4" name="מציין מיקום של כותרת תחתונה 3">
            <a:extLst>
              <a:ext uri="{FF2B5EF4-FFF2-40B4-BE49-F238E27FC236}">
                <a16:creationId xmlns:a16="http://schemas.microsoft.com/office/drawing/2014/main" id="{9EBC1C49-8A34-4B7D-A1ED-5079E145646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3EE71DDD-60D0-4BCC-93CF-F7013DE2B7E6}"/>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1643450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E613173-65FB-4DDC-A9C7-744F03B4B49F}"/>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3" name="מציין מיקום של כותרת תחתונה 2">
            <a:extLst>
              <a:ext uri="{FF2B5EF4-FFF2-40B4-BE49-F238E27FC236}">
                <a16:creationId xmlns:a16="http://schemas.microsoft.com/office/drawing/2014/main" id="{19FE6D9B-4814-4897-AFE9-B70E694773D7}"/>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FCF232D-0CC8-4159-9D41-BD39DFA7B6AE}"/>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2797174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AE913F8-4E91-451F-A85B-1E75252124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8FED9DE-6EEC-420F-B270-80608676AC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0E398B10-EAAC-4612-B1DA-867BE782B6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CFC71A0E-EE78-466B-A195-A771CA681E1F}"/>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6" name="מציין מיקום של כותרת תחתונה 5">
            <a:extLst>
              <a:ext uri="{FF2B5EF4-FFF2-40B4-BE49-F238E27FC236}">
                <a16:creationId xmlns:a16="http://schemas.microsoft.com/office/drawing/2014/main" id="{1F57C8C7-95A4-42EE-9F88-63DC6DA17ED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15AF78C-DF36-4B6B-B01F-DBCFCCA9DDBD}"/>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4058665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BC03FC-E97D-4485-9E10-177CF3ECB99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73EF0744-9FC5-4414-9FD3-25EF2BFE17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3DB80C79-878F-4A56-9779-259FCCDDFE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ECB56AFC-ECA6-4AC2-8D0E-D7A6B1B20509}"/>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6" name="מציין מיקום של כותרת תחתונה 5">
            <a:extLst>
              <a:ext uri="{FF2B5EF4-FFF2-40B4-BE49-F238E27FC236}">
                <a16:creationId xmlns:a16="http://schemas.microsoft.com/office/drawing/2014/main" id="{5157A91F-3627-46A1-9749-0A2055A9792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E5713D7-B306-4179-958D-78326E15D08A}"/>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3629741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8EA31D2-FBD5-4D49-AF0A-B84D5E2AE6A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5CE2EAA-A954-447A-A304-09A1A62D1185}"/>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7B5EFD5-5EC1-46FE-91C0-EA5E6623A723}"/>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5" name="מציין מיקום של כותרת תחתונה 4">
            <a:extLst>
              <a:ext uri="{FF2B5EF4-FFF2-40B4-BE49-F238E27FC236}">
                <a16:creationId xmlns:a16="http://schemas.microsoft.com/office/drawing/2014/main" id="{CEBC5703-D93C-4FEE-96C1-96DD4F6972A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1B4393D-3951-4B56-8F80-535D781877EC}"/>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2958900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DF68E7C4-0395-4600-9FD9-B043197E95E4}"/>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9B79EED8-B751-43CD-8BAC-753DFDD5EA26}"/>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7D9E429-81FF-46AB-BE6F-9861B4A49C9C}"/>
              </a:ext>
            </a:extLst>
          </p:cNvPr>
          <p:cNvSpPr>
            <a:spLocks noGrp="1"/>
          </p:cNvSpPr>
          <p:nvPr>
            <p:ph type="dt" sz="half" idx="10"/>
          </p:nvPr>
        </p:nvSpPr>
        <p:spPr/>
        <p:txBody>
          <a:bodyPr/>
          <a:lstStyle/>
          <a:p>
            <a:fld id="{E8B20C6A-0775-44A3-B46F-482EFAC0E869}" type="datetimeFigureOut">
              <a:rPr lang="he-IL" smtClean="0"/>
              <a:t>ט"ו/חשון/תשפ"א</a:t>
            </a:fld>
            <a:endParaRPr lang="he-IL"/>
          </a:p>
        </p:txBody>
      </p:sp>
      <p:sp>
        <p:nvSpPr>
          <p:cNvPr id="5" name="מציין מיקום של כותרת תחתונה 4">
            <a:extLst>
              <a:ext uri="{FF2B5EF4-FFF2-40B4-BE49-F238E27FC236}">
                <a16:creationId xmlns:a16="http://schemas.microsoft.com/office/drawing/2014/main" id="{782D6143-1907-428F-8657-30FCA2853FD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333E804-BE85-4BBF-89EB-ADA8BC8AE25A}"/>
              </a:ext>
            </a:extLst>
          </p:cNvPr>
          <p:cNvSpPr>
            <a:spLocks noGrp="1"/>
          </p:cNvSpPr>
          <p:nvPr>
            <p:ph type="sldNum" sz="quarter" idx="12"/>
          </p:nvPr>
        </p:nvSpPr>
        <p:spPr/>
        <p:txBody>
          <a:bodyPr/>
          <a:lstStyle/>
          <a:p>
            <a:fld id="{3F9B10C2-5F6B-407E-AEC5-51E4DD0B477C}" type="slidenum">
              <a:rPr lang="he-IL" smtClean="0"/>
              <a:t>‹#›</a:t>
            </a:fld>
            <a:endParaRPr lang="he-IL"/>
          </a:p>
        </p:txBody>
      </p:sp>
    </p:spTree>
    <p:extLst>
      <p:ext uri="{BB962C8B-B14F-4D97-AF65-F5344CB8AC3E}">
        <p14:creationId xmlns:p14="http://schemas.microsoft.com/office/powerpoint/2010/main" val="145317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26"/>
            <a:ext cx="103632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880474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1910342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01"/>
            <a:ext cx="103632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2109089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2326324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3583641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2774370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1676264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1" y="273050"/>
            <a:ext cx="4011084"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3264292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4102135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14062315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39"/>
            <a:ext cx="27432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09600" y="274639"/>
            <a:ext cx="80264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9EEF1F5C-ADD6-4907-AC5B-CFD15FF4FEA8}" type="datetimeFigureOut">
              <a:rPr lang="he-IL" smtClean="0"/>
              <a:t>ט"ו/חשון/תשפ"א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6FFDA29-BB4F-4A33-861C-E14E9C1083B1}" type="slidenum">
              <a:rPr lang="he-IL" smtClean="0"/>
              <a:t>‹#›</a:t>
            </a:fld>
            <a:endParaRPr lang="he-IL"/>
          </a:p>
        </p:txBody>
      </p:sp>
    </p:spTree>
    <p:extLst>
      <p:ext uri="{BB962C8B-B14F-4D97-AF65-F5344CB8AC3E}">
        <p14:creationId xmlns:p14="http://schemas.microsoft.com/office/powerpoint/2010/main" val="1633919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07FED6EF-1FDF-495B-80B3-E5FD75EB30E6}"/>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16C534D-0D00-4B86-8698-3A772C2EBBC6}"/>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2B7E559-F375-4B97-8CB0-BD0F31941EA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8B20C6A-0775-44A3-B46F-482EFAC0E869}" type="datetimeFigureOut">
              <a:rPr lang="he-IL" smtClean="0"/>
              <a:t>ט"ו/חשון/תשפ"א</a:t>
            </a:fld>
            <a:endParaRPr lang="he-IL"/>
          </a:p>
        </p:txBody>
      </p:sp>
      <p:sp>
        <p:nvSpPr>
          <p:cNvPr id="5" name="מציין מיקום של כותרת תחתונה 4">
            <a:extLst>
              <a:ext uri="{FF2B5EF4-FFF2-40B4-BE49-F238E27FC236}">
                <a16:creationId xmlns:a16="http://schemas.microsoft.com/office/drawing/2014/main" id="{7862DD20-99D1-422C-9C23-7BEE2BC7A6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6C18F993-8D7E-42BA-BCBF-75894D0CC3DB}"/>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F9B10C2-5F6B-407E-AEC5-51E4DD0B477C}" type="slidenum">
              <a:rPr lang="he-IL" smtClean="0"/>
              <a:t>‹#›</a:t>
            </a:fld>
            <a:endParaRPr lang="he-IL"/>
          </a:p>
        </p:txBody>
      </p:sp>
    </p:spTree>
    <p:extLst>
      <p:ext uri="{BB962C8B-B14F-4D97-AF65-F5344CB8AC3E}">
        <p14:creationId xmlns:p14="http://schemas.microsoft.com/office/powerpoint/2010/main" val="833689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EEF1F5C-ADD6-4907-AC5B-CFD15FF4FEA8}" type="datetimeFigureOut">
              <a:rPr lang="he-IL" smtClean="0"/>
              <a:t>ט"ו/חשון/תשפ"א</a:t>
            </a:fld>
            <a:endParaRPr lang="he-IL"/>
          </a:p>
        </p:txBody>
      </p:sp>
      <p:sp>
        <p:nvSpPr>
          <p:cNvPr id="5" name="מציין מיקום של כותרת תחתונה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6FFDA29-BB4F-4A33-861C-E14E9C1083B1}" type="slidenum">
              <a:rPr lang="he-IL" smtClean="0"/>
              <a:t>‹#›</a:t>
            </a:fld>
            <a:endParaRPr lang="he-IL"/>
          </a:p>
        </p:txBody>
      </p:sp>
    </p:spTree>
    <p:extLst>
      <p:ext uri="{BB962C8B-B14F-4D97-AF65-F5344CB8AC3E}">
        <p14:creationId xmlns:p14="http://schemas.microsoft.com/office/powerpoint/2010/main" val="3704244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he.wikipedia.org/wiki/%D7%AA%D7%A4%D7%99%D7%9C%D7%95%D7%AA_%D7%A8%D7%90%D7%A9_%D7%94%D7%A9%D7%A0%D7%94" TargetMode="External"/><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hyperlink" Target="https://creativecommons.org/licenses/by-sa/3.0/"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commons.wikimedia.org/wiki/File:Weinles_On_the_eve_of_Yom_Kippur.jpg" TargetMode="External"/><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WwlTsWDMzY" TargetMode="External"/><Relationship Id="rId2" Type="http://schemas.openxmlformats.org/officeDocument/2006/relationships/image" Target="../media/image22.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D539C1-AFE0-4996-A6E4-F00060912885}"/>
              </a:ext>
            </a:extLst>
          </p:cNvPr>
          <p:cNvSpPr>
            <a:spLocks noGrp="1"/>
          </p:cNvSpPr>
          <p:nvPr>
            <p:ph type="ctrTitle"/>
          </p:nvPr>
        </p:nvSpPr>
        <p:spPr>
          <a:xfrm>
            <a:off x="7464614" y="1783959"/>
            <a:ext cx="4087306" cy="2889114"/>
          </a:xfrm>
        </p:spPr>
        <p:txBody>
          <a:bodyPr anchor="b">
            <a:normAutofit/>
          </a:bodyPr>
          <a:lstStyle/>
          <a:p>
            <a:r>
              <a:rPr lang="he-IL" sz="5400" dirty="0"/>
              <a:t>תקיעת שופר במקדש ובמדינה.</a:t>
            </a:r>
            <a:br>
              <a:rPr lang="he-IL" sz="5400" dirty="0"/>
            </a:br>
            <a:r>
              <a:rPr kumimoji="0" lang="he-IL" sz="5400" b="1" i="0"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David" panose="020E0502060401010101" pitchFamily="34" charset="-79"/>
              </a:rPr>
              <a:t> </a:t>
            </a:r>
            <a:endParaRPr lang="he-IL" sz="5400" dirty="0"/>
          </a:p>
        </p:txBody>
      </p:sp>
      <p:sp>
        <p:nvSpPr>
          <p:cNvPr id="3" name="כותרת משנה 2">
            <a:extLst>
              <a:ext uri="{FF2B5EF4-FFF2-40B4-BE49-F238E27FC236}">
                <a16:creationId xmlns:a16="http://schemas.microsoft.com/office/drawing/2014/main" id="{A85A57F5-C2F1-4B25-94DD-B52DC95590AE}"/>
              </a:ext>
            </a:extLst>
          </p:cNvPr>
          <p:cNvSpPr>
            <a:spLocks noGrp="1"/>
          </p:cNvSpPr>
          <p:nvPr>
            <p:ph type="subTitle" idx="1"/>
          </p:nvPr>
        </p:nvSpPr>
        <p:spPr>
          <a:xfrm>
            <a:off x="7464612" y="4750893"/>
            <a:ext cx="4087305" cy="1147863"/>
          </a:xfrm>
        </p:spPr>
        <p:txBody>
          <a:bodyPr anchor="t">
            <a:normAutofit/>
          </a:bodyPr>
          <a:lstStyle/>
          <a:p>
            <a:pPr algn="l"/>
            <a:r>
              <a:rPr lang="he-IL" sz="2000"/>
              <a:t>ערכה נחושתן מרים</a:t>
            </a:r>
          </a:p>
        </p:txBody>
      </p:sp>
      <p:sp>
        <p:nvSpPr>
          <p:cNvPr id="24" name="Freeform: Shape 23">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תמונה 4" descr="תמונה שמכילה מסך, צג, כהה, מעונן&#10;&#10;התיאור נוצר באופן אוטומטי">
            <a:extLst>
              <a:ext uri="{FF2B5EF4-FFF2-40B4-BE49-F238E27FC236}">
                <a16:creationId xmlns:a16="http://schemas.microsoft.com/office/drawing/2014/main" id="{87EC2B7C-AF82-4E24-BA73-2039E0EED8BD}"/>
              </a:ext>
            </a:extLst>
          </p:cNvPr>
          <p:cNvPicPr>
            <a:picLocks noChangeAspect="1"/>
          </p:cNvPicPr>
          <p:nvPr/>
        </p:nvPicPr>
        <p:blipFill rotWithShape="1">
          <a:blip r:embed="rId2"/>
          <a:srcRect b="39016"/>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29" name="תיבת טקסט 28">
            <a:extLst>
              <a:ext uri="{FF2B5EF4-FFF2-40B4-BE49-F238E27FC236}">
                <a16:creationId xmlns:a16="http://schemas.microsoft.com/office/drawing/2014/main" id="{5BFEF221-8888-44C0-BE4F-5CD143291ABB}"/>
              </a:ext>
            </a:extLst>
          </p:cNvPr>
          <p:cNvSpPr txBox="1"/>
          <p:nvPr/>
        </p:nvSpPr>
        <p:spPr>
          <a:xfrm>
            <a:off x="437322" y="4108174"/>
            <a:ext cx="5446643" cy="1323439"/>
          </a:xfrm>
          <a:prstGeom prst="rect">
            <a:avLst/>
          </a:prstGeom>
          <a:noFill/>
        </p:spPr>
        <p:txBody>
          <a:bodyPr wrap="square">
            <a:spAutoFit/>
          </a:bodyPr>
          <a:lstStyle/>
          <a:p>
            <a:pPr algn="ctr"/>
            <a:r>
              <a:rPr kumimoji="0" lang="he-IL" sz="4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David" panose="020E0502060401010101" pitchFamily="34" charset="-79"/>
              </a:rPr>
              <a:t>ראש השנה פרק ד משנה א</a:t>
            </a:r>
            <a:b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br>
            <a:endParaRPr lang="he-IL" sz="4000" dirty="0"/>
          </a:p>
        </p:txBody>
      </p:sp>
    </p:spTree>
    <p:extLst>
      <p:ext uri="{BB962C8B-B14F-4D97-AF65-F5344CB8AC3E}">
        <p14:creationId xmlns:p14="http://schemas.microsoft.com/office/powerpoint/2010/main" val="100584848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B3C06C90-405E-49CA-90B1-EE332AC4820E}"/>
              </a:ext>
            </a:extLst>
          </p:cNvPr>
          <p:cNvSpPr txBox="1"/>
          <p:nvPr/>
        </p:nvSpPr>
        <p:spPr>
          <a:xfrm>
            <a:off x="2722265" y="163461"/>
            <a:ext cx="6029805" cy="996170"/>
          </a:xfrm>
          <a:prstGeom prst="rect">
            <a:avLst/>
          </a:prstGeom>
          <a:solidFill>
            <a:schemeClr val="accent1">
              <a:lumMod val="60000"/>
              <a:lumOff val="40000"/>
            </a:schemeClr>
          </a:solidFill>
        </p:spPr>
        <p:txBody>
          <a:bodyPr wrap="square">
            <a:spAutoFit/>
          </a:bodyPr>
          <a:lstStyle/>
          <a:p>
            <a:pPr marL="342900" marR="0" lvl="0" indent="-342900" algn="ctr" defTabSz="914400" rtl="1" eaLnBrk="1" fontAlgn="auto" latinLnBrk="0" hangingPunct="1">
              <a:lnSpc>
                <a:spcPct val="130000"/>
              </a:lnSpc>
              <a:spcBef>
                <a:spcPts val="0"/>
              </a:spcBef>
              <a:spcAft>
                <a:spcPts val="1000"/>
              </a:spcAft>
              <a:buClrTx/>
              <a:buSzTx/>
              <a:buFont typeface="+mj-cs"/>
              <a:buAutoNum type="hebrew2Minus"/>
              <a:tabLst/>
              <a:defRPr/>
            </a:pPr>
            <a:r>
              <a:rPr kumimoji="0" lang="he-IL" sz="2000" b="1" i="0"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David" panose="020E0502060401010101" pitchFamily="34" charset="-79"/>
              </a:rPr>
              <a:t>תקיעת שופר בזמן המקדש ולאחר החורבן</a:t>
            </a:r>
            <a:endParaRPr kumimoji="0" lang="en-US" sz="2000" b="0" i="0"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1" fontAlgn="auto" latinLnBrk="0" hangingPunct="1">
              <a:lnSpc>
                <a:spcPct val="130000"/>
              </a:lnSpc>
              <a:spcBef>
                <a:spcPts val="0"/>
              </a:spcBef>
              <a:spcAft>
                <a:spcPts val="1000"/>
              </a:spcAft>
              <a:buClrTx/>
              <a:buSzTx/>
              <a:buFontTx/>
              <a:buNone/>
              <a:tabLst/>
              <a:defRPr/>
            </a:pPr>
            <a:r>
              <a:rPr kumimoji="0" lang="he-IL" sz="2000" b="1" i="0"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David" panose="020E0502060401010101" pitchFamily="34" charset="-79"/>
              </a:rPr>
              <a:t> ראש השנה פרק ד משנה א</a:t>
            </a:r>
            <a:endParaRPr kumimoji="0" lang="en-US" sz="2000" b="0" i="0"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5" name="תיבת טקסט 4">
            <a:extLst>
              <a:ext uri="{FF2B5EF4-FFF2-40B4-BE49-F238E27FC236}">
                <a16:creationId xmlns:a16="http://schemas.microsoft.com/office/drawing/2014/main" id="{2FD727EA-42DF-4ED9-B95A-CA5B84CC49CC}"/>
              </a:ext>
            </a:extLst>
          </p:cNvPr>
          <p:cNvSpPr txBox="1"/>
          <p:nvPr/>
        </p:nvSpPr>
        <p:spPr>
          <a:xfrm>
            <a:off x="5022574" y="1352587"/>
            <a:ext cx="6785179" cy="5304413"/>
          </a:xfrm>
          <a:prstGeom prst="rect">
            <a:avLst/>
          </a:prstGeom>
        </p:spPr>
        <p:style>
          <a:lnRef idx="1">
            <a:schemeClr val="accent3"/>
          </a:lnRef>
          <a:fillRef idx="2">
            <a:schemeClr val="accent3"/>
          </a:fillRef>
          <a:effectRef idx="1">
            <a:schemeClr val="accent3"/>
          </a:effectRef>
          <a:fontRef idx="minor">
            <a:schemeClr val="dk1"/>
          </a:fontRef>
        </p:style>
        <p:txBody>
          <a:bodyPr wrap="square" anchor="t">
            <a:noAutofit/>
          </a:bodyPr>
          <a:lstStyle/>
          <a:p>
            <a:pPr algn="r" rtl="1">
              <a:spcAft>
                <a:spcPts val="1000"/>
              </a:spcAft>
            </a:pPr>
            <a:r>
              <a:rPr lang="he-IL" sz="28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יוֹם טוֹב שֶׁל רֹאשׁ הַשָּׁנָה שֶׁחָל לִהְיוֹת בַּשַּׁבָּת</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he-IL" sz="28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ב</a:t>
            </a:r>
            <a:r>
              <a:rPr lang="he-IL" sz="2800" b="1" dirty="0">
                <a:solidFill>
                  <a:srgbClr val="000000"/>
                </a:solidFill>
                <a:effectLst/>
                <a:highlight>
                  <a:srgbClr val="808000"/>
                </a:highlight>
                <a:latin typeface="Calibri" panose="020F0502020204030204" pitchFamily="34" charset="0"/>
                <a:ea typeface="Times New Roman" panose="02020603050405020304" pitchFamily="18" charset="0"/>
                <a:cs typeface="David" panose="020E0502060401010101" pitchFamily="34" charset="-79"/>
              </a:rPr>
              <a:t>ַּמִּקְדָּשׁ </a:t>
            </a:r>
            <a:r>
              <a:rPr lang="he-IL" sz="28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הָיוּ תּוֹקְעִים, אֲבָל </a:t>
            </a:r>
            <a:r>
              <a:rPr lang="he-IL" sz="2800" b="1" dirty="0">
                <a:solidFill>
                  <a:srgbClr val="000000"/>
                </a:solidFill>
                <a:effectLst/>
                <a:highlight>
                  <a:srgbClr val="808000"/>
                </a:highlight>
                <a:latin typeface="Calibri" panose="020F0502020204030204" pitchFamily="34" charset="0"/>
                <a:ea typeface="Times New Roman" panose="02020603050405020304" pitchFamily="18" charset="0"/>
                <a:cs typeface="David" panose="020E0502060401010101" pitchFamily="34" charset="-79"/>
              </a:rPr>
              <a:t>לא בַּמְּדִינָה</a:t>
            </a:r>
            <a:r>
              <a:rPr lang="he-IL" sz="28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he-IL" sz="2800" b="1" dirty="0">
                <a:effectLst/>
                <a:latin typeface="Calibri" panose="020F0502020204030204" pitchFamily="34" charset="0"/>
                <a:ea typeface="Times New Roman" panose="02020603050405020304" pitchFamily="18" charset="0"/>
                <a:cs typeface="David" panose="020E0502060401010101" pitchFamily="34" charset="-79"/>
              </a:rPr>
              <a:t> </a:t>
            </a:r>
          </a:p>
          <a:p>
            <a:pPr algn="r" rtl="1">
              <a:spcAft>
                <a:spcPts val="1000"/>
              </a:spcAft>
            </a:pPr>
            <a:r>
              <a:rPr lang="he-IL" sz="28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מִשֶּׁחָרַב בֵּית הַמִּקְדָּשׁ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he-IL" sz="28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הִתְקִין רַבָּן יוֹחָנָן בֶּן זַכַּאי,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he-IL" sz="28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שֶׁיְּהוּ תּוֹקְעִין בְּכָל מָקוֹם שֶׁיֶּשׁ בּוֹ </a:t>
            </a:r>
            <a:r>
              <a:rPr lang="he-IL" sz="2800" b="1" dirty="0">
                <a:solidFill>
                  <a:srgbClr val="000000"/>
                </a:solidFill>
                <a:effectLst/>
                <a:highlight>
                  <a:srgbClr val="808000"/>
                </a:highlight>
                <a:latin typeface="Calibri" panose="020F0502020204030204" pitchFamily="34" charset="0"/>
                <a:ea typeface="Times New Roman" panose="02020603050405020304" pitchFamily="18" charset="0"/>
                <a:cs typeface="David" panose="020E0502060401010101" pitchFamily="34" charset="-79"/>
              </a:rPr>
              <a:t>בֵּית דִּין</a:t>
            </a:r>
            <a:r>
              <a:rPr lang="he-IL" sz="28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he-IL" sz="28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אָמַר רַבִּי אֶלְעָזָר: לא הִתְקִין רַבָּן יוֹחָנָן בֶּן זַכַּאי אֶלָּא בְּיַבְנֶה בִּלְבַד.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r" rtl="1">
              <a:spcAft>
                <a:spcPts val="1000"/>
              </a:spcAft>
            </a:pPr>
            <a:r>
              <a:rPr lang="he-IL" sz="28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אָמְרוּ לוֹ: אֶחָד יַבְנֶה וְאֶחָד כָּל מָקוֹם שֶׁיֶּשׁ בּוֹ בֵּית דִּין.</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תמונה 6">
            <a:extLst>
              <a:ext uri="{FF2B5EF4-FFF2-40B4-BE49-F238E27FC236}">
                <a16:creationId xmlns:a16="http://schemas.microsoft.com/office/drawing/2014/main" id="{FAFFD3AA-4A5A-4596-8286-60FF917FBB30}"/>
              </a:ext>
            </a:extLst>
          </p:cNvPr>
          <p:cNvPicPr>
            <a:picLocks noChangeAspect="1"/>
          </p:cNvPicPr>
          <p:nvPr/>
        </p:nvPicPr>
        <p:blipFill>
          <a:blip r:embed="rId2"/>
          <a:stretch>
            <a:fillRect/>
          </a:stretch>
        </p:blipFill>
        <p:spPr>
          <a:xfrm>
            <a:off x="132455" y="2100446"/>
            <a:ext cx="4676037" cy="3584759"/>
          </a:xfrm>
          <a:prstGeom prst="rect">
            <a:avLst/>
          </a:prstGeom>
        </p:spPr>
      </p:pic>
    </p:spTree>
    <p:extLst>
      <p:ext uri="{BB962C8B-B14F-4D97-AF65-F5344CB8AC3E}">
        <p14:creationId xmlns:p14="http://schemas.microsoft.com/office/powerpoint/2010/main" val="3523692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Isosceles Triangle 24">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טבלה 3">
            <a:extLst>
              <a:ext uri="{FF2B5EF4-FFF2-40B4-BE49-F238E27FC236}">
                <a16:creationId xmlns:a16="http://schemas.microsoft.com/office/drawing/2014/main" id="{916AE62F-CBA4-4A86-950D-B293D215C6BF}"/>
              </a:ext>
            </a:extLst>
          </p:cNvPr>
          <p:cNvGraphicFramePr>
            <a:graphicFrameLocks noGrp="1"/>
          </p:cNvGraphicFramePr>
          <p:nvPr>
            <p:extLst>
              <p:ext uri="{D42A27DB-BD31-4B8C-83A1-F6EECF244321}">
                <p14:modId xmlns:p14="http://schemas.microsoft.com/office/powerpoint/2010/main" val="1298630636"/>
              </p:ext>
            </p:extLst>
          </p:nvPr>
        </p:nvGraphicFramePr>
        <p:xfrm>
          <a:off x="1403719" y="643467"/>
          <a:ext cx="9384557" cy="5571068"/>
        </p:xfrm>
        <a:graphic>
          <a:graphicData uri="http://schemas.openxmlformats.org/drawingml/2006/table">
            <a:tbl>
              <a:tblPr rtl="1" firstRow="1" bandRow="1">
                <a:tableStyleId>{5C22544A-7EE6-4342-B048-85BDC9FD1C3A}</a:tableStyleId>
              </a:tblPr>
              <a:tblGrid>
                <a:gridCol w="1351385">
                  <a:extLst>
                    <a:ext uri="{9D8B030D-6E8A-4147-A177-3AD203B41FA5}">
                      <a16:colId xmlns:a16="http://schemas.microsoft.com/office/drawing/2014/main" val="2800652494"/>
                    </a:ext>
                  </a:extLst>
                </a:gridCol>
                <a:gridCol w="1436567">
                  <a:extLst>
                    <a:ext uri="{9D8B030D-6E8A-4147-A177-3AD203B41FA5}">
                      <a16:colId xmlns:a16="http://schemas.microsoft.com/office/drawing/2014/main" val="48048889"/>
                    </a:ext>
                  </a:extLst>
                </a:gridCol>
                <a:gridCol w="1701859">
                  <a:extLst>
                    <a:ext uri="{9D8B030D-6E8A-4147-A177-3AD203B41FA5}">
                      <a16:colId xmlns:a16="http://schemas.microsoft.com/office/drawing/2014/main" val="4199553797"/>
                    </a:ext>
                  </a:extLst>
                </a:gridCol>
                <a:gridCol w="1825783">
                  <a:extLst>
                    <a:ext uri="{9D8B030D-6E8A-4147-A177-3AD203B41FA5}">
                      <a16:colId xmlns:a16="http://schemas.microsoft.com/office/drawing/2014/main" val="1558215278"/>
                    </a:ext>
                  </a:extLst>
                </a:gridCol>
                <a:gridCol w="1910491">
                  <a:extLst>
                    <a:ext uri="{9D8B030D-6E8A-4147-A177-3AD203B41FA5}">
                      <a16:colId xmlns:a16="http://schemas.microsoft.com/office/drawing/2014/main" val="3083179699"/>
                    </a:ext>
                  </a:extLst>
                </a:gridCol>
                <a:gridCol w="1158472">
                  <a:extLst>
                    <a:ext uri="{9D8B030D-6E8A-4147-A177-3AD203B41FA5}">
                      <a16:colId xmlns:a16="http://schemas.microsoft.com/office/drawing/2014/main" val="2198701392"/>
                    </a:ext>
                  </a:extLst>
                </a:gridCol>
              </a:tblGrid>
              <a:tr h="426514">
                <a:tc>
                  <a:txBody>
                    <a:bodyPr/>
                    <a:lstStyle/>
                    <a:p>
                      <a:pPr rtl="1"/>
                      <a:r>
                        <a:rPr lang="he-IL" sz="2000" b="1" dirty="0">
                          <a:latin typeface="David" panose="020E0502060401010101" pitchFamily="34" charset="-79"/>
                          <a:cs typeface="David" panose="020E0502060401010101" pitchFamily="34" charset="-79"/>
                        </a:rPr>
                        <a:t>החלק</a:t>
                      </a:r>
                    </a:p>
                  </a:txBody>
                  <a:tcPr marL="89189" marR="89189" marT="44594" marB="44594"/>
                </a:tc>
                <a:tc>
                  <a:txBody>
                    <a:bodyPr/>
                    <a:lstStyle/>
                    <a:p>
                      <a:pPr rtl="1"/>
                      <a:r>
                        <a:rPr lang="he-IL" sz="2000" b="1" dirty="0">
                          <a:latin typeface="David" panose="020E0502060401010101" pitchFamily="34" charset="-79"/>
                          <a:cs typeface="David" panose="020E0502060401010101" pitchFamily="34" charset="-79"/>
                        </a:rPr>
                        <a:t>כותרת</a:t>
                      </a:r>
                    </a:p>
                  </a:txBody>
                  <a:tcPr marL="89189" marR="89189" marT="44594" marB="44594"/>
                </a:tc>
                <a:tc>
                  <a:txBody>
                    <a:bodyPr/>
                    <a:lstStyle/>
                    <a:p>
                      <a:pPr rtl="1"/>
                      <a:r>
                        <a:rPr lang="he-IL" sz="2000" b="1" dirty="0">
                          <a:latin typeface="David" panose="020E0502060401010101" pitchFamily="34" charset="-79"/>
                          <a:cs typeface="David" panose="020E0502060401010101" pitchFamily="34" charset="-79"/>
                        </a:rPr>
                        <a:t>אומר</a:t>
                      </a:r>
                    </a:p>
                  </a:txBody>
                  <a:tcPr marL="89189" marR="89189" marT="44594" marB="44594"/>
                </a:tc>
                <a:tc>
                  <a:txBody>
                    <a:bodyPr/>
                    <a:lstStyle/>
                    <a:p>
                      <a:pPr rtl="1"/>
                      <a:r>
                        <a:rPr lang="he-IL" sz="2000" b="1" dirty="0">
                          <a:latin typeface="David" panose="020E0502060401010101" pitchFamily="34" charset="-79"/>
                          <a:cs typeface="David" panose="020E0502060401010101" pitchFamily="34" charset="-79"/>
                        </a:rPr>
                        <a:t>מקרה</a:t>
                      </a:r>
                    </a:p>
                  </a:txBody>
                  <a:tcPr marL="89189" marR="89189" marT="44594" marB="44594"/>
                </a:tc>
                <a:tc>
                  <a:txBody>
                    <a:bodyPr/>
                    <a:lstStyle/>
                    <a:p>
                      <a:pPr rtl="1"/>
                      <a:r>
                        <a:rPr lang="he-IL" sz="2000" b="1" dirty="0">
                          <a:latin typeface="David" panose="020E0502060401010101" pitchFamily="34" charset="-79"/>
                          <a:cs typeface="David" panose="020E0502060401010101" pitchFamily="34" charset="-79"/>
                        </a:rPr>
                        <a:t>דין</a:t>
                      </a:r>
                    </a:p>
                  </a:txBody>
                  <a:tcPr marL="89189" marR="89189" marT="44594" marB="44594"/>
                </a:tc>
                <a:tc>
                  <a:txBody>
                    <a:bodyPr/>
                    <a:lstStyle/>
                    <a:p>
                      <a:pPr rtl="1"/>
                      <a:r>
                        <a:rPr lang="he-IL" sz="2000" b="1" dirty="0">
                          <a:latin typeface="David" panose="020E0502060401010101" pitchFamily="34" charset="-79"/>
                          <a:cs typeface="David" panose="020E0502060401010101" pitchFamily="34" charset="-79"/>
                        </a:rPr>
                        <a:t>טעם</a:t>
                      </a:r>
                    </a:p>
                  </a:txBody>
                  <a:tcPr marL="89189" marR="89189" marT="44594" marB="44594"/>
                </a:tc>
                <a:extLst>
                  <a:ext uri="{0D108BD9-81ED-4DB2-BD59-A6C34878D82A}">
                    <a16:rowId xmlns:a16="http://schemas.microsoft.com/office/drawing/2014/main" val="2167446863"/>
                  </a:ext>
                </a:extLst>
              </a:tr>
              <a:tr h="1455554">
                <a:tc>
                  <a:txBody>
                    <a:bodyPr/>
                    <a:lstStyle/>
                    <a:p>
                      <a:pPr rtl="1"/>
                      <a:r>
                        <a:rPr lang="he-IL" sz="2000" b="1" dirty="0">
                          <a:latin typeface="David" panose="020E0502060401010101" pitchFamily="34" charset="-79"/>
                          <a:cs typeface="David" panose="020E0502060401010101" pitchFamily="34" charset="-79"/>
                        </a:rPr>
                        <a:t>רישא</a:t>
                      </a:r>
                    </a:p>
                  </a:txBody>
                  <a:tcPr marL="89189" marR="89189" marT="44594" marB="44594"/>
                </a:tc>
                <a:tc>
                  <a:txBody>
                    <a:bodyPr/>
                    <a:lstStyle/>
                    <a:p>
                      <a:pPr rtl="1"/>
                      <a:r>
                        <a:rPr lang="he-IL" sz="2000" b="1" dirty="0">
                          <a:latin typeface="David" panose="020E0502060401010101" pitchFamily="34" charset="-79"/>
                          <a:cs typeface="David" panose="020E0502060401010101" pitchFamily="34" charset="-79"/>
                        </a:rPr>
                        <a:t>אין</a:t>
                      </a:r>
                    </a:p>
                  </a:txBody>
                  <a:tcPr marL="89189" marR="89189" marT="44594" marB="44594"/>
                </a:tc>
                <a:tc>
                  <a:txBody>
                    <a:bodyPr/>
                    <a:lstStyle/>
                    <a:p>
                      <a:pPr rtl="1"/>
                      <a:r>
                        <a:rPr lang="he-IL" sz="2000" b="1" dirty="0">
                          <a:latin typeface="David" panose="020E0502060401010101" pitchFamily="34" charset="-79"/>
                          <a:cs typeface="David" panose="020E0502060401010101" pitchFamily="34" charset="-79"/>
                        </a:rPr>
                        <a:t>תנא קמא</a:t>
                      </a:r>
                    </a:p>
                  </a:txBody>
                  <a:tcPr marL="89189" marR="89189" marT="44594" marB="44594"/>
                </a:tc>
                <a:tc>
                  <a:txBody>
                    <a:bodyPr/>
                    <a:lstStyle/>
                    <a:p>
                      <a:pPr marL="0" marR="0" lvl="0" indent="0" algn="r" defTabSz="914400" rtl="1" eaLnBrk="1" fontAlgn="auto" latinLnBrk="0" hangingPunct="1">
                        <a:lnSpc>
                          <a:spcPct val="100000"/>
                        </a:lnSpc>
                        <a:spcBef>
                          <a:spcPts val="0"/>
                        </a:spcBef>
                        <a:spcAft>
                          <a:spcPts val="1000"/>
                        </a:spcAft>
                        <a:buClrTx/>
                        <a:buSzTx/>
                        <a:buFontTx/>
                        <a:buNone/>
                        <a:tabLst/>
                        <a:defRPr/>
                      </a:pPr>
                      <a:r>
                        <a:rPr kumimoji="0" lang="he-IL" sz="2000" b="1" i="0" u="none" strike="noStrike" kern="1200" cap="none" spc="0" normalizeH="0" baseline="0" noProof="0" dirty="0">
                          <a:ln>
                            <a:noFill/>
                          </a:ln>
                          <a:solidFill>
                            <a:srgbClr val="000000"/>
                          </a:solidFill>
                          <a:effectLst/>
                          <a:uLnTx/>
                          <a:uFillTx/>
                          <a:latin typeface="David" panose="020E0502060401010101" pitchFamily="34" charset="-79"/>
                          <a:ea typeface="Times New Roman" panose="02020603050405020304" pitchFamily="18" charset="0"/>
                          <a:cs typeface="David" panose="020E0502060401010101" pitchFamily="34" charset="-79"/>
                        </a:rPr>
                        <a:t>יוֹם טוֹב שֶׁל רֹאשׁ הַשָּׁנָה שֶׁחָל לִהְיוֹת בַּשַּׁבָּת</a:t>
                      </a:r>
                      <a:endParaRPr kumimoji="0" lang="en-US" sz="2000" b="1" i="0" u="none" strike="noStrike" kern="1200" cap="none" spc="0" normalizeH="0" baseline="0" noProof="0" dirty="0">
                        <a:ln>
                          <a:noFill/>
                        </a:ln>
                        <a:solidFill>
                          <a:prstClr val="black"/>
                        </a:solidFill>
                        <a:effectLst/>
                        <a:uLnTx/>
                        <a:uFillTx/>
                        <a:latin typeface="David" panose="020E0502060401010101" pitchFamily="34" charset="-79"/>
                        <a:ea typeface="Calibri" panose="020F0502020204030204" pitchFamily="34" charset="0"/>
                        <a:cs typeface="David" panose="020E0502060401010101" pitchFamily="34" charset="-79"/>
                      </a:endParaRPr>
                    </a:p>
                    <a:p>
                      <a:pPr rtl="1"/>
                      <a:endParaRPr lang="he-IL" sz="2000" b="1" dirty="0">
                        <a:latin typeface="David" panose="020E0502060401010101" pitchFamily="34" charset="-79"/>
                        <a:cs typeface="David" panose="020E0502060401010101" pitchFamily="34" charset="-79"/>
                      </a:endParaRPr>
                    </a:p>
                  </a:txBody>
                  <a:tcPr marL="89189" marR="89189" marT="44594" marB="44594"/>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2000" b="1" dirty="0">
                          <a:solidFill>
                            <a:srgbClr val="000000"/>
                          </a:solidFill>
                          <a:effectLst/>
                          <a:latin typeface="Calibri" panose="020F0502020204030204" pitchFamily="34" charset="0"/>
                          <a:ea typeface="Times New Roman" panose="02020603050405020304" pitchFamily="18" charset="0"/>
                          <a:cs typeface="David" panose="020E0502060401010101" pitchFamily="34" charset="-79"/>
                        </a:rPr>
                        <a:t>בַּמִּקְדָּשׁ הָיוּ תּוֹקְעִים, אֲבָל לא בַּמְּדִינָה.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rtl="1"/>
                      <a:endParaRPr lang="he-IL" sz="2000" b="1" dirty="0">
                        <a:latin typeface="David" panose="020E0502060401010101" pitchFamily="34" charset="-79"/>
                        <a:cs typeface="David" panose="020E0502060401010101" pitchFamily="34" charset="-79"/>
                      </a:endParaRPr>
                    </a:p>
                  </a:txBody>
                  <a:tcPr marL="89189" marR="89189" marT="44594" marB="44594"/>
                </a:tc>
                <a:tc>
                  <a:txBody>
                    <a:bodyPr/>
                    <a:lstStyle/>
                    <a:p>
                      <a:pPr rtl="1"/>
                      <a:endParaRPr lang="he-IL" sz="2000" b="1">
                        <a:latin typeface="David" panose="020E0502060401010101" pitchFamily="34" charset="-79"/>
                        <a:cs typeface="David" panose="020E0502060401010101" pitchFamily="34" charset="-79"/>
                      </a:endParaRPr>
                    </a:p>
                  </a:txBody>
                  <a:tcPr marL="89189" marR="89189" marT="44594" marB="44594"/>
                </a:tc>
                <a:extLst>
                  <a:ext uri="{0D108BD9-81ED-4DB2-BD59-A6C34878D82A}">
                    <a16:rowId xmlns:a16="http://schemas.microsoft.com/office/drawing/2014/main" val="459954810"/>
                  </a:ext>
                </a:extLst>
              </a:tr>
              <a:tr h="1028878">
                <a:tc>
                  <a:txBody>
                    <a:bodyPr/>
                    <a:lstStyle/>
                    <a:p>
                      <a:pPr rtl="1"/>
                      <a:r>
                        <a:rPr lang="he-IL" sz="2000" b="1" dirty="0">
                          <a:latin typeface="David" panose="020E0502060401010101" pitchFamily="34" charset="-79"/>
                          <a:cs typeface="David" panose="020E0502060401010101" pitchFamily="34" charset="-79"/>
                        </a:rPr>
                        <a:t>סיפא</a:t>
                      </a:r>
                    </a:p>
                  </a:txBody>
                  <a:tcPr marL="89189" marR="89189" marT="44594" marB="44594"/>
                </a:tc>
                <a:tc>
                  <a:txBody>
                    <a:bodyPr/>
                    <a:lstStyle/>
                    <a:p>
                      <a:pPr rtl="1"/>
                      <a:r>
                        <a:rPr lang="he-IL" sz="2000" b="1" dirty="0">
                          <a:latin typeface="David" panose="020E0502060401010101" pitchFamily="34" charset="-79"/>
                          <a:cs typeface="David" panose="020E0502060401010101" pitchFamily="34" charset="-79"/>
                        </a:rPr>
                        <a:t>אין</a:t>
                      </a:r>
                    </a:p>
                  </a:txBody>
                  <a:tcPr marL="89189" marR="89189" marT="44594" marB="44594"/>
                </a:tc>
                <a:tc>
                  <a:txBody>
                    <a:bodyPr/>
                    <a:lstStyle/>
                    <a:p>
                      <a:pPr rtl="1"/>
                      <a:r>
                        <a:rPr lang="he-IL" sz="2000" b="1" dirty="0">
                          <a:latin typeface="David" panose="020E0502060401010101" pitchFamily="34" charset="-79"/>
                          <a:cs typeface="David" panose="020E0502060401010101" pitchFamily="34" charset="-79"/>
                        </a:rPr>
                        <a:t>תנא קמא</a:t>
                      </a:r>
                    </a:p>
                  </a:txBody>
                  <a:tcPr marL="89189" marR="89189" marT="44594" marB="44594"/>
                </a:tc>
                <a:tc>
                  <a:txBody>
                    <a:bodyPr/>
                    <a:lstStyle/>
                    <a:p>
                      <a:pPr rtl="1"/>
                      <a:r>
                        <a:rPr lang="he-IL" sz="2000" b="1"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מִשֶּׁחָרַב בֵּית הַמִּקְדָּש....</a:t>
                      </a:r>
                      <a:endParaRPr lang="he-IL" sz="2000" b="1" dirty="0">
                        <a:latin typeface="David" panose="020E0502060401010101" pitchFamily="34" charset="-79"/>
                        <a:cs typeface="David" panose="020E0502060401010101" pitchFamily="34" charset="-79"/>
                      </a:endParaRPr>
                    </a:p>
                  </a:txBody>
                  <a:tcPr marL="89189" marR="89189" marT="44594" marB="44594"/>
                </a:tc>
                <a:tc>
                  <a:txBody>
                    <a:bodyPr/>
                    <a:lstStyle/>
                    <a:p>
                      <a:pPr rtl="1"/>
                      <a:r>
                        <a:rPr lang="he-IL" sz="2000" b="1"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שֶׁיְּהוּ תּוֹקְעִין בְּכָל מָקוֹם שֶׁיֶּשׁ בּוֹ בֵּית דִּין</a:t>
                      </a:r>
                      <a:endParaRPr lang="he-IL" sz="2000" b="1" dirty="0">
                        <a:latin typeface="David" panose="020E0502060401010101" pitchFamily="34" charset="-79"/>
                        <a:cs typeface="David" panose="020E0502060401010101" pitchFamily="34" charset="-79"/>
                      </a:endParaRPr>
                    </a:p>
                  </a:txBody>
                  <a:tcPr marL="89189" marR="89189" marT="44594" marB="44594"/>
                </a:tc>
                <a:tc>
                  <a:txBody>
                    <a:bodyPr/>
                    <a:lstStyle/>
                    <a:p>
                      <a:pPr rtl="1"/>
                      <a:endParaRPr lang="he-IL" sz="2000" b="1">
                        <a:latin typeface="David" panose="020E0502060401010101" pitchFamily="34" charset="-79"/>
                        <a:cs typeface="David" panose="020E0502060401010101" pitchFamily="34" charset="-79"/>
                      </a:endParaRPr>
                    </a:p>
                  </a:txBody>
                  <a:tcPr marL="89189" marR="89189" marT="44594" marB="44594"/>
                </a:tc>
                <a:extLst>
                  <a:ext uri="{0D108BD9-81ED-4DB2-BD59-A6C34878D82A}">
                    <a16:rowId xmlns:a16="http://schemas.microsoft.com/office/drawing/2014/main" val="688924653"/>
                  </a:ext>
                </a:extLst>
              </a:tr>
              <a:tr h="1330061">
                <a:tc>
                  <a:txBody>
                    <a:bodyPr/>
                    <a:lstStyle/>
                    <a:p>
                      <a:pPr rtl="1"/>
                      <a:endParaRPr lang="he-IL" sz="2000" b="1">
                        <a:latin typeface="David" panose="020E0502060401010101" pitchFamily="34" charset="-79"/>
                        <a:cs typeface="David" panose="020E0502060401010101" pitchFamily="34" charset="-79"/>
                      </a:endParaRPr>
                    </a:p>
                  </a:txBody>
                  <a:tcPr marL="89189" marR="89189" marT="44594" marB="44594"/>
                </a:tc>
                <a:tc>
                  <a:txBody>
                    <a:bodyPr/>
                    <a:lstStyle/>
                    <a:p>
                      <a:pPr rtl="1"/>
                      <a:endParaRPr lang="he-IL" sz="2000" b="1">
                        <a:latin typeface="David" panose="020E0502060401010101" pitchFamily="34" charset="-79"/>
                        <a:cs typeface="David" panose="020E0502060401010101" pitchFamily="34" charset="-79"/>
                      </a:endParaRPr>
                    </a:p>
                  </a:txBody>
                  <a:tcPr marL="89189" marR="89189" marT="44594" marB="44594"/>
                </a:tc>
                <a:tc>
                  <a:txBody>
                    <a:bodyPr/>
                    <a:lstStyle/>
                    <a:p>
                      <a:pPr rtl="1"/>
                      <a:r>
                        <a:rPr lang="he-IL" sz="2000" b="1"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אָמַר רַבִּי אֶלְעָזָר</a:t>
                      </a:r>
                      <a:endParaRPr lang="he-IL" sz="2000" b="1" dirty="0">
                        <a:latin typeface="David" panose="020E0502060401010101" pitchFamily="34" charset="-79"/>
                        <a:cs typeface="David" panose="020E0502060401010101" pitchFamily="34" charset="-79"/>
                      </a:endParaRPr>
                    </a:p>
                  </a:txBody>
                  <a:tcPr marL="89189" marR="89189" marT="44594" marB="44594"/>
                </a:tc>
                <a:tc>
                  <a:txBody>
                    <a:bodyPr/>
                    <a:lstStyle/>
                    <a:p>
                      <a:pPr rtl="1"/>
                      <a:endParaRPr lang="he-IL" sz="2000" b="1" dirty="0">
                        <a:latin typeface="David" panose="020E0502060401010101" pitchFamily="34" charset="-79"/>
                        <a:cs typeface="David" panose="020E0502060401010101" pitchFamily="34" charset="-79"/>
                      </a:endParaRPr>
                    </a:p>
                  </a:txBody>
                  <a:tcPr marL="89189" marR="89189" marT="44594" marB="44594"/>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srgbClr val="000000"/>
                          </a:solidFill>
                          <a:effectLst/>
                          <a:uLnTx/>
                          <a:uFillTx/>
                          <a:latin typeface="David" panose="020E0502060401010101" pitchFamily="34" charset="-79"/>
                          <a:ea typeface="Times New Roman" panose="02020603050405020304" pitchFamily="18" charset="0"/>
                          <a:cs typeface="David" panose="020E0502060401010101" pitchFamily="34" charset="-79"/>
                        </a:rPr>
                        <a:t>לא הִתְקִין רַבָּן יוֹחָנָן בֶּן זַכַּאי אֶלָּא בְּיַבְנֶה בִּלְבַד. </a:t>
                      </a:r>
                      <a:endParaRPr kumimoji="0" lang="he-IL" sz="20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a:p>
                      <a:pPr rtl="1"/>
                      <a:endParaRPr lang="he-IL" sz="2000" b="1" dirty="0">
                        <a:latin typeface="David" panose="020E0502060401010101" pitchFamily="34" charset="-79"/>
                        <a:cs typeface="David" panose="020E0502060401010101" pitchFamily="34" charset="-79"/>
                      </a:endParaRPr>
                    </a:p>
                  </a:txBody>
                  <a:tcPr marL="89189" marR="89189" marT="44594" marB="44594"/>
                </a:tc>
                <a:tc>
                  <a:txBody>
                    <a:bodyPr/>
                    <a:lstStyle/>
                    <a:p>
                      <a:pPr rtl="1"/>
                      <a:endParaRPr lang="he-IL" sz="2000" b="1" dirty="0">
                        <a:latin typeface="David" panose="020E0502060401010101" pitchFamily="34" charset="-79"/>
                        <a:cs typeface="David" panose="020E0502060401010101" pitchFamily="34" charset="-79"/>
                      </a:endParaRPr>
                    </a:p>
                  </a:txBody>
                  <a:tcPr marL="89189" marR="89189" marT="44594" marB="44594"/>
                </a:tc>
                <a:extLst>
                  <a:ext uri="{0D108BD9-81ED-4DB2-BD59-A6C34878D82A}">
                    <a16:rowId xmlns:a16="http://schemas.microsoft.com/office/drawing/2014/main" val="599881251"/>
                  </a:ext>
                </a:extLst>
              </a:tr>
              <a:tr h="1330061">
                <a:tc>
                  <a:txBody>
                    <a:bodyPr/>
                    <a:lstStyle/>
                    <a:p>
                      <a:pPr rtl="1"/>
                      <a:endParaRPr lang="he-IL" sz="2000" b="1">
                        <a:latin typeface="David" panose="020E0502060401010101" pitchFamily="34" charset="-79"/>
                        <a:cs typeface="David" panose="020E0502060401010101" pitchFamily="34" charset="-79"/>
                      </a:endParaRPr>
                    </a:p>
                  </a:txBody>
                  <a:tcPr marL="89189" marR="89189" marT="44594" marB="44594"/>
                </a:tc>
                <a:tc>
                  <a:txBody>
                    <a:bodyPr/>
                    <a:lstStyle/>
                    <a:p>
                      <a:pPr rtl="1"/>
                      <a:endParaRPr lang="he-IL" sz="2000" b="1">
                        <a:latin typeface="David" panose="020E0502060401010101" pitchFamily="34" charset="-79"/>
                        <a:cs typeface="David" panose="020E0502060401010101" pitchFamily="34" charset="-79"/>
                      </a:endParaRPr>
                    </a:p>
                  </a:txBody>
                  <a:tcPr marL="89189" marR="89189" marT="44594" marB="44594"/>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2000" b="1" dirty="0">
                          <a:solidFill>
                            <a:srgbClr val="000000"/>
                          </a:solidFill>
                          <a:effectLst/>
                          <a:latin typeface="David" panose="020E0502060401010101" pitchFamily="34" charset="-79"/>
                          <a:ea typeface="Times New Roman" panose="02020603050405020304" pitchFamily="18" charset="0"/>
                          <a:cs typeface="David" panose="020E0502060401010101" pitchFamily="34" charset="-79"/>
                        </a:rPr>
                        <a:t>אָמְרוּ לוֹ: </a:t>
                      </a:r>
                      <a:endParaRPr lang="he-IL" sz="2000" b="1" dirty="0">
                        <a:latin typeface="David" panose="020E0502060401010101" pitchFamily="34" charset="-79"/>
                        <a:cs typeface="David" panose="020E0502060401010101" pitchFamily="34" charset="-79"/>
                      </a:endParaRPr>
                    </a:p>
                  </a:txBody>
                  <a:tcPr marL="89189" marR="89189" marT="44594" marB="44594"/>
                </a:tc>
                <a:tc>
                  <a:txBody>
                    <a:bodyPr/>
                    <a:lstStyle/>
                    <a:p>
                      <a:pPr rtl="1"/>
                      <a:endParaRPr lang="he-IL" sz="2000" b="1">
                        <a:latin typeface="David" panose="020E0502060401010101" pitchFamily="34" charset="-79"/>
                        <a:cs typeface="David" panose="020E0502060401010101" pitchFamily="34" charset="-79"/>
                      </a:endParaRPr>
                    </a:p>
                  </a:txBody>
                  <a:tcPr marL="89189" marR="89189" marT="44594" marB="44594"/>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srgbClr val="000000"/>
                          </a:solidFill>
                          <a:effectLst/>
                          <a:uLnTx/>
                          <a:uFillTx/>
                          <a:latin typeface="David" panose="020E0502060401010101" pitchFamily="34" charset="-79"/>
                          <a:ea typeface="Times New Roman" panose="02020603050405020304" pitchFamily="18" charset="0"/>
                          <a:cs typeface="David" panose="020E0502060401010101" pitchFamily="34" charset="-79"/>
                        </a:rPr>
                        <a:t>אֶחָד יַבְנֶה וְאֶחָד כָּל מָקוֹם שֶׁיֶּשׁ בּוֹ בֵּית דִּין.</a:t>
                      </a:r>
                      <a:endParaRPr kumimoji="0" lang="en-US" sz="2000" b="1" i="0" u="none" strike="noStrike" kern="1200" cap="none" spc="0" normalizeH="0" baseline="0" noProof="0" dirty="0">
                        <a:ln>
                          <a:noFill/>
                        </a:ln>
                        <a:solidFill>
                          <a:prstClr val="black"/>
                        </a:solidFill>
                        <a:effectLst/>
                        <a:uLnTx/>
                        <a:uFillTx/>
                        <a:latin typeface="David" panose="020E0502060401010101" pitchFamily="34" charset="-79"/>
                        <a:ea typeface="Calibri" panose="020F0502020204030204" pitchFamily="34" charset="0"/>
                        <a:cs typeface="David" panose="020E0502060401010101" pitchFamily="34" charset="-79"/>
                      </a:endParaRPr>
                    </a:p>
                    <a:p>
                      <a:pPr rtl="1"/>
                      <a:endParaRPr lang="he-IL" sz="2000" b="1" dirty="0">
                        <a:latin typeface="David" panose="020E0502060401010101" pitchFamily="34" charset="-79"/>
                        <a:cs typeface="David" panose="020E0502060401010101" pitchFamily="34" charset="-79"/>
                      </a:endParaRPr>
                    </a:p>
                  </a:txBody>
                  <a:tcPr marL="89189" marR="89189" marT="44594" marB="44594"/>
                </a:tc>
                <a:tc>
                  <a:txBody>
                    <a:bodyPr/>
                    <a:lstStyle/>
                    <a:p>
                      <a:pPr rtl="1"/>
                      <a:endParaRPr lang="he-IL" sz="2000" b="1" dirty="0">
                        <a:latin typeface="David" panose="020E0502060401010101" pitchFamily="34" charset="-79"/>
                        <a:cs typeface="David" panose="020E0502060401010101" pitchFamily="34" charset="-79"/>
                      </a:endParaRPr>
                    </a:p>
                  </a:txBody>
                  <a:tcPr marL="89189" marR="89189" marT="44594" marB="44594"/>
                </a:tc>
                <a:extLst>
                  <a:ext uri="{0D108BD9-81ED-4DB2-BD59-A6C34878D82A}">
                    <a16:rowId xmlns:a16="http://schemas.microsoft.com/office/drawing/2014/main" val="2336796387"/>
                  </a:ext>
                </a:extLst>
              </a:tr>
            </a:tbl>
          </a:graphicData>
        </a:graphic>
      </p:graphicFrame>
    </p:spTree>
    <p:extLst>
      <p:ext uri="{BB962C8B-B14F-4D97-AF65-F5344CB8AC3E}">
        <p14:creationId xmlns:p14="http://schemas.microsoft.com/office/powerpoint/2010/main" val="2572056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33255C2E-DAD1-4358-8CD7-A521D58BE3FF}"/>
              </a:ext>
            </a:extLst>
          </p:cNvPr>
          <p:cNvSpPr txBox="1"/>
          <p:nvPr/>
        </p:nvSpPr>
        <p:spPr>
          <a:xfrm>
            <a:off x="6626087" y="371061"/>
            <a:ext cx="5327374" cy="5932137"/>
          </a:xfrm>
          <a:prstGeom prst="rect">
            <a:avLst/>
          </a:prstGeom>
          <a:ln w="57150"/>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square">
            <a:spAutoFit/>
          </a:bodyPr>
          <a:lstStyle/>
          <a:p>
            <a:pPr algn="just" rtl="1">
              <a:lnSpc>
                <a:spcPct val="115000"/>
              </a:lnSpc>
              <a:spcAft>
                <a:spcPts val="1000"/>
              </a:spcAft>
            </a:pPr>
            <a:r>
              <a:rPr lang="he-IL" sz="2000" b="1" u="sng" dirty="0">
                <a:effectLst/>
                <a:latin typeface="Calibri" panose="020F0502020204030204" pitchFamily="34" charset="0"/>
                <a:ea typeface="Times New Roman" panose="02020603050405020304" pitchFamily="18" charset="0"/>
                <a:cs typeface="David" panose="020E0502060401010101" pitchFamily="34" charset="-79"/>
              </a:rPr>
              <a:t>באורי מלים:</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u="none" strike="noStrike" dirty="0">
                <a:effectLst/>
                <a:latin typeface="Calibri" panose="020F0502020204030204" pitchFamily="34" charset="0"/>
                <a:ea typeface="Times New Roman" panose="02020603050405020304" pitchFamily="18" charset="0"/>
                <a:cs typeface="David" panose="020E0502060401010101" pitchFamily="34" charset="-79"/>
              </a:rPr>
              <a:t> </a:t>
            </a:r>
            <a:r>
              <a:rPr lang="he-IL" sz="2000" b="1" u="sng" dirty="0">
                <a:effectLst/>
                <a:latin typeface="Calibri" panose="020F0502020204030204" pitchFamily="34" charset="0"/>
                <a:ea typeface="Times New Roman" panose="02020603050405020304" pitchFamily="18" charset="0"/>
                <a:cs typeface="David" panose="020E0502060401010101" pitchFamily="34" charset="-79"/>
              </a:rPr>
              <a:t>יום טוב</a:t>
            </a:r>
            <a:r>
              <a:rPr lang="he-IL" sz="2000" dirty="0">
                <a:effectLst/>
                <a:latin typeface="Calibri" panose="020F0502020204030204" pitchFamily="34" charset="0"/>
                <a:ea typeface="Times New Roman" panose="02020603050405020304" pitchFamily="18" charset="0"/>
                <a:cs typeface="David" panose="020E0502060401010101" pitchFamily="34" charset="-79"/>
              </a:rPr>
              <a:t>- יום שיש לו קדושה מן התורה ואסורה בו כל מלאכה מלבד מלאכת אוכל נפש.</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dirty="0">
                <a:effectLst/>
                <a:latin typeface="Calibri" panose="020F0502020204030204" pitchFamily="34" charset="0"/>
                <a:ea typeface="Times New Roman" panose="02020603050405020304" pitchFamily="18" charset="0"/>
                <a:cs typeface="David" panose="020E0502060401010101" pitchFamily="34" charset="-79"/>
              </a:rPr>
              <a:t> </a:t>
            </a:r>
            <a:r>
              <a:rPr lang="he-IL" sz="2000" b="1" u="sng" dirty="0">
                <a:effectLst/>
                <a:latin typeface="Calibri" panose="020F0502020204030204" pitchFamily="34" charset="0"/>
                <a:ea typeface="Times New Roman" panose="02020603050405020304" pitchFamily="18" charset="0"/>
                <a:cs typeface="David" panose="020E0502060401010101" pitchFamily="34" charset="-79"/>
              </a:rPr>
              <a:t>מקדש- </a:t>
            </a:r>
            <a:r>
              <a:rPr lang="he-IL" sz="2000" dirty="0">
                <a:effectLst/>
                <a:latin typeface="Calibri" panose="020F0502020204030204" pitchFamily="34" charset="0"/>
                <a:ea typeface="Times New Roman" panose="02020603050405020304" pitchFamily="18" charset="0"/>
                <a:cs typeface="David" panose="020E0502060401010101" pitchFamily="34" charset="-79"/>
              </a:rPr>
              <a:t>יש הסוברים שזה רק מקום המקדש בלבד,</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dirty="0">
                <a:effectLst/>
                <a:latin typeface="Calibri" panose="020F0502020204030204" pitchFamily="34" charset="0"/>
                <a:ea typeface="Times New Roman" panose="02020603050405020304" pitchFamily="18" charset="0"/>
                <a:cs typeface="David" panose="020E0502060401010101" pitchFamily="34" charset="-79"/>
              </a:rPr>
              <a:t> ויש מפרשים שמקדש כולל את כל העיר ירושלים כמו שפירש הרמב"ם.</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u="none" strike="noStrike" dirty="0">
                <a:effectLst/>
                <a:latin typeface="Calibri" panose="020F0502020204030204" pitchFamily="34" charset="0"/>
                <a:ea typeface="Times New Roman" panose="02020603050405020304" pitchFamily="18" charset="0"/>
                <a:cs typeface="David" panose="020E0502060401010101" pitchFamily="34" charset="-79"/>
              </a:rPr>
              <a:t> </a:t>
            </a:r>
            <a:r>
              <a:rPr lang="he-IL" sz="2000" b="1" u="sng" dirty="0">
                <a:effectLst/>
                <a:latin typeface="Calibri" panose="020F0502020204030204" pitchFamily="34" charset="0"/>
                <a:ea typeface="Times New Roman" panose="02020603050405020304" pitchFamily="18" charset="0"/>
                <a:cs typeface="David" panose="020E0502060401010101" pitchFamily="34" charset="-79"/>
              </a:rPr>
              <a:t>מדינה- </a:t>
            </a:r>
            <a:r>
              <a:rPr lang="he-IL" sz="2000" dirty="0">
                <a:effectLst/>
                <a:latin typeface="Calibri" panose="020F0502020204030204" pitchFamily="34" charset="0"/>
                <a:ea typeface="Times New Roman" panose="02020603050405020304" pitchFamily="18" charset="0"/>
                <a:cs typeface="David" panose="020E0502060401010101" pitchFamily="34" charset="-79"/>
              </a:rPr>
              <a:t>יש  מפרשים שכל מקום שהוא מחוץ לבית המקדש,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dirty="0">
                <a:effectLst/>
                <a:latin typeface="Calibri" panose="020F0502020204030204" pitchFamily="34" charset="0"/>
                <a:ea typeface="Times New Roman" panose="02020603050405020304" pitchFamily="18" charset="0"/>
                <a:cs typeface="David" panose="020E0502060401010101" pitchFamily="34" charset="-79"/>
              </a:rPr>
              <a:t>ויש מפרשים שכל מקום שהוא מחוץ לירושלים כפי שפירש הרמב"ם.</a:t>
            </a:r>
          </a:p>
          <a:p>
            <a:pPr algn="just" rtl="1">
              <a:lnSpc>
                <a:spcPct val="115000"/>
              </a:lnSpc>
              <a:spcAft>
                <a:spcPts val="1000"/>
              </a:spcAft>
            </a:pP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u="sng" dirty="0">
                <a:effectLst/>
                <a:latin typeface="Calibri" panose="020F0502020204030204" pitchFamily="34" charset="0"/>
                <a:ea typeface="Times New Roman" panose="02020603050405020304" pitchFamily="18" charset="0"/>
                <a:cs typeface="David" panose="020E0502060401010101" pitchFamily="34" charset="-79"/>
              </a:rPr>
              <a:t>שבות- </a:t>
            </a:r>
            <a:r>
              <a:rPr lang="he-IL" sz="2000" dirty="0">
                <a:effectLst/>
                <a:latin typeface="Calibri" panose="020F0502020204030204" pitchFamily="34" charset="0"/>
                <a:ea typeface="Times New Roman" panose="02020603050405020304" pitchFamily="18" charset="0"/>
                <a:cs typeface="David" panose="020E0502060401010101" pitchFamily="34" charset="-79"/>
              </a:rPr>
              <a:t>פעולות שחכמים אסרו בגלל דמיונן למלאכות מן התורה, או בגלל החשש שאנשים יעשו אותם יביא הדבר לכך שיעבירו על איסורי תורה.</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תיבת טקסט 4">
            <a:extLst>
              <a:ext uri="{FF2B5EF4-FFF2-40B4-BE49-F238E27FC236}">
                <a16:creationId xmlns:a16="http://schemas.microsoft.com/office/drawing/2014/main" id="{778CC486-AC63-49B3-B08F-38A283B4BA84}"/>
              </a:ext>
            </a:extLst>
          </p:cNvPr>
          <p:cNvSpPr txBox="1"/>
          <p:nvPr/>
        </p:nvSpPr>
        <p:spPr>
          <a:xfrm>
            <a:off x="516836" y="293119"/>
            <a:ext cx="5579164" cy="3785652"/>
          </a:xfrm>
          <a:prstGeom prst="rect">
            <a:avLst/>
          </a:prstGeom>
          <a:ln w="57150"/>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wrap="square">
            <a:spAutoFit/>
          </a:bodyPr>
          <a:lstStyle/>
          <a:p>
            <a:pPr algn="ctr"/>
            <a:r>
              <a:rPr lang="he-IL" sz="2400" b="1" dirty="0">
                <a:latin typeface="David" panose="020E0502060401010101" pitchFamily="34" charset="-79"/>
                <a:cs typeface="David" panose="020E0502060401010101" pitchFamily="34" charset="-79"/>
              </a:rPr>
              <a:t>חכמי יבנה ורבי יוחנן בראשם, קבעו ביבנה את בית הדין הגדול, שמילא למעשה תפקיד של סנהדרין,  לאחר חורבן בית המקדש.</a:t>
            </a:r>
          </a:p>
          <a:p>
            <a:pPr algn="ctr"/>
            <a:r>
              <a:rPr lang="he-IL" sz="2400" b="1" dirty="0">
                <a:latin typeface="David" panose="020E0502060401010101" pitchFamily="34" charset="-79"/>
                <a:cs typeface="David" panose="020E0502060401010101" pitchFamily="34" charset="-79"/>
              </a:rPr>
              <a:t>מוסד זה בראשותו תיקן תקנות חדשות, כדי להתאים את המצוות להמשך קיום הדת היהודית ללא בית מקדש.</a:t>
            </a:r>
          </a:p>
          <a:p>
            <a:pPr algn="ctr"/>
            <a:r>
              <a:rPr lang="he-IL" sz="2400" b="1" dirty="0">
                <a:latin typeface="David" panose="020E0502060401010101" pitchFamily="34" charset="-79"/>
                <a:cs typeface="David" panose="020E0502060401010101" pitchFamily="34" charset="-79"/>
              </a:rPr>
              <a:t>אחת התקנות קשורה לתקיעת שופר בראש השנה שחל בשבת. חלקן של התקנות נועדו לשמר את זיכרון המקדש בלבנו.</a:t>
            </a:r>
          </a:p>
          <a:p>
            <a:pPr algn="ctr"/>
            <a:endParaRPr lang="he-IL" sz="2400" b="1" dirty="0">
              <a:latin typeface="David" panose="020E0502060401010101" pitchFamily="34" charset="-79"/>
              <a:cs typeface="David" panose="020E0502060401010101" pitchFamily="34" charset="-79"/>
            </a:endParaRPr>
          </a:p>
        </p:txBody>
      </p:sp>
      <p:pic>
        <p:nvPicPr>
          <p:cNvPr id="2" name="תמונה 1">
            <a:extLst>
              <a:ext uri="{FF2B5EF4-FFF2-40B4-BE49-F238E27FC236}">
                <a16:creationId xmlns:a16="http://schemas.microsoft.com/office/drawing/2014/main" id="{BCA0BF4E-2F28-40CC-9DBE-3CBB8C26B86A}"/>
              </a:ext>
            </a:extLst>
          </p:cNvPr>
          <p:cNvPicPr>
            <a:picLocks noChangeAspect="1"/>
          </p:cNvPicPr>
          <p:nvPr/>
        </p:nvPicPr>
        <p:blipFill>
          <a:blip r:embed="rId2"/>
          <a:stretch>
            <a:fillRect/>
          </a:stretch>
        </p:blipFill>
        <p:spPr>
          <a:xfrm>
            <a:off x="1266092" y="4260881"/>
            <a:ext cx="4299821" cy="2304000"/>
          </a:xfrm>
          <a:prstGeom prst="rect">
            <a:avLst/>
          </a:prstGeom>
        </p:spPr>
      </p:pic>
    </p:spTree>
    <p:extLst>
      <p:ext uri="{BB962C8B-B14F-4D97-AF65-F5344CB8AC3E}">
        <p14:creationId xmlns:p14="http://schemas.microsoft.com/office/powerpoint/2010/main" val="3882336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ACC57D01-A082-4EC5-AA85-7AADAD01F621}"/>
              </a:ext>
            </a:extLst>
          </p:cNvPr>
          <p:cNvSpPr txBox="1"/>
          <p:nvPr/>
        </p:nvSpPr>
        <p:spPr>
          <a:xfrm>
            <a:off x="6997148" y="0"/>
            <a:ext cx="5049078" cy="6401753"/>
          </a:xfrm>
          <a:prstGeom prst="rect">
            <a:avLst/>
          </a:prstGeom>
          <a:ln w="38100">
            <a:extLst>
              <a:ext uri="{C807C97D-BFC1-408E-A445-0C87EB9F89A2}">
                <ask:lineSketchStyleProps xmlns:ask="http://schemas.microsoft.com/office/drawing/2018/sketchyshapes" sd="855017261">
                  <a:custGeom>
                    <a:avLst/>
                    <a:gdLst>
                      <a:gd name="connsiteX0" fmla="*/ 0 w 5075581"/>
                      <a:gd name="connsiteY0" fmla="*/ 0 h 3780522"/>
                      <a:gd name="connsiteX1" fmla="*/ 563953 w 5075581"/>
                      <a:gd name="connsiteY1" fmla="*/ 0 h 3780522"/>
                      <a:gd name="connsiteX2" fmla="*/ 1026395 w 5075581"/>
                      <a:gd name="connsiteY2" fmla="*/ 0 h 3780522"/>
                      <a:gd name="connsiteX3" fmla="*/ 1590349 w 5075581"/>
                      <a:gd name="connsiteY3" fmla="*/ 0 h 3780522"/>
                      <a:gd name="connsiteX4" fmla="*/ 2205058 w 5075581"/>
                      <a:gd name="connsiteY4" fmla="*/ 0 h 3780522"/>
                      <a:gd name="connsiteX5" fmla="*/ 2870523 w 5075581"/>
                      <a:gd name="connsiteY5" fmla="*/ 0 h 3780522"/>
                      <a:gd name="connsiteX6" fmla="*/ 3282209 w 5075581"/>
                      <a:gd name="connsiteY6" fmla="*/ 0 h 3780522"/>
                      <a:gd name="connsiteX7" fmla="*/ 3744651 w 5075581"/>
                      <a:gd name="connsiteY7" fmla="*/ 0 h 3780522"/>
                      <a:gd name="connsiteX8" fmla="*/ 4257849 w 5075581"/>
                      <a:gd name="connsiteY8" fmla="*/ 0 h 3780522"/>
                      <a:gd name="connsiteX9" fmla="*/ 5075581 w 5075581"/>
                      <a:gd name="connsiteY9" fmla="*/ 0 h 3780522"/>
                      <a:gd name="connsiteX10" fmla="*/ 5075581 w 5075581"/>
                      <a:gd name="connsiteY10" fmla="*/ 426659 h 3780522"/>
                      <a:gd name="connsiteX11" fmla="*/ 5075581 w 5075581"/>
                      <a:gd name="connsiteY11" fmla="*/ 966733 h 3780522"/>
                      <a:gd name="connsiteX12" fmla="*/ 5075581 w 5075581"/>
                      <a:gd name="connsiteY12" fmla="*/ 1469003 h 3780522"/>
                      <a:gd name="connsiteX13" fmla="*/ 5075581 w 5075581"/>
                      <a:gd name="connsiteY13" fmla="*/ 2009077 h 3780522"/>
                      <a:gd name="connsiteX14" fmla="*/ 5075581 w 5075581"/>
                      <a:gd name="connsiteY14" fmla="*/ 2511347 h 3780522"/>
                      <a:gd name="connsiteX15" fmla="*/ 5075581 w 5075581"/>
                      <a:gd name="connsiteY15" fmla="*/ 3013616 h 3780522"/>
                      <a:gd name="connsiteX16" fmla="*/ 5075581 w 5075581"/>
                      <a:gd name="connsiteY16" fmla="*/ 3780522 h 3780522"/>
                      <a:gd name="connsiteX17" fmla="*/ 4511628 w 5075581"/>
                      <a:gd name="connsiteY17" fmla="*/ 3780522 h 3780522"/>
                      <a:gd name="connsiteX18" fmla="*/ 3896918 w 5075581"/>
                      <a:gd name="connsiteY18" fmla="*/ 3780522 h 3780522"/>
                      <a:gd name="connsiteX19" fmla="*/ 3231453 w 5075581"/>
                      <a:gd name="connsiteY19" fmla="*/ 3780522 h 3780522"/>
                      <a:gd name="connsiteX20" fmla="*/ 2565988 w 5075581"/>
                      <a:gd name="connsiteY20" fmla="*/ 3780522 h 3780522"/>
                      <a:gd name="connsiteX21" fmla="*/ 2002035 w 5075581"/>
                      <a:gd name="connsiteY21" fmla="*/ 3780522 h 3780522"/>
                      <a:gd name="connsiteX22" fmla="*/ 1590349 w 5075581"/>
                      <a:gd name="connsiteY22" fmla="*/ 3780522 h 3780522"/>
                      <a:gd name="connsiteX23" fmla="*/ 1127907 w 5075581"/>
                      <a:gd name="connsiteY23" fmla="*/ 3780522 h 3780522"/>
                      <a:gd name="connsiteX24" fmla="*/ 716221 w 5075581"/>
                      <a:gd name="connsiteY24" fmla="*/ 3780522 h 3780522"/>
                      <a:gd name="connsiteX25" fmla="*/ 0 w 5075581"/>
                      <a:gd name="connsiteY25" fmla="*/ 3780522 h 3780522"/>
                      <a:gd name="connsiteX26" fmla="*/ 0 w 5075581"/>
                      <a:gd name="connsiteY26" fmla="*/ 3164837 h 3780522"/>
                      <a:gd name="connsiteX27" fmla="*/ 0 w 5075581"/>
                      <a:gd name="connsiteY27" fmla="*/ 2586957 h 3780522"/>
                      <a:gd name="connsiteX28" fmla="*/ 0 w 5075581"/>
                      <a:gd name="connsiteY28" fmla="*/ 2160298 h 3780522"/>
                      <a:gd name="connsiteX29" fmla="*/ 0 w 5075581"/>
                      <a:gd name="connsiteY29" fmla="*/ 1695834 h 3780522"/>
                      <a:gd name="connsiteX30" fmla="*/ 0 w 5075581"/>
                      <a:gd name="connsiteY30" fmla="*/ 1269175 h 3780522"/>
                      <a:gd name="connsiteX31" fmla="*/ 0 w 5075581"/>
                      <a:gd name="connsiteY31" fmla="*/ 653490 h 3780522"/>
                      <a:gd name="connsiteX32" fmla="*/ 0 w 5075581"/>
                      <a:gd name="connsiteY32" fmla="*/ 0 h 378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75581" h="3780522" extrusionOk="0">
                        <a:moveTo>
                          <a:pt x="0" y="0"/>
                        </a:moveTo>
                        <a:cubicBezTo>
                          <a:pt x="205095" y="-21150"/>
                          <a:pt x="439498" y="66781"/>
                          <a:pt x="563953" y="0"/>
                        </a:cubicBezTo>
                        <a:cubicBezTo>
                          <a:pt x="688408" y="-66781"/>
                          <a:pt x="889958" y="29641"/>
                          <a:pt x="1026395" y="0"/>
                        </a:cubicBezTo>
                        <a:cubicBezTo>
                          <a:pt x="1162832" y="-29641"/>
                          <a:pt x="1343293" y="46281"/>
                          <a:pt x="1590349" y="0"/>
                        </a:cubicBezTo>
                        <a:cubicBezTo>
                          <a:pt x="1837405" y="-46281"/>
                          <a:pt x="2044739" y="58084"/>
                          <a:pt x="2205058" y="0"/>
                        </a:cubicBezTo>
                        <a:cubicBezTo>
                          <a:pt x="2365377" y="-58084"/>
                          <a:pt x="2556748" y="41760"/>
                          <a:pt x="2870523" y="0"/>
                        </a:cubicBezTo>
                        <a:cubicBezTo>
                          <a:pt x="3184298" y="-41760"/>
                          <a:pt x="3140885" y="11855"/>
                          <a:pt x="3282209" y="0"/>
                        </a:cubicBezTo>
                        <a:cubicBezTo>
                          <a:pt x="3423533" y="-11855"/>
                          <a:pt x="3617412" y="19638"/>
                          <a:pt x="3744651" y="0"/>
                        </a:cubicBezTo>
                        <a:cubicBezTo>
                          <a:pt x="3871890" y="-19638"/>
                          <a:pt x="4110215" y="47911"/>
                          <a:pt x="4257849" y="0"/>
                        </a:cubicBezTo>
                        <a:cubicBezTo>
                          <a:pt x="4405483" y="-47911"/>
                          <a:pt x="4756804" y="10647"/>
                          <a:pt x="5075581" y="0"/>
                        </a:cubicBezTo>
                        <a:cubicBezTo>
                          <a:pt x="5126177" y="161544"/>
                          <a:pt x="5047974" y="215395"/>
                          <a:pt x="5075581" y="426659"/>
                        </a:cubicBezTo>
                        <a:cubicBezTo>
                          <a:pt x="5103188" y="637923"/>
                          <a:pt x="5020771" y="847754"/>
                          <a:pt x="5075581" y="966733"/>
                        </a:cubicBezTo>
                        <a:cubicBezTo>
                          <a:pt x="5130391" y="1085712"/>
                          <a:pt x="5070414" y="1320980"/>
                          <a:pt x="5075581" y="1469003"/>
                        </a:cubicBezTo>
                        <a:cubicBezTo>
                          <a:pt x="5080748" y="1617026"/>
                          <a:pt x="5034154" y="1820143"/>
                          <a:pt x="5075581" y="2009077"/>
                        </a:cubicBezTo>
                        <a:cubicBezTo>
                          <a:pt x="5117008" y="2198011"/>
                          <a:pt x="5059121" y="2361222"/>
                          <a:pt x="5075581" y="2511347"/>
                        </a:cubicBezTo>
                        <a:cubicBezTo>
                          <a:pt x="5092041" y="2661472"/>
                          <a:pt x="5044411" y="2773273"/>
                          <a:pt x="5075581" y="3013616"/>
                        </a:cubicBezTo>
                        <a:cubicBezTo>
                          <a:pt x="5106751" y="3253959"/>
                          <a:pt x="5011087" y="3542650"/>
                          <a:pt x="5075581" y="3780522"/>
                        </a:cubicBezTo>
                        <a:cubicBezTo>
                          <a:pt x="4929646" y="3845439"/>
                          <a:pt x="4634218" y="3749340"/>
                          <a:pt x="4511628" y="3780522"/>
                        </a:cubicBezTo>
                        <a:cubicBezTo>
                          <a:pt x="4389038" y="3811704"/>
                          <a:pt x="4116992" y="3707707"/>
                          <a:pt x="3896918" y="3780522"/>
                        </a:cubicBezTo>
                        <a:cubicBezTo>
                          <a:pt x="3676844" y="3853337"/>
                          <a:pt x="3435157" y="3708096"/>
                          <a:pt x="3231453" y="3780522"/>
                        </a:cubicBezTo>
                        <a:cubicBezTo>
                          <a:pt x="3027749" y="3852948"/>
                          <a:pt x="2792087" y="3779325"/>
                          <a:pt x="2565988" y="3780522"/>
                        </a:cubicBezTo>
                        <a:cubicBezTo>
                          <a:pt x="2339889" y="3781719"/>
                          <a:pt x="2115194" y="3754530"/>
                          <a:pt x="2002035" y="3780522"/>
                        </a:cubicBezTo>
                        <a:cubicBezTo>
                          <a:pt x="1888876" y="3806514"/>
                          <a:pt x="1739990" y="3734892"/>
                          <a:pt x="1590349" y="3780522"/>
                        </a:cubicBezTo>
                        <a:cubicBezTo>
                          <a:pt x="1440708" y="3826152"/>
                          <a:pt x="1306835" y="3741773"/>
                          <a:pt x="1127907" y="3780522"/>
                        </a:cubicBezTo>
                        <a:cubicBezTo>
                          <a:pt x="948979" y="3819271"/>
                          <a:pt x="821230" y="3751758"/>
                          <a:pt x="716221" y="3780522"/>
                        </a:cubicBezTo>
                        <a:cubicBezTo>
                          <a:pt x="611212" y="3809286"/>
                          <a:pt x="168162" y="3712757"/>
                          <a:pt x="0" y="3780522"/>
                        </a:cubicBezTo>
                        <a:cubicBezTo>
                          <a:pt x="-61799" y="3609067"/>
                          <a:pt x="69039" y="3303988"/>
                          <a:pt x="0" y="3164837"/>
                        </a:cubicBezTo>
                        <a:cubicBezTo>
                          <a:pt x="-69039" y="3025686"/>
                          <a:pt x="39289" y="2753874"/>
                          <a:pt x="0" y="2586957"/>
                        </a:cubicBezTo>
                        <a:cubicBezTo>
                          <a:pt x="-39289" y="2420040"/>
                          <a:pt x="7503" y="2348391"/>
                          <a:pt x="0" y="2160298"/>
                        </a:cubicBezTo>
                        <a:cubicBezTo>
                          <a:pt x="-7503" y="1972205"/>
                          <a:pt x="4675" y="1834831"/>
                          <a:pt x="0" y="1695834"/>
                        </a:cubicBezTo>
                        <a:cubicBezTo>
                          <a:pt x="-4675" y="1556837"/>
                          <a:pt x="46866" y="1380930"/>
                          <a:pt x="0" y="1269175"/>
                        </a:cubicBezTo>
                        <a:cubicBezTo>
                          <a:pt x="-46866" y="1157420"/>
                          <a:pt x="41132" y="839728"/>
                          <a:pt x="0" y="653490"/>
                        </a:cubicBezTo>
                        <a:cubicBezTo>
                          <a:pt x="-41132" y="467253"/>
                          <a:pt x="58458" y="197700"/>
                          <a:pt x="0" y="0"/>
                        </a:cubicBezTo>
                        <a:close/>
                      </a:path>
                    </a:pathLst>
                  </a:custGeom>
                  <ask:type>
                    <ask:lineSketchNone/>
                  </ask:type>
                </ask:lineSketchStyleProps>
              </a:ext>
            </a:extLst>
          </a:ln>
        </p:spPr>
        <p:style>
          <a:lnRef idx="2">
            <a:schemeClr val="accent2"/>
          </a:lnRef>
          <a:fillRef idx="1">
            <a:schemeClr val="lt1"/>
          </a:fillRef>
          <a:effectRef idx="0">
            <a:schemeClr val="accent2"/>
          </a:effectRef>
          <a:fontRef idx="minor">
            <a:schemeClr val="dk1"/>
          </a:fontRef>
        </p:style>
        <p:txBody>
          <a:bodyPr wrap="square">
            <a:spAutoFit/>
          </a:bodyPr>
          <a:lstStyle/>
          <a:p>
            <a:pPr algn="just" rtl="1">
              <a:spcAft>
                <a:spcPts val="1000"/>
              </a:spcAft>
            </a:pPr>
            <a:r>
              <a:rPr lang="he-IL" sz="2400" b="1" u="sng" dirty="0">
                <a:effectLst/>
                <a:latin typeface="Calibri" panose="020F0502020204030204" pitchFamily="34" charset="0"/>
                <a:ea typeface="Times New Roman" panose="02020603050405020304" pitchFamily="18" charset="0"/>
                <a:cs typeface="David" panose="020E0502060401010101" pitchFamily="34" charset="-79"/>
              </a:rPr>
              <a:t>רישא: </a:t>
            </a:r>
          </a:p>
          <a:p>
            <a:pPr algn="just" rtl="1">
              <a:spcAft>
                <a:spcPts val="1000"/>
              </a:spcAft>
            </a:pPr>
            <a:r>
              <a:rPr lang="he-IL" sz="2400" b="1" u="sng" dirty="0">
                <a:effectLst/>
                <a:latin typeface="Calibri" panose="020F0502020204030204" pitchFamily="34" charset="0"/>
                <a:ea typeface="Times New Roman" panose="02020603050405020304" pitchFamily="18" charset="0"/>
                <a:cs typeface="David" panose="020E0502060401010101" pitchFamily="34" charset="-79"/>
              </a:rPr>
              <a:t>נושא: </a:t>
            </a:r>
          </a:p>
          <a:p>
            <a:pPr algn="just" rtl="1">
              <a:spcAft>
                <a:spcPts val="1000"/>
              </a:spcAft>
            </a:pPr>
            <a:r>
              <a:rPr lang="he-IL" sz="2400" b="1" u="sng" dirty="0">
                <a:effectLst/>
                <a:latin typeface="Calibri" panose="020F0502020204030204" pitchFamily="34" charset="0"/>
                <a:ea typeface="Times New Roman" panose="02020603050405020304" pitchFamily="18" charset="0"/>
                <a:cs typeface="David" panose="020E0502060401010101" pitchFamily="34" charset="-79"/>
              </a:rPr>
              <a:t>תקיעת שופר בראש השנה שחל בשבת- מה הדין?</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1">
              <a:spcAft>
                <a:spcPts val="1000"/>
              </a:spcAft>
            </a:pPr>
            <a:r>
              <a:rPr lang="he-IL" sz="2400" dirty="0">
                <a:effectLst/>
                <a:latin typeface="Calibri" panose="020F0502020204030204" pitchFamily="34" charset="0"/>
                <a:ea typeface="Times New Roman" panose="02020603050405020304" pitchFamily="18" charset="0"/>
                <a:cs typeface="David" panose="020E0502060401010101" pitchFamily="34" charset="-79"/>
              </a:rPr>
              <a:t> </a:t>
            </a:r>
            <a:r>
              <a:rPr lang="he-IL" sz="2400" b="1" u="sng" dirty="0" err="1">
                <a:solidFill>
                  <a:schemeClr val="accent2">
                    <a:lumMod val="75000"/>
                  </a:schemeClr>
                </a:solidFill>
                <a:effectLst/>
                <a:latin typeface="Calibri" panose="020F0502020204030204" pitchFamily="34" charset="0"/>
                <a:ea typeface="Times New Roman" panose="02020603050405020304" pitchFamily="18" charset="0"/>
                <a:cs typeface="David" panose="020E0502060401010101" pitchFamily="34" charset="-79"/>
              </a:rPr>
              <a:t>מקרהראשון</a:t>
            </a:r>
            <a:r>
              <a:rPr lang="he-IL" sz="2400" b="1" u="sng" dirty="0">
                <a:solidFill>
                  <a:schemeClr val="accent2">
                    <a:lumMod val="75000"/>
                  </a:schemeClr>
                </a:solidFill>
                <a:effectLst/>
                <a:latin typeface="Calibri" panose="020F0502020204030204" pitchFamily="34" charset="0"/>
                <a:ea typeface="Times New Roman" panose="02020603050405020304" pitchFamily="18" charset="0"/>
                <a:cs typeface="David" panose="020E0502060401010101" pitchFamily="34" charset="-79"/>
              </a:rPr>
              <a:t>:</a:t>
            </a:r>
          </a:p>
          <a:p>
            <a:pPr algn="just" rtl="1">
              <a:spcAft>
                <a:spcPts val="1000"/>
              </a:spcAft>
            </a:pPr>
            <a:r>
              <a:rPr lang="he-IL" sz="2400" b="1" u="sng" dirty="0">
                <a:solidFill>
                  <a:schemeClr val="accent2">
                    <a:lumMod val="75000"/>
                  </a:schemeClr>
                </a:solidFill>
                <a:effectLst/>
                <a:latin typeface="Calibri" panose="020F0502020204030204" pitchFamily="34" charset="0"/>
                <a:ea typeface="Times New Roman" panose="02020603050405020304" pitchFamily="18" charset="0"/>
                <a:cs typeface="David" panose="020E0502060401010101" pitchFamily="34" charset="-79"/>
              </a:rPr>
              <a:t>יוֹם טוֹב שֶׁל רֹאשׁ הַשָּׁנָה שֶׁחָל לִהְיוֹת בַּשַּׁבָּת"</a:t>
            </a:r>
            <a:r>
              <a:rPr lang="he-IL" sz="2400" b="1" dirty="0">
                <a:solidFill>
                  <a:schemeClr val="accent2">
                    <a:lumMod val="75000"/>
                  </a:schemeClr>
                </a:solidFill>
                <a:effectLst/>
                <a:latin typeface="Calibri" panose="020F0502020204030204" pitchFamily="34" charset="0"/>
                <a:ea typeface="Times New Roman" panose="02020603050405020304" pitchFamily="18" charset="0"/>
                <a:cs typeface="David" panose="020E0502060401010101" pitchFamily="34" charset="-79"/>
              </a:rPr>
              <a:t>   </a:t>
            </a:r>
          </a:p>
          <a:p>
            <a:pPr rtl="1">
              <a:spcAft>
                <a:spcPts val="1000"/>
              </a:spcAft>
            </a:pPr>
            <a:r>
              <a:rPr lang="he-IL" sz="2400" b="1" dirty="0">
                <a:solidFill>
                  <a:schemeClr val="accent2">
                    <a:lumMod val="75000"/>
                  </a:schemeClr>
                </a:solidFill>
                <a:effectLst/>
                <a:latin typeface="Calibri" panose="020F0502020204030204" pitchFamily="34" charset="0"/>
                <a:ea typeface="Times New Roman" panose="02020603050405020304" pitchFamily="18" charset="0"/>
                <a:cs typeface="David" panose="020E0502060401010101" pitchFamily="34" charset="-79"/>
              </a:rPr>
              <a:t>ראש השנה הוא החג היחיד, שבו יש שני ימים  טובים רצופים. במקרה ואחד הימים יוצא בשבת, כיצד ינהגו לגבי תקיעת שופר</a:t>
            </a:r>
            <a:r>
              <a:rPr lang="he-IL" sz="2400" dirty="0">
                <a:effectLst/>
                <a:latin typeface="Calibri" panose="020F0502020204030204" pitchFamily="34" charset="0"/>
                <a:ea typeface="Times New Roman" panose="02020603050405020304" pitchFamily="18" charset="0"/>
                <a:cs typeface="David" panose="020E0502060401010101" pitchFamily="34" charset="-79"/>
              </a:rPr>
              <a:t>. </a:t>
            </a:r>
          </a:p>
          <a:p>
            <a:pPr algn="just" rtl="1">
              <a:spcAft>
                <a:spcPts val="1000"/>
              </a:spcAft>
            </a:pPr>
            <a:r>
              <a:rPr lang="he-IL" sz="2400" dirty="0">
                <a:effectLst/>
                <a:latin typeface="Calibri" panose="020F0502020204030204" pitchFamily="34" charset="0"/>
                <a:ea typeface="Times New Roman" panose="02020603050405020304" pitchFamily="18" charset="0"/>
                <a:cs typeface="David" panose="020E0502060401010101" pitchFamily="34" charset="-79"/>
              </a:rPr>
              <a:t>ד</a:t>
            </a:r>
            <a:r>
              <a:rPr lang="he-IL" sz="2400" b="1" u="sng" dirty="0">
                <a:solidFill>
                  <a:srgbClr val="7030A0"/>
                </a:solidFill>
                <a:effectLst/>
                <a:latin typeface="Calibri" panose="020F0502020204030204" pitchFamily="34" charset="0"/>
                <a:ea typeface="Times New Roman" panose="02020603050405020304" pitchFamily="18" charset="0"/>
                <a:cs typeface="David" panose="020E0502060401010101" pitchFamily="34" charset="-79"/>
              </a:rPr>
              <a:t>ין:</a:t>
            </a:r>
            <a:r>
              <a:rPr lang="he-IL" sz="2400" b="1" dirty="0">
                <a:solidFill>
                  <a:srgbClr val="7030A0"/>
                </a:solidFill>
                <a:effectLst/>
                <a:latin typeface="Calibri" panose="020F0502020204030204" pitchFamily="34" charset="0"/>
                <a:ea typeface="Calibri" panose="020F0502020204030204" pitchFamily="34" charset="0"/>
                <a:cs typeface="Arial" panose="020B0604020202020204" pitchFamily="34" charset="0"/>
              </a:rPr>
              <a:t> </a:t>
            </a:r>
            <a:r>
              <a:rPr lang="he-IL" sz="2400" b="1" u="sng" dirty="0">
                <a:solidFill>
                  <a:srgbClr val="7030A0"/>
                </a:solidFill>
                <a:effectLst/>
                <a:latin typeface="Calibri" panose="020F0502020204030204" pitchFamily="34" charset="0"/>
                <a:ea typeface="Times New Roman" panose="02020603050405020304" pitchFamily="18" charset="0"/>
                <a:cs typeface="David" panose="020E0502060401010101" pitchFamily="34" charset="-79"/>
              </a:rPr>
              <a:t>בַּמִּקְדָּשׁ הָיוּ תּוֹקְעִים, אֲבָל לא בַּמְּדִינָה</a:t>
            </a:r>
            <a:endParaRPr lang="en-US" sz="2400" b="1" dirty="0">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rtl="1">
              <a:spcAft>
                <a:spcPts val="1000"/>
              </a:spcAft>
            </a:pPr>
            <a:r>
              <a:rPr lang="he-IL" sz="2400" b="1" dirty="0">
                <a:solidFill>
                  <a:srgbClr val="7030A0"/>
                </a:solidFill>
                <a:effectLst/>
                <a:latin typeface="Calibri" panose="020F0502020204030204" pitchFamily="34" charset="0"/>
                <a:ea typeface="Times New Roman" panose="02020603050405020304" pitchFamily="18" charset="0"/>
                <a:cs typeface="David" panose="020E0502060401010101" pitchFamily="34" charset="-79"/>
              </a:rPr>
              <a:t>המשנה כותבת שיש לתקוע רק במקדש (או בימ"ק בלבד, או ירושלים כולה)  ולא במדינה(או מחוץ למקדש או מחוץ לירושלים)</a:t>
            </a:r>
            <a:r>
              <a:rPr lang="he-IL" sz="2400" dirty="0">
                <a:effectLst/>
                <a:latin typeface="Calibri" panose="020F0502020204030204" pitchFamily="34" charset="0"/>
                <a:ea typeface="Times New Roman" panose="02020603050405020304" pitchFamily="18" charset="0"/>
                <a:cs typeface="David" panose="020E0502060401010101" pitchFamily="34" charset="-79"/>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תיבת טקסט 4">
            <a:extLst>
              <a:ext uri="{FF2B5EF4-FFF2-40B4-BE49-F238E27FC236}">
                <a16:creationId xmlns:a16="http://schemas.microsoft.com/office/drawing/2014/main" id="{748BB2FF-21CB-4164-8E70-ADA8359E1F5A}"/>
              </a:ext>
            </a:extLst>
          </p:cNvPr>
          <p:cNvSpPr txBox="1"/>
          <p:nvPr/>
        </p:nvSpPr>
        <p:spPr>
          <a:xfrm>
            <a:off x="337929" y="3227724"/>
            <a:ext cx="6347791" cy="3477875"/>
          </a:xfrm>
          <a:prstGeom prst="rect">
            <a:avLst/>
          </a:prstGeom>
          <a:solidFill>
            <a:schemeClr val="bg2">
              <a:lumMod val="75000"/>
            </a:schemeClr>
          </a:solidFill>
        </p:spPr>
        <p:txBody>
          <a:bodyPr wrap="square">
            <a:spAutoFit/>
          </a:bodyPr>
          <a:lstStyle/>
          <a:p>
            <a:pPr marL="0" marR="0" lvl="0" indent="0" defTabSz="914400" rtl="1" eaLnBrk="1" fontAlgn="auto" latinLnBrk="0" hangingPunct="1">
              <a:lnSpc>
                <a:spcPct val="100000"/>
              </a:lnSpc>
              <a:spcBef>
                <a:spcPts val="0"/>
              </a:spcBef>
              <a:spcAft>
                <a:spcPts val="600"/>
              </a:spcAft>
              <a:buClrTx/>
              <a:buSzTx/>
              <a:buFontTx/>
              <a:buNone/>
              <a:tabLst/>
              <a:defRPr/>
            </a:pPr>
            <a:r>
              <a:rPr kumimoji="0" lang="he-IL" sz="2000" b="1" i="0" u="sng" strike="noStrike" kern="1200" cap="none" spc="0" normalizeH="0" baseline="0" noProof="0" dirty="0">
                <a:ln>
                  <a:noFill/>
                </a:ln>
                <a:effectLst/>
                <a:uLnTx/>
                <a:uFillTx/>
                <a:latin typeface="Calibri" panose="020F0502020204030204" pitchFamily="34" charset="0"/>
                <a:ea typeface="Calibri" panose="020F0502020204030204" pitchFamily="34" charset="0"/>
                <a:cs typeface="David" panose="020E0502060401010101" pitchFamily="34" charset="-79"/>
              </a:rPr>
              <a:t>הר' צבי יהודה:</a:t>
            </a:r>
            <a:r>
              <a:rPr kumimoji="0" lang="he-IL"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David" panose="020E0502060401010101" pitchFamily="34" charset="-79"/>
              </a:rPr>
              <a:t> תקיעת שופר לא נחשבת למלאכה, (יצירה)  שאסורה בשבת- זו חכמה, שמצריכה לימוד ומיומנות</a:t>
            </a:r>
            <a:endParaRPr kumimoji="0" lang="en-US"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rtl="1" eaLnBrk="1" fontAlgn="auto" latinLnBrk="0" hangingPunct="1">
              <a:lnSpc>
                <a:spcPct val="100000"/>
              </a:lnSpc>
              <a:spcBef>
                <a:spcPts val="0"/>
              </a:spcBef>
              <a:spcAft>
                <a:spcPts val="600"/>
              </a:spcAft>
              <a:buClrTx/>
              <a:buSzTx/>
              <a:buFontTx/>
              <a:buNone/>
              <a:tabLst/>
              <a:defRPr/>
            </a:pPr>
            <a:r>
              <a:rPr kumimoji="0" lang="he-IL"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David" panose="020E0502060401010101" pitchFamily="34" charset="-79"/>
              </a:rPr>
              <a:t>בכל זאת חכמים אסרו אותה בשבת, בגלל החשש שמא יבוא לטלטל את השופר ברשות הרבים ויפגעו בקדושת השבת.</a:t>
            </a:r>
            <a:endParaRPr kumimoji="0" lang="en-US"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rtl="1" eaLnBrk="1" fontAlgn="auto" latinLnBrk="0" hangingPunct="1">
              <a:lnSpc>
                <a:spcPct val="100000"/>
              </a:lnSpc>
              <a:spcBef>
                <a:spcPts val="0"/>
              </a:spcBef>
              <a:spcAft>
                <a:spcPts val="600"/>
              </a:spcAft>
              <a:buClrTx/>
              <a:buSzTx/>
              <a:buFontTx/>
              <a:buNone/>
              <a:tabLst/>
              <a:defRPr/>
            </a:pPr>
            <a:r>
              <a:rPr kumimoji="0" lang="he-IL"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David" panose="020E0502060401010101" pitchFamily="34" charset="-79"/>
              </a:rPr>
              <a:t> הכיצד- דברי חכמים מבטלים מצוות עשה מן התורה והיא תקיעת שופר?</a:t>
            </a:r>
            <a:endParaRPr kumimoji="0" lang="en-US"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rtl="1" eaLnBrk="1" fontAlgn="auto" latinLnBrk="0" hangingPunct="1">
              <a:lnSpc>
                <a:spcPct val="100000"/>
              </a:lnSpc>
              <a:spcBef>
                <a:spcPts val="0"/>
              </a:spcBef>
              <a:spcAft>
                <a:spcPts val="600"/>
              </a:spcAft>
              <a:buClrTx/>
              <a:buSzTx/>
              <a:buFontTx/>
              <a:buNone/>
              <a:tabLst/>
              <a:defRPr/>
            </a:pPr>
            <a:r>
              <a:rPr kumimoji="0" lang="he-IL"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David" panose="020E0502060401010101" pitchFamily="34" charset="-79"/>
              </a:rPr>
              <a:t>מכאן למדים שיש לחכמים </a:t>
            </a:r>
            <a:r>
              <a:rPr kumimoji="0" lang="he-IL" sz="20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David" panose="020E0502060401010101" pitchFamily="34" charset="-79"/>
              </a:rPr>
              <a:t>כח</a:t>
            </a:r>
            <a:r>
              <a:rPr kumimoji="0" lang="he-IL"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David" panose="020E0502060401010101" pitchFamily="34" charset="-79"/>
              </a:rPr>
              <a:t>  לעקור מצוות עשה מן התורה לשם שמירה על קדושת השבת  ויעברו על איסור הוצאה מרשות שהיא מן התורה וחמורה יותר.</a:t>
            </a:r>
            <a:endParaRPr kumimoji="0" lang="en-US"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rtl="1" eaLnBrk="1" fontAlgn="auto" latinLnBrk="0" hangingPunct="1">
              <a:lnSpc>
                <a:spcPct val="100000"/>
              </a:lnSpc>
              <a:spcBef>
                <a:spcPts val="0"/>
              </a:spcBef>
              <a:spcAft>
                <a:spcPts val="600"/>
              </a:spcAft>
              <a:buClrTx/>
              <a:buSzTx/>
              <a:buFontTx/>
              <a:buNone/>
              <a:tabLst/>
              <a:defRPr/>
            </a:pPr>
            <a:r>
              <a:rPr kumimoji="0" lang="he-IL"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David" panose="020E0502060401010101" pitchFamily="34" charset="-79"/>
              </a:rPr>
              <a:t>מכאן רואים שדברי חכמים אפילו </a:t>
            </a:r>
            <a:r>
              <a:rPr kumimoji="0" lang="he-IL" sz="20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David" panose="020E0502060401010101" pitchFamily="34" charset="-79"/>
              </a:rPr>
              <a:t>חביבין</a:t>
            </a:r>
            <a:r>
              <a:rPr kumimoji="0" lang="he-IL"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David" panose="020E0502060401010101" pitchFamily="34" charset="-79"/>
              </a:rPr>
              <a:t> וחמורים מדברי תורה.</a:t>
            </a:r>
            <a:endParaRPr kumimoji="0" lang="en-US"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תיבת טקסט 6">
            <a:extLst>
              <a:ext uri="{FF2B5EF4-FFF2-40B4-BE49-F238E27FC236}">
                <a16:creationId xmlns:a16="http://schemas.microsoft.com/office/drawing/2014/main" id="{48598FDD-4083-4C02-BB6C-28F732FC0359}"/>
              </a:ext>
            </a:extLst>
          </p:cNvPr>
          <p:cNvSpPr txBox="1"/>
          <p:nvPr/>
        </p:nvSpPr>
        <p:spPr>
          <a:xfrm>
            <a:off x="636102" y="139149"/>
            <a:ext cx="5751443" cy="293926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rtl="1">
              <a:spcAft>
                <a:spcPts val="1000"/>
              </a:spcAft>
            </a:pPr>
            <a:r>
              <a:rPr lang="he-IL" sz="2000" b="1" u="sng" dirty="0">
                <a:solidFill>
                  <a:schemeClr val="tx1"/>
                </a:solidFill>
                <a:effectLst/>
                <a:latin typeface="Calibri" panose="020F0502020204030204" pitchFamily="34" charset="0"/>
                <a:ea typeface="Times New Roman" panose="02020603050405020304" pitchFamily="18" charset="0"/>
                <a:cs typeface="David" panose="020E0502060401010101" pitchFamily="34" charset="-79"/>
              </a:rPr>
              <a:t>טעם:</a:t>
            </a:r>
            <a:endParaRPr lang="en-US" sz="20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rtl="1">
              <a:spcAft>
                <a:spcPts val="1000"/>
              </a:spcAft>
            </a:pPr>
            <a:r>
              <a:rPr lang="he-IL" sz="2000" b="1" u="sng" dirty="0">
                <a:solidFill>
                  <a:schemeClr val="tx1"/>
                </a:solidFill>
                <a:effectLst/>
                <a:latin typeface="Calibri" panose="020F0502020204030204" pitchFamily="34" charset="0"/>
                <a:ea typeface="Times New Roman" panose="02020603050405020304" pitchFamily="18" charset="0"/>
                <a:cs typeface="David" panose="020E0502060401010101" pitchFamily="34" charset="-79"/>
              </a:rPr>
              <a:t>רע"ב: </a:t>
            </a:r>
            <a:r>
              <a:rPr lang="he-IL" sz="2000" b="1" dirty="0">
                <a:solidFill>
                  <a:schemeClr val="tx1"/>
                </a:solidFill>
                <a:effectLst/>
                <a:latin typeface="Calibri" panose="020F0502020204030204" pitchFamily="34" charset="0"/>
                <a:ea typeface="Times New Roman" panose="02020603050405020304" pitchFamily="18" charset="0"/>
                <a:cs typeface="David" panose="020E0502060401010101" pitchFamily="34" charset="-79"/>
              </a:rPr>
              <a:t>במקדש מותר לתקוע כי התקיעה אינה מלאכה ובשבת נאסרו מלאכות.</a:t>
            </a:r>
            <a:endParaRPr lang="en-US" sz="20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rtl="1">
              <a:spcAft>
                <a:spcPts val="1000"/>
              </a:spcAft>
            </a:pPr>
            <a:r>
              <a:rPr lang="he-IL" sz="2000" b="1" dirty="0">
                <a:solidFill>
                  <a:schemeClr val="tx1"/>
                </a:solidFill>
                <a:effectLst/>
                <a:latin typeface="Calibri" panose="020F0502020204030204" pitchFamily="34" charset="0"/>
                <a:ea typeface="Times New Roman" panose="02020603050405020304" pitchFamily="18" charset="0"/>
                <a:cs typeface="David" panose="020E0502060401010101" pitchFamily="34" charset="-79"/>
              </a:rPr>
              <a:t> חכמים אסרו לתקוע מחוץ למקדש, שמא יבוא להוציא את השופר לרשות הרבים  ויטלטלו ארבע אמות ויעבור על איסור.</a:t>
            </a:r>
            <a:endParaRPr lang="en-US" sz="20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rtl="1">
              <a:spcAft>
                <a:spcPts val="1000"/>
              </a:spcAft>
            </a:pPr>
            <a:r>
              <a:rPr lang="he-IL" sz="2000" b="1" dirty="0">
                <a:solidFill>
                  <a:schemeClr val="tx1"/>
                </a:solidFill>
                <a:effectLst/>
                <a:latin typeface="Calibri" panose="020F0502020204030204" pitchFamily="34" charset="0"/>
                <a:ea typeface="Times New Roman" panose="02020603050405020304" pitchFamily="18" charset="0"/>
                <a:cs typeface="David" panose="020E0502060401010101" pitchFamily="34" charset="-79"/>
              </a:rPr>
              <a:t>חכמים הם שגזרו  זאת ולכן זהו איסור שבות שאינו  חל במקדש.</a:t>
            </a:r>
            <a:endParaRPr lang="en-US" sz="20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00451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B8734A78-3F74-430F-8071-C803C25BD619}"/>
              </a:ext>
            </a:extLst>
          </p:cNvPr>
          <p:cNvSpPr txBox="1"/>
          <p:nvPr/>
        </p:nvSpPr>
        <p:spPr>
          <a:xfrm>
            <a:off x="5866227" y="211220"/>
            <a:ext cx="6169193" cy="7024744"/>
          </a:xfrm>
          <a:prstGeom prst="rect">
            <a:avLst/>
          </a:prstGeom>
          <a:solidFill>
            <a:schemeClr val="accent4">
              <a:lumMod val="40000"/>
              <a:lumOff val="60000"/>
            </a:schemeClr>
          </a:solidFill>
          <a:ln w="38100">
            <a:extLst>
              <a:ext uri="{C807C97D-BFC1-408E-A445-0C87EB9F89A2}">
                <ask:lineSketchStyleProps xmlns:ask="http://schemas.microsoft.com/office/drawing/2018/sketchyshapes" sd="1806943773">
                  <a:custGeom>
                    <a:avLst/>
                    <a:gdLst>
                      <a:gd name="connsiteX0" fmla="*/ 0 w 6546574"/>
                      <a:gd name="connsiteY0" fmla="*/ 0 h 6188617"/>
                      <a:gd name="connsiteX1" fmla="*/ 398746 w 6546574"/>
                      <a:gd name="connsiteY1" fmla="*/ 0 h 6188617"/>
                      <a:gd name="connsiteX2" fmla="*/ 1124820 w 6546574"/>
                      <a:gd name="connsiteY2" fmla="*/ 0 h 6188617"/>
                      <a:gd name="connsiteX3" fmla="*/ 1589032 w 6546574"/>
                      <a:gd name="connsiteY3" fmla="*/ 0 h 6188617"/>
                      <a:gd name="connsiteX4" fmla="*/ 2118709 w 6546574"/>
                      <a:gd name="connsiteY4" fmla="*/ 0 h 6188617"/>
                      <a:gd name="connsiteX5" fmla="*/ 2648387 w 6546574"/>
                      <a:gd name="connsiteY5" fmla="*/ 0 h 6188617"/>
                      <a:gd name="connsiteX6" fmla="*/ 3308996 w 6546574"/>
                      <a:gd name="connsiteY6" fmla="*/ 0 h 6188617"/>
                      <a:gd name="connsiteX7" fmla="*/ 3969604 w 6546574"/>
                      <a:gd name="connsiteY7" fmla="*/ 0 h 6188617"/>
                      <a:gd name="connsiteX8" fmla="*/ 4433816 w 6546574"/>
                      <a:gd name="connsiteY8" fmla="*/ 0 h 6188617"/>
                      <a:gd name="connsiteX9" fmla="*/ 4963493 w 6546574"/>
                      <a:gd name="connsiteY9" fmla="*/ 0 h 6188617"/>
                      <a:gd name="connsiteX10" fmla="*/ 5362239 w 6546574"/>
                      <a:gd name="connsiteY10" fmla="*/ 0 h 6188617"/>
                      <a:gd name="connsiteX11" fmla="*/ 6022848 w 6546574"/>
                      <a:gd name="connsiteY11" fmla="*/ 0 h 6188617"/>
                      <a:gd name="connsiteX12" fmla="*/ 6546574 w 6546574"/>
                      <a:gd name="connsiteY12" fmla="*/ 0 h 6188617"/>
                      <a:gd name="connsiteX13" fmla="*/ 6546574 w 6546574"/>
                      <a:gd name="connsiteY13" fmla="*/ 500715 h 6188617"/>
                      <a:gd name="connsiteX14" fmla="*/ 6546574 w 6546574"/>
                      <a:gd name="connsiteY14" fmla="*/ 1125203 h 6188617"/>
                      <a:gd name="connsiteX15" fmla="*/ 6546574 w 6546574"/>
                      <a:gd name="connsiteY15" fmla="*/ 1564032 h 6188617"/>
                      <a:gd name="connsiteX16" fmla="*/ 6546574 w 6546574"/>
                      <a:gd name="connsiteY16" fmla="*/ 2126634 h 6188617"/>
                      <a:gd name="connsiteX17" fmla="*/ 6546574 w 6546574"/>
                      <a:gd name="connsiteY17" fmla="*/ 2627349 h 6188617"/>
                      <a:gd name="connsiteX18" fmla="*/ 6546574 w 6546574"/>
                      <a:gd name="connsiteY18" fmla="*/ 3251837 h 6188617"/>
                      <a:gd name="connsiteX19" fmla="*/ 6546574 w 6546574"/>
                      <a:gd name="connsiteY19" fmla="*/ 3752552 h 6188617"/>
                      <a:gd name="connsiteX20" fmla="*/ 6546574 w 6546574"/>
                      <a:gd name="connsiteY20" fmla="*/ 4191382 h 6188617"/>
                      <a:gd name="connsiteX21" fmla="*/ 6546574 w 6546574"/>
                      <a:gd name="connsiteY21" fmla="*/ 4692097 h 6188617"/>
                      <a:gd name="connsiteX22" fmla="*/ 6546574 w 6546574"/>
                      <a:gd name="connsiteY22" fmla="*/ 5069040 h 6188617"/>
                      <a:gd name="connsiteX23" fmla="*/ 6546574 w 6546574"/>
                      <a:gd name="connsiteY23" fmla="*/ 5569755 h 6188617"/>
                      <a:gd name="connsiteX24" fmla="*/ 6546574 w 6546574"/>
                      <a:gd name="connsiteY24" fmla="*/ 6188617 h 6188617"/>
                      <a:gd name="connsiteX25" fmla="*/ 5951431 w 6546574"/>
                      <a:gd name="connsiteY25" fmla="*/ 6188617 h 6188617"/>
                      <a:gd name="connsiteX26" fmla="*/ 5356288 w 6546574"/>
                      <a:gd name="connsiteY26" fmla="*/ 6188617 h 6188617"/>
                      <a:gd name="connsiteX27" fmla="*/ 4892076 w 6546574"/>
                      <a:gd name="connsiteY27" fmla="*/ 6188617 h 6188617"/>
                      <a:gd name="connsiteX28" fmla="*/ 4296933 w 6546574"/>
                      <a:gd name="connsiteY28" fmla="*/ 6188617 h 6188617"/>
                      <a:gd name="connsiteX29" fmla="*/ 3832722 w 6546574"/>
                      <a:gd name="connsiteY29" fmla="*/ 6188617 h 6188617"/>
                      <a:gd name="connsiteX30" fmla="*/ 3303044 w 6546574"/>
                      <a:gd name="connsiteY30" fmla="*/ 6188617 h 6188617"/>
                      <a:gd name="connsiteX31" fmla="*/ 2576970 w 6546574"/>
                      <a:gd name="connsiteY31" fmla="*/ 6188617 h 6188617"/>
                      <a:gd name="connsiteX32" fmla="*/ 1850895 w 6546574"/>
                      <a:gd name="connsiteY32" fmla="*/ 6188617 h 6188617"/>
                      <a:gd name="connsiteX33" fmla="*/ 1321218 w 6546574"/>
                      <a:gd name="connsiteY33" fmla="*/ 6188617 h 6188617"/>
                      <a:gd name="connsiteX34" fmla="*/ 595143 w 6546574"/>
                      <a:gd name="connsiteY34" fmla="*/ 6188617 h 6188617"/>
                      <a:gd name="connsiteX35" fmla="*/ 0 w 6546574"/>
                      <a:gd name="connsiteY35" fmla="*/ 6188617 h 6188617"/>
                      <a:gd name="connsiteX36" fmla="*/ 0 w 6546574"/>
                      <a:gd name="connsiteY36" fmla="*/ 5626015 h 6188617"/>
                      <a:gd name="connsiteX37" fmla="*/ 0 w 6546574"/>
                      <a:gd name="connsiteY37" fmla="*/ 5063414 h 6188617"/>
                      <a:gd name="connsiteX38" fmla="*/ 0 w 6546574"/>
                      <a:gd name="connsiteY38" fmla="*/ 4686471 h 6188617"/>
                      <a:gd name="connsiteX39" fmla="*/ 0 w 6546574"/>
                      <a:gd name="connsiteY39" fmla="*/ 4061983 h 6188617"/>
                      <a:gd name="connsiteX40" fmla="*/ 0 w 6546574"/>
                      <a:gd name="connsiteY40" fmla="*/ 3685040 h 6188617"/>
                      <a:gd name="connsiteX41" fmla="*/ 0 w 6546574"/>
                      <a:gd name="connsiteY41" fmla="*/ 3308097 h 6188617"/>
                      <a:gd name="connsiteX42" fmla="*/ 0 w 6546574"/>
                      <a:gd name="connsiteY42" fmla="*/ 2745496 h 6188617"/>
                      <a:gd name="connsiteX43" fmla="*/ 0 w 6546574"/>
                      <a:gd name="connsiteY43" fmla="*/ 2306666 h 6188617"/>
                      <a:gd name="connsiteX44" fmla="*/ 0 w 6546574"/>
                      <a:gd name="connsiteY44" fmla="*/ 1682179 h 6188617"/>
                      <a:gd name="connsiteX45" fmla="*/ 0 w 6546574"/>
                      <a:gd name="connsiteY45" fmla="*/ 1305236 h 6188617"/>
                      <a:gd name="connsiteX46" fmla="*/ 0 w 6546574"/>
                      <a:gd name="connsiteY46" fmla="*/ 742634 h 6188617"/>
                      <a:gd name="connsiteX47" fmla="*/ 0 w 6546574"/>
                      <a:gd name="connsiteY47" fmla="*/ 0 h 618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546574" h="6188617" fill="none" extrusionOk="0">
                        <a:moveTo>
                          <a:pt x="0" y="0"/>
                        </a:moveTo>
                        <a:cubicBezTo>
                          <a:pt x="171274" y="-41829"/>
                          <a:pt x="226217" y="46360"/>
                          <a:pt x="398746" y="0"/>
                        </a:cubicBezTo>
                        <a:cubicBezTo>
                          <a:pt x="571275" y="-46360"/>
                          <a:pt x="773688" y="70231"/>
                          <a:pt x="1124820" y="0"/>
                        </a:cubicBezTo>
                        <a:cubicBezTo>
                          <a:pt x="1475952" y="-70231"/>
                          <a:pt x="1397449" y="2153"/>
                          <a:pt x="1589032" y="0"/>
                        </a:cubicBezTo>
                        <a:cubicBezTo>
                          <a:pt x="1780615" y="-2153"/>
                          <a:pt x="1940256" y="38693"/>
                          <a:pt x="2118709" y="0"/>
                        </a:cubicBezTo>
                        <a:cubicBezTo>
                          <a:pt x="2297162" y="-38693"/>
                          <a:pt x="2396977" y="11632"/>
                          <a:pt x="2648387" y="0"/>
                        </a:cubicBezTo>
                        <a:cubicBezTo>
                          <a:pt x="2899797" y="-11632"/>
                          <a:pt x="3035625" y="25283"/>
                          <a:pt x="3308996" y="0"/>
                        </a:cubicBezTo>
                        <a:cubicBezTo>
                          <a:pt x="3582367" y="-25283"/>
                          <a:pt x="3751877" y="45720"/>
                          <a:pt x="3969604" y="0"/>
                        </a:cubicBezTo>
                        <a:cubicBezTo>
                          <a:pt x="4187331" y="-45720"/>
                          <a:pt x="4227324" y="374"/>
                          <a:pt x="4433816" y="0"/>
                        </a:cubicBezTo>
                        <a:cubicBezTo>
                          <a:pt x="4640308" y="-374"/>
                          <a:pt x="4839887" y="36755"/>
                          <a:pt x="4963493" y="0"/>
                        </a:cubicBezTo>
                        <a:cubicBezTo>
                          <a:pt x="5087099" y="-36755"/>
                          <a:pt x="5219095" y="42233"/>
                          <a:pt x="5362239" y="0"/>
                        </a:cubicBezTo>
                        <a:cubicBezTo>
                          <a:pt x="5505383" y="-42233"/>
                          <a:pt x="5753145" y="41031"/>
                          <a:pt x="6022848" y="0"/>
                        </a:cubicBezTo>
                        <a:cubicBezTo>
                          <a:pt x="6292551" y="-41031"/>
                          <a:pt x="6398316" y="12350"/>
                          <a:pt x="6546574" y="0"/>
                        </a:cubicBezTo>
                        <a:cubicBezTo>
                          <a:pt x="6549582" y="246976"/>
                          <a:pt x="6519352" y="322577"/>
                          <a:pt x="6546574" y="500715"/>
                        </a:cubicBezTo>
                        <a:cubicBezTo>
                          <a:pt x="6573796" y="678853"/>
                          <a:pt x="6503998" y="857180"/>
                          <a:pt x="6546574" y="1125203"/>
                        </a:cubicBezTo>
                        <a:cubicBezTo>
                          <a:pt x="6589150" y="1393226"/>
                          <a:pt x="6520101" y="1394112"/>
                          <a:pt x="6546574" y="1564032"/>
                        </a:cubicBezTo>
                        <a:cubicBezTo>
                          <a:pt x="6573047" y="1733952"/>
                          <a:pt x="6532883" y="1891732"/>
                          <a:pt x="6546574" y="2126634"/>
                        </a:cubicBezTo>
                        <a:cubicBezTo>
                          <a:pt x="6560265" y="2361536"/>
                          <a:pt x="6490615" y="2379570"/>
                          <a:pt x="6546574" y="2627349"/>
                        </a:cubicBezTo>
                        <a:cubicBezTo>
                          <a:pt x="6602533" y="2875128"/>
                          <a:pt x="6531833" y="2991802"/>
                          <a:pt x="6546574" y="3251837"/>
                        </a:cubicBezTo>
                        <a:cubicBezTo>
                          <a:pt x="6561315" y="3511872"/>
                          <a:pt x="6508132" y="3585617"/>
                          <a:pt x="6546574" y="3752552"/>
                        </a:cubicBezTo>
                        <a:cubicBezTo>
                          <a:pt x="6585016" y="3919487"/>
                          <a:pt x="6498157" y="3979179"/>
                          <a:pt x="6546574" y="4191382"/>
                        </a:cubicBezTo>
                        <a:cubicBezTo>
                          <a:pt x="6594991" y="4403585"/>
                          <a:pt x="6495942" y="4484324"/>
                          <a:pt x="6546574" y="4692097"/>
                        </a:cubicBezTo>
                        <a:cubicBezTo>
                          <a:pt x="6597206" y="4899870"/>
                          <a:pt x="6540385" y="4898293"/>
                          <a:pt x="6546574" y="5069040"/>
                        </a:cubicBezTo>
                        <a:cubicBezTo>
                          <a:pt x="6552763" y="5239787"/>
                          <a:pt x="6505052" y="5418927"/>
                          <a:pt x="6546574" y="5569755"/>
                        </a:cubicBezTo>
                        <a:cubicBezTo>
                          <a:pt x="6588096" y="5720584"/>
                          <a:pt x="6500098" y="5953553"/>
                          <a:pt x="6546574" y="6188617"/>
                        </a:cubicBezTo>
                        <a:cubicBezTo>
                          <a:pt x="6405819" y="6241177"/>
                          <a:pt x="6221407" y="6154508"/>
                          <a:pt x="5951431" y="6188617"/>
                        </a:cubicBezTo>
                        <a:cubicBezTo>
                          <a:pt x="5681455" y="6222726"/>
                          <a:pt x="5639484" y="6187941"/>
                          <a:pt x="5356288" y="6188617"/>
                        </a:cubicBezTo>
                        <a:cubicBezTo>
                          <a:pt x="5073092" y="6189293"/>
                          <a:pt x="5102744" y="6187457"/>
                          <a:pt x="4892076" y="6188617"/>
                        </a:cubicBezTo>
                        <a:cubicBezTo>
                          <a:pt x="4681408" y="6189777"/>
                          <a:pt x="4495299" y="6173691"/>
                          <a:pt x="4296933" y="6188617"/>
                        </a:cubicBezTo>
                        <a:cubicBezTo>
                          <a:pt x="4098567" y="6203543"/>
                          <a:pt x="3934340" y="6148440"/>
                          <a:pt x="3832722" y="6188617"/>
                        </a:cubicBezTo>
                        <a:cubicBezTo>
                          <a:pt x="3731104" y="6228794"/>
                          <a:pt x="3555176" y="6146166"/>
                          <a:pt x="3303044" y="6188617"/>
                        </a:cubicBezTo>
                        <a:cubicBezTo>
                          <a:pt x="3050912" y="6231068"/>
                          <a:pt x="2886634" y="6173968"/>
                          <a:pt x="2576970" y="6188617"/>
                        </a:cubicBezTo>
                        <a:cubicBezTo>
                          <a:pt x="2267306" y="6203266"/>
                          <a:pt x="2134229" y="6105323"/>
                          <a:pt x="1850895" y="6188617"/>
                        </a:cubicBezTo>
                        <a:cubicBezTo>
                          <a:pt x="1567561" y="6271911"/>
                          <a:pt x="1500685" y="6132885"/>
                          <a:pt x="1321218" y="6188617"/>
                        </a:cubicBezTo>
                        <a:cubicBezTo>
                          <a:pt x="1141751" y="6244349"/>
                          <a:pt x="804809" y="6161947"/>
                          <a:pt x="595143" y="6188617"/>
                        </a:cubicBezTo>
                        <a:cubicBezTo>
                          <a:pt x="385477" y="6215287"/>
                          <a:pt x="220625" y="6150680"/>
                          <a:pt x="0" y="6188617"/>
                        </a:cubicBezTo>
                        <a:cubicBezTo>
                          <a:pt x="-33398" y="6067544"/>
                          <a:pt x="19459" y="5806500"/>
                          <a:pt x="0" y="5626015"/>
                        </a:cubicBezTo>
                        <a:cubicBezTo>
                          <a:pt x="-19459" y="5445530"/>
                          <a:pt x="54498" y="5298580"/>
                          <a:pt x="0" y="5063414"/>
                        </a:cubicBezTo>
                        <a:cubicBezTo>
                          <a:pt x="-54498" y="4828248"/>
                          <a:pt x="33756" y="4846593"/>
                          <a:pt x="0" y="4686471"/>
                        </a:cubicBezTo>
                        <a:cubicBezTo>
                          <a:pt x="-33756" y="4526349"/>
                          <a:pt x="51306" y="4334697"/>
                          <a:pt x="0" y="4061983"/>
                        </a:cubicBezTo>
                        <a:cubicBezTo>
                          <a:pt x="-51306" y="3789269"/>
                          <a:pt x="15359" y="3839498"/>
                          <a:pt x="0" y="3685040"/>
                        </a:cubicBezTo>
                        <a:cubicBezTo>
                          <a:pt x="-15359" y="3530582"/>
                          <a:pt x="26155" y="3462770"/>
                          <a:pt x="0" y="3308097"/>
                        </a:cubicBezTo>
                        <a:cubicBezTo>
                          <a:pt x="-26155" y="3153424"/>
                          <a:pt x="49685" y="2957675"/>
                          <a:pt x="0" y="2745496"/>
                        </a:cubicBezTo>
                        <a:cubicBezTo>
                          <a:pt x="-49685" y="2533317"/>
                          <a:pt x="2213" y="2421818"/>
                          <a:pt x="0" y="2306666"/>
                        </a:cubicBezTo>
                        <a:cubicBezTo>
                          <a:pt x="-2213" y="2191514"/>
                          <a:pt x="37859" y="1952795"/>
                          <a:pt x="0" y="1682179"/>
                        </a:cubicBezTo>
                        <a:cubicBezTo>
                          <a:pt x="-37859" y="1411563"/>
                          <a:pt x="6519" y="1478506"/>
                          <a:pt x="0" y="1305236"/>
                        </a:cubicBezTo>
                        <a:cubicBezTo>
                          <a:pt x="-6519" y="1131966"/>
                          <a:pt x="45026" y="962301"/>
                          <a:pt x="0" y="742634"/>
                        </a:cubicBezTo>
                        <a:cubicBezTo>
                          <a:pt x="-45026" y="522967"/>
                          <a:pt x="59948" y="350196"/>
                          <a:pt x="0" y="0"/>
                        </a:cubicBezTo>
                        <a:close/>
                      </a:path>
                      <a:path w="6546574" h="6188617" stroke="0" extrusionOk="0">
                        <a:moveTo>
                          <a:pt x="0" y="0"/>
                        </a:moveTo>
                        <a:cubicBezTo>
                          <a:pt x="179974" y="-8176"/>
                          <a:pt x="374304" y="64709"/>
                          <a:pt x="660609" y="0"/>
                        </a:cubicBezTo>
                        <a:cubicBezTo>
                          <a:pt x="946914" y="-64709"/>
                          <a:pt x="894840" y="24575"/>
                          <a:pt x="1059355" y="0"/>
                        </a:cubicBezTo>
                        <a:cubicBezTo>
                          <a:pt x="1223870" y="-24575"/>
                          <a:pt x="1422652" y="30554"/>
                          <a:pt x="1719964" y="0"/>
                        </a:cubicBezTo>
                        <a:cubicBezTo>
                          <a:pt x="2017276" y="-30554"/>
                          <a:pt x="2109316" y="5818"/>
                          <a:pt x="2380572" y="0"/>
                        </a:cubicBezTo>
                        <a:cubicBezTo>
                          <a:pt x="2651828" y="-5818"/>
                          <a:pt x="2671317" y="18520"/>
                          <a:pt x="2779318" y="0"/>
                        </a:cubicBezTo>
                        <a:cubicBezTo>
                          <a:pt x="2887319" y="-18520"/>
                          <a:pt x="3292399" y="25551"/>
                          <a:pt x="3505393" y="0"/>
                        </a:cubicBezTo>
                        <a:cubicBezTo>
                          <a:pt x="3718388" y="-25551"/>
                          <a:pt x="3840669" y="30433"/>
                          <a:pt x="3969604" y="0"/>
                        </a:cubicBezTo>
                        <a:cubicBezTo>
                          <a:pt x="4098539" y="-30433"/>
                          <a:pt x="4434480" y="15748"/>
                          <a:pt x="4630213" y="0"/>
                        </a:cubicBezTo>
                        <a:cubicBezTo>
                          <a:pt x="4825946" y="-15748"/>
                          <a:pt x="4926955" y="20761"/>
                          <a:pt x="5028959" y="0"/>
                        </a:cubicBezTo>
                        <a:cubicBezTo>
                          <a:pt x="5130963" y="-20761"/>
                          <a:pt x="5297599" y="25584"/>
                          <a:pt x="5558636" y="0"/>
                        </a:cubicBezTo>
                        <a:cubicBezTo>
                          <a:pt x="5819673" y="-25584"/>
                          <a:pt x="5797137" y="9092"/>
                          <a:pt x="5957382" y="0"/>
                        </a:cubicBezTo>
                        <a:cubicBezTo>
                          <a:pt x="6117627" y="-9092"/>
                          <a:pt x="6337687" y="15421"/>
                          <a:pt x="6546574" y="0"/>
                        </a:cubicBezTo>
                        <a:cubicBezTo>
                          <a:pt x="6603012" y="153420"/>
                          <a:pt x="6479358" y="289700"/>
                          <a:pt x="6546574" y="562602"/>
                        </a:cubicBezTo>
                        <a:cubicBezTo>
                          <a:pt x="6613790" y="835504"/>
                          <a:pt x="6525165" y="928590"/>
                          <a:pt x="6546574" y="1063317"/>
                        </a:cubicBezTo>
                        <a:cubicBezTo>
                          <a:pt x="6567983" y="1198045"/>
                          <a:pt x="6545357" y="1347970"/>
                          <a:pt x="6546574" y="1502146"/>
                        </a:cubicBezTo>
                        <a:cubicBezTo>
                          <a:pt x="6547791" y="1656322"/>
                          <a:pt x="6515721" y="1914001"/>
                          <a:pt x="6546574" y="2188520"/>
                        </a:cubicBezTo>
                        <a:cubicBezTo>
                          <a:pt x="6577427" y="2463039"/>
                          <a:pt x="6530876" y="2392978"/>
                          <a:pt x="6546574" y="2565463"/>
                        </a:cubicBezTo>
                        <a:cubicBezTo>
                          <a:pt x="6562272" y="2737948"/>
                          <a:pt x="6494150" y="3030962"/>
                          <a:pt x="6546574" y="3251837"/>
                        </a:cubicBezTo>
                        <a:cubicBezTo>
                          <a:pt x="6598998" y="3472712"/>
                          <a:pt x="6495962" y="3549328"/>
                          <a:pt x="6546574" y="3690666"/>
                        </a:cubicBezTo>
                        <a:cubicBezTo>
                          <a:pt x="6597186" y="3832004"/>
                          <a:pt x="6534114" y="3963568"/>
                          <a:pt x="6546574" y="4129495"/>
                        </a:cubicBezTo>
                        <a:cubicBezTo>
                          <a:pt x="6559034" y="4295422"/>
                          <a:pt x="6506776" y="4658243"/>
                          <a:pt x="6546574" y="4815869"/>
                        </a:cubicBezTo>
                        <a:cubicBezTo>
                          <a:pt x="6586372" y="4973495"/>
                          <a:pt x="6534425" y="5122566"/>
                          <a:pt x="6546574" y="5316585"/>
                        </a:cubicBezTo>
                        <a:cubicBezTo>
                          <a:pt x="6558723" y="5510604"/>
                          <a:pt x="6507206" y="5779861"/>
                          <a:pt x="6546574" y="6188617"/>
                        </a:cubicBezTo>
                        <a:cubicBezTo>
                          <a:pt x="6396028" y="6211859"/>
                          <a:pt x="6232829" y="6182114"/>
                          <a:pt x="6147828" y="6188617"/>
                        </a:cubicBezTo>
                        <a:cubicBezTo>
                          <a:pt x="6062827" y="6195120"/>
                          <a:pt x="5744987" y="6169354"/>
                          <a:pt x="5421754" y="6188617"/>
                        </a:cubicBezTo>
                        <a:cubicBezTo>
                          <a:pt x="5098521" y="6207880"/>
                          <a:pt x="5159729" y="6170579"/>
                          <a:pt x="5023008" y="6188617"/>
                        </a:cubicBezTo>
                        <a:cubicBezTo>
                          <a:pt x="4886287" y="6206655"/>
                          <a:pt x="4576463" y="6175131"/>
                          <a:pt x="4362399" y="6188617"/>
                        </a:cubicBezTo>
                        <a:cubicBezTo>
                          <a:pt x="4148335" y="6202103"/>
                          <a:pt x="4106264" y="6162499"/>
                          <a:pt x="3898187" y="6188617"/>
                        </a:cubicBezTo>
                        <a:cubicBezTo>
                          <a:pt x="3690110" y="6214735"/>
                          <a:pt x="3387303" y="6167582"/>
                          <a:pt x="3172113" y="6188617"/>
                        </a:cubicBezTo>
                        <a:cubicBezTo>
                          <a:pt x="2956923" y="6209652"/>
                          <a:pt x="2898917" y="6162213"/>
                          <a:pt x="2642435" y="6188617"/>
                        </a:cubicBezTo>
                        <a:cubicBezTo>
                          <a:pt x="2385953" y="6215021"/>
                          <a:pt x="2437071" y="6142453"/>
                          <a:pt x="2243689" y="6188617"/>
                        </a:cubicBezTo>
                        <a:cubicBezTo>
                          <a:pt x="2050307" y="6234781"/>
                          <a:pt x="1932052" y="6118512"/>
                          <a:pt x="1648546" y="6188617"/>
                        </a:cubicBezTo>
                        <a:cubicBezTo>
                          <a:pt x="1365040" y="6258722"/>
                          <a:pt x="1088260" y="6163686"/>
                          <a:pt x="922472" y="6188617"/>
                        </a:cubicBezTo>
                        <a:cubicBezTo>
                          <a:pt x="756684" y="6213548"/>
                          <a:pt x="244383" y="6088453"/>
                          <a:pt x="0" y="6188617"/>
                        </a:cubicBezTo>
                        <a:cubicBezTo>
                          <a:pt x="-46228" y="6019414"/>
                          <a:pt x="45952" y="5875782"/>
                          <a:pt x="0" y="5687902"/>
                        </a:cubicBezTo>
                        <a:cubicBezTo>
                          <a:pt x="-45952" y="5500022"/>
                          <a:pt x="41005" y="5441882"/>
                          <a:pt x="0" y="5249072"/>
                        </a:cubicBezTo>
                        <a:cubicBezTo>
                          <a:pt x="-41005" y="5056262"/>
                          <a:pt x="39403" y="4903586"/>
                          <a:pt x="0" y="4562699"/>
                        </a:cubicBezTo>
                        <a:cubicBezTo>
                          <a:pt x="-39403" y="4221812"/>
                          <a:pt x="24235" y="4175446"/>
                          <a:pt x="0" y="3876325"/>
                        </a:cubicBezTo>
                        <a:cubicBezTo>
                          <a:pt x="-24235" y="3577204"/>
                          <a:pt x="21649" y="3472054"/>
                          <a:pt x="0" y="3251837"/>
                        </a:cubicBezTo>
                        <a:cubicBezTo>
                          <a:pt x="-21649" y="3031620"/>
                          <a:pt x="40927" y="2812646"/>
                          <a:pt x="0" y="2565463"/>
                        </a:cubicBezTo>
                        <a:cubicBezTo>
                          <a:pt x="-40927" y="2318280"/>
                          <a:pt x="5249" y="2224777"/>
                          <a:pt x="0" y="2126634"/>
                        </a:cubicBezTo>
                        <a:cubicBezTo>
                          <a:pt x="-5249" y="2028491"/>
                          <a:pt x="46688" y="1830922"/>
                          <a:pt x="0" y="1564032"/>
                        </a:cubicBezTo>
                        <a:cubicBezTo>
                          <a:pt x="-46688" y="1297142"/>
                          <a:pt x="15399" y="1193644"/>
                          <a:pt x="0" y="939545"/>
                        </a:cubicBezTo>
                        <a:cubicBezTo>
                          <a:pt x="-15399" y="685446"/>
                          <a:pt x="12592" y="618169"/>
                          <a:pt x="0" y="500715"/>
                        </a:cubicBezTo>
                        <a:cubicBezTo>
                          <a:pt x="-12592" y="383261"/>
                          <a:pt x="1450" y="247034"/>
                          <a:pt x="0" y="0"/>
                        </a:cubicBezTo>
                        <a:close/>
                      </a:path>
                    </a:pathLst>
                  </a:custGeom>
                  <ask:type>
                    <ask:lineSketchNone/>
                  </ask:type>
                </ask:lineSketchStyleProps>
              </a:ext>
            </a:extLst>
          </a:ln>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a:spAutoFit/>
          </a:bodyPr>
          <a:lstStyle/>
          <a:p>
            <a:pPr algn="just" rtl="1">
              <a:lnSpc>
                <a:spcPct val="115000"/>
              </a:lnSpc>
              <a:spcAft>
                <a:spcPts val="1000"/>
              </a:spcAft>
            </a:pPr>
            <a:r>
              <a:rPr lang="he-IL" sz="2000" b="1" u="sng" dirty="0">
                <a:effectLst/>
                <a:latin typeface="Calibri" panose="020F0502020204030204" pitchFamily="34" charset="0"/>
                <a:ea typeface="Times New Roman" panose="02020603050405020304" pitchFamily="18" charset="0"/>
                <a:cs typeface="David" panose="020E0502060401010101" pitchFamily="34" charset="-79"/>
              </a:rPr>
              <a:t>סיפא: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u="sng" dirty="0">
                <a:effectLst/>
                <a:latin typeface="Calibri" panose="020F0502020204030204" pitchFamily="34" charset="0"/>
                <a:ea typeface="Times New Roman" panose="02020603050405020304" pitchFamily="18" charset="0"/>
                <a:cs typeface="David" panose="020E0502060401010101" pitchFamily="34" charset="-79"/>
              </a:rPr>
              <a:t>תקנת ר' יוחנן לגבי תקיעת שופר בראש  ומהו היקף התקנה?</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dirty="0">
                <a:effectLst/>
                <a:latin typeface="Calibri" panose="020F0502020204030204" pitchFamily="34" charset="0"/>
                <a:ea typeface="Times New Roman" panose="02020603050405020304" pitchFamily="18" charset="0"/>
                <a:cs typeface="David" panose="020E0502060401010101" pitchFamily="34" charset="-79"/>
              </a:rPr>
              <a:t> </a:t>
            </a:r>
            <a:r>
              <a:rPr lang="he-IL" sz="2000" b="1" u="sng" dirty="0">
                <a:solidFill>
                  <a:schemeClr val="accent2">
                    <a:lumMod val="75000"/>
                  </a:schemeClr>
                </a:solidFill>
                <a:effectLst/>
                <a:latin typeface="Calibri" panose="020F0502020204030204" pitchFamily="34" charset="0"/>
                <a:ea typeface="Times New Roman" panose="02020603050405020304" pitchFamily="18" charset="0"/>
                <a:cs typeface="David" panose="020E0502060401010101" pitchFamily="34" charset="-79"/>
              </a:rPr>
              <a:t>מקרה שני: " מִשֶּׁחָרַב בֵּית הַמִּקְדָּשׁ "</a:t>
            </a:r>
            <a:endParaRPr lang="en-US" sz="20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dirty="0">
                <a:solidFill>
                  <a:schemeClr val="accent2">
                    <a:lumMod val="75000"/>
                  </a:schemeClr>
                </a:solidFill>
                <a:effectLst/>
                <a:latin typeface="Calibri" panose="020F0502020204030204" pitchFamily="34" charset="0"/>
                <a:ea typeface="Times New Roman" panose="02020603050405020304" pitchFamily="18" charset="0"/>
                <a:cs typeface="David" panose="020E0502060401010101" pitchFamily="34" charset="-79"/>
              </a:rPr>
              <a:t> לאחר החורבן, כיצד ינהגו לגבי תקיעת שופר בראש השנה שחל בשבת?</a:t>
            </a:r>
            <a:endParaRPr lang="en-US" sz="20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dirty="0">
                <a:effectLst/>
                <a:latin typeface="Calibri" panose="020F0502020204030204" pitchFamily="34" charset="0"/>
                <a:ea typeface="Times New Roman" panose="02020603050405020304" pitchFamily="18" charset="0"/>
                <a:cs typeface="David" panose="020E0502060401010101" pitchFamily="34" charset="-79"/>
              </a:rPr>
              <a:t> </a:t>
            </a:r>
            <a:r>
              <a:rPr lang="he-IL" sz="2000" b="1" dirty="0">
                <a:solidFill>
                  <a:srgbClr val="7030A0"/>
                </a:solidFill>
                <a:effectLst/>
                <a:latin typeface="Calibri" panose="020F0502020204030204" pitchFamily="34" charset="0"/>
                <a:ea typeface="Times New Roman" panose="02020603050405020304" pitchFamily="18" charset="0"/>
                <a:cs typeface="David" panose="020E0502060401010101" pitchFamily="34" charset="-79"/>
              </a:rPr>
              <a:t>דין: תנא קמא:  </a:t>
            </a:r>
          </a:p>
          <a:p>
            <a:pPr algn="just" rtl="1">
              <a:lnSpc>
                <a:spcPct val="115000"/>
              </a:lnSpc>
              <a:spcAft>
                <a:spcPts val="1000"/>
              </a:spcAft>
            </a:pPr>
            <a:r>
              <a:rPr lang="he-IL" sz="2000" b="1" u="sng" dirty="0">
                <a:solidFill>
                  <a:srgbClr val="7030A0"/>
                </a:solidFill>
                <a:effectLst/>
                <a:latin typeface="Calibri" panose="020F0502020204030204" pitchFamily="34" charset="0"/>
                <a:ea typeface="Times New Roman" panose="02020603050405020304" pitchFamily="18" charset="0"/>
                <a:cs typeface="David" panose="020E0502060401010101" pitchFamily="34" charset="-79"/>
              </a:rPr>
              <a:t>הִתְקִין רַבָּן יוֹחָנָן בֶּן זַכַּאי,  שֶׁיְּהוּ תּוֹקְעִין בְּכָל מָקוֹם שֶׁיֶּשׁ בּוֹ בֵּית דִּין</a:t>
            </a:r>
            <a:r>
              <a:rPr lang="he-IL" sz="2000" b="1" dirty="0">
                <a:solidFill>
                  <a:srgbClr val="7030A0"/>
                </a:solidFill>
                <a:effectLst/>
                <a:latin typeface="Calibri" panose="020F0502020204030204" pitchFamily="34" charset="0"/>
                <a:ea typeface="Times New Roman" panose="02020603050405020304" pitchFamily="18" charset="0"/>
                <a:cs typeface="David" panose="020E0502060401010101" pitchFamily="34" charset="-79"/>
              </a:rPr>
              <a:t>.                   </a:t>
            </a:r>
            <a:endParaRPr lang="en-US" sz="2000" b="1" dirty="0">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dirty="0">
                <a:solidFill>
                  <a:srgbClr val="7030A0"/>
                </a:solidFill>
                <a:effectLst/>
                <a:latin typeface="Calibri" panose="020F0502020204030204" pitchFamily="34" charset="0"/>
                <a:ea typeface="Times New Roman" panose="02020603050405020304" pitchFamily="18" charset="0"/>
                <a:cs typeface="David" panose="020E0502060401010101" pitchFamily="34" charset="-79"/>
              </a:rPr>
              <a:t>ר' יוחנן  תיקן שיתקעו בראש השנה, שחל בשבת בכל מקום שיש בית דין ואפילו בית דין זמני.</a:t>
            </a:r>
            <a:endParaRPr lang="en-US" sz="2000" b="1" dirty="0">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dirty="0">
                <a:effectLst/>
                <a:latin typeface="Calibri" panose="020F0502020204030204" pitchFamily="34" charset="0"/>
                <a:ea typeface="Times New Roman" panose="02020603050405020304" pitchFamily="18" charset="0"/>
                <a:cs typeface="David" panose="020E0502060401010101" pitchFamily="34" charset="-79"/>
              </a:rPr>
              <a:t> </a:t>
            </a:r>
            <a:r>
              <a:rPr lang="he-IL" sz="2000" b="1" u="sng" dirty="0">
                <a:solidFill>
                  <a:schemeClr val="accent4">
                    <a:lumMod val="75000"/>
                  </a:schemeClr>
                </a:solidFill>
                <a:effectLst/>
                <a:latin typeface="Calibri" panose="020F0502020204030204" pitchFamily="34" charset="0"/>
                <a:ea typeface="Times New Roman" panose="02020603050405020304" pitchFamily="18" charset="0"/>
                <a:cs typeface="David" panose="020E0502060401010101" pitchFamily="34" charset="-79"/>
              </a:rPr>
              <a:t>טעם לתקנה:</a:t>
            </a:r>
          </a:p>
          <a:p>
            <a:pPr algn="just" rtl="1">
              <a:lnSpc>
                <a:spcPct val="115000"/>
              </a:lnSpc>
              <a:spcAft>
                <a:spcPts val="1000"/>
              </a:spcAft>
            </a:pPr>
            <a:r>
              <a:rPr lang="he-IL" sz="2000" b="1" dirty="0">
                <a:solidFill>
                  <a:schemeClr val="accent4">
                    <a:lumMod val="75000"/>
                  </a:schemeClr>
                </a:solidFill>
                <a:effectLst/>
                <a:latin typeface="Calibri" panose="020F0502020204030204" pitchFamily="34" charset="0"/>
                <a:ea typeface="Times New Roman" panose="02020603050405020304" pitchFamily="18" charset="0"/>
                <a:cs typeface="David" panose="020E0502060401010101" pitchFamily="34" charset="-79"/>
              </a:rPr>
              <a:t> 1. התקנה היא לשמר  את התקיעה בשבת כפי שעשו בזמן המקדש.</a:t>
            </a:r>
            <a:endParaRPr lang="en-US" sz="2000" b="1" dirty="0">
              <a:solidFill>
                <a:schemeClr val="accent4">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dirty="0">
                <a:solidFill>
                  <a:schemeClr val="accent4">
                    <a:lumMod val="75000"/>
                  </a:schemeClr>
                </a:solidFill>
                <a:effectLst/>
                <a:latin typeface="Calibri" panose="020F0502020204030204" pitchFamily="34" charset="0"/>
                <a:ea typeface="Times New Roman" panose="02020603050405020304" pitchFamily="18" charset="0"/>
                <a:cs typeface="David" panose="020E0502060401010101" pitchFamily="34" charset="-79"/>
              </a:rPr>
              <a:t>2. דווקא בפני בי"ד שאז יזהירו את העם לא להוציא את השופר לרשות הרבים ויבואו לטלטל אותו </a:t>
            </a:r>
            <a:endParaRPr lang="en-US" sz="2000" b="1" dirty="0">
              <a:solidFill>
                <a:schemeClr val="accent4">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2000" b="1" dirty="0">
                <a:effectLst/>
                <a:latin typeface="Calibri" panose="020F0502020204030204" pitchFamily="34" charset="0"/>
                <a:ea typeface="Times New Roman" panose="02020603050405020304" pitchFamily="18" charset="0"/>
                <a:cs typeface="David" panose="020E0502060401010101" pitchFamily="34" charset="-79"/>
              </a:rPr>
              <a:t> </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תיבת טקסט 4">
            <a:extLst>
              <a:ext uri="{FF2B5EF4-FFF2-40B4-BE49-F238E27FC236}">
                <a16:creationId xmlns:a16="http://schemas.microsoft.com/office/drawing/2014/main" id="{166C3F5E-3D41-402A-AB62-F7212CB79CFC}"/>
              </a:ext>
            </a:extLst>
          </p:cNvPr>
          <p:cNvSpPr txBox="1"/>
          <p:nvPr/>
        </p:nvSpPr>
        <p:spPr>
          <a:xfrm>
            <a:off x="682487" y="728870"/>
            <a:ext cx="4048539" cy="101566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scene3d>
            <a:camera prst="orthographicFront"/>
            <a:lightRig rig="threePt" dir="t"/>
          </a:scene3d>
          <a:sp3d>
            <a:bevelT/>
          </a:sp3d>
        </p:spPr>
        <p:txBody>
          <a:bodyPr wrap="square">
            <a:spAutoFit/>
          </a:bodyPr>
          <a:lstStyle/>
          <a:p>
            <a:r>
              <a:rPr lang="he-IL" sz="2000" b="1" dirty="0">
                <a:latin typeface="David" panose="020E0502060401010101" pitchFamily="34" charset="-79"/>
                <a:cs typeface="David" panose="020E0502060401010101" pitchFamily="34" charset="-79"/>
              </a:rPr>
              <a:t>בדברי תנא קמא נחלקו חכמים לגבי היקף התקנה של ר' יוחנן:</a:t>
            </a:r>
          </a:p>
          <a:p>
            <a:r>
              <a:rPr kumimoji="0" lang="he-IL" sz="2000" b="1" i="0" u="sng" strike="noStrike" kern="1200" cap="none" spc="0" normalizeH="0" baseline="0" noProof="0" dirty="0">
                <a:ln>
                  <a:noFill/>
                </a:ln>
                <a:solidFill>
                  <a:srgbClr val="7030A0"/>
                </a:solidFill>
                <a:effectLst/>
                <a:uLnTx/>
                <a:uFillTx/>
                <a:latin typeface="Calibri" panose="020F0502020204030204" pitchFamily="34" charset="0"/>
                <a:ea typeface="Times New Roman" panose="02020603050405020304" pitchFamily="18" charset="0"/>
                <a:cs typeface="David" panose="020E0502060401010101" pitchFamily="34" charset="-79"/>
              </a:rPr>
              <a:t>שֶׁיְּהוּ תּוֹקְעִין בְּכָל מָקוֹם שֶׁיֶּשׁ בּוֹ בֵּית דִּין</a:t>
            </a:r>
            <a:r>
              <a:rPr kumimoji="0" lang="he-IL" sz="2000" b="1" i="0" u="none" strike="noStrike" kern="1200" cap="none" spc="0" normalizeH="0" baseline="0" noProof="0" dirty="0">
                <a:ln>
                  <a:noFill/>
                </a:ln>
                <a:solidFill>
                  <a:srgbClr val="7030A0"/>
                </a:solidFill>
                <a:effectLst/>
                <a:uLnTx/>
                <a:uFillTx/>
                <a:latin typeface="Calibri" panose="020F0502020204030204" pitchFamily="34" charset="0"/>
                <a:ea typeface="Times New Roman" panose="02020603050405020304" pitchFamily="18" charset="0"/>
                <a:cs typeface="David" panose="020E0502060401010101" pitchFamily="34" charset="-79"/>
              </a:rPr>
              <a:t>.</a:t>
            </a:r>
            <a:endParaRPr lang="he-IL" sz="2000" b="1" dirty="0">
              <a:latin typeface="David" panose="020E0502060401010101" pitchFamily="34" charset="-79"/>
              <a:cs typeface="David" panose="020E0502060401010101" pitchFamily="34" charset="-79"/>
            </a:endParaRPr>
          </a:p>
        </p:txBody>
      </p:sp>
      <p:sp>
        <p:nvSpPr>
          <p:cNvPr id="7" name="תיבת טקסט 6">
            <a:extLst>
              <a:ext uri="{FF2B5EF4-FFF2-40B4-BE49-F238E27FC236}">
                <a16:creationId xmlns:a16="http://schemas.microsoft.com/office/drawing/2014/main" id="{C90894AD-8D8D-4B6D-A6EA-BD563DEBAD3B}"/>
              </a:ext>
            </a:extLst>
          </p:cNvPr>
          <p:cNvSpPr txBox="1"/>
          <p:nvPr/>
        </p:nvSpPr>
        <p:spPr>
          <a:xfrm>
            <a:off x="19878" y="3554245"/>
            <a:ext cx="2517913" cy="1754326"/>
          </a:xfrm>
          <a:prstGeom prst="rect">
            <a:avLst/>
          </a:prstGeom>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1" i="0" u="none" strike="noStrike" kern="1200" cap="none" spc="0" normalizeH="0" baseline="0" noProof="0" dirty="0">
              <a:ln>
                <a:noFill/>
              </a:ln>
              <a:solidFill>
                <a:prstClr val="black"/>
              </a:solidFill>
              <a:effectLst/>
              <a:uLnTx/>
              <a:uFillTx/>
              <a:latin typeface="David" panose="020E0502060401010101" pitchFamily="34" charset="-79"/>
              <a:cs typeface="David" panose="020E0502060401010101"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cs typeface="David" panose="020E0502060401010101" pitchFamily="34" charset="-79"/>
              </a:rPr>
              <a:t>אָמְרוּ לוֹ: אֶחָד יַבְנֶה וְאֶחָד כָּל מָקוֹם שֶׁיֶּשׁ בּוֹ בֵּית דִּין.</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David" panose="020E0502060401010101" pitchFamily="34" charset="-79"/>
                <a:cs typeface="David" panose="020E0502060401010101" pitchFamily="34" charset="-79"/>
              </a:rPr>
              <a:t>הסבר:</a:t>
            </a:r>
            <a:endParaRPr kumimoji="0" lang="he-IL" sz="1800" b="1" i="0" u="none" strike="noStrike" kern="1200" cap="none" spc="0" normalizeH="0" baseline="0" noProof="0" dirty="0">
              <a:ln>
                <a:noFill/>
              </a:ln>
              <a:solidFill>
                <a:prstClr val="black"/>
              </a:solidFill>
              <a:effectLst/>
              <a:uLnTx/>
              <a:uFillTx/>
              <a:latin typeface="David" panose="020E0502060401010101" pitchFamily="34" charset="-79"/>
              <a:cs typeface="David" panose="020E0502060401010101"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David" panose="020E0502060401010101" pitchFamily="34" charset="-79"/>
                <a:cs typeface="David" panose="020E0502060401010101" pitchFamily="34" charset="-79"/>
              </a:rPr>
              <a:t>התקנה תקפה </a:t>
            </a:r>
            <a:r>
              <a:rPr kumimoji="0" lang="he-IL" sz="1800" b="1" i="0" u="none" strike="noStrike" kern="1200" cap="none" spc="0" normalizeH="0" baseline="0" noProof="0" dirty="0">
                <a:ln>
                  <a:noFill/>
                </a:ln>
                <a:solidFill>
                  <a:prstClr val="black"/>
                </a:solidFill>
                <a:effectLst/>
                <a:highlight>
                  <a:srgbClr val="FFFF00"/>
                </a:highlight>
                <a:uLnTx/>
                <a:uFillTx/>
                <a:latin typeface="David" panose="020E0502060401010101" pitchFamily="34" charset="-79"/>
                <a:cs typeface="David" panose="020E0502060401010101" pitchFamily="34" charset="-79"/>
              </a:rPr>
              <a:t>בכל בית דין קבוע אפילו של 23 דיינים.</a:t>
            </a:r>
          </a:p>
        </p:txBody>
      </p:sp>
      <p:sp>
        <p:nvSpPr>
          <p:cNvPr id="9" name="תיבת טקסט 8">
            <a:extLst>
              <a:ext uri="{FF2B5EF4-FFF2-40B4-BE49-F238E27FC236}">
                <a16:creationId xmlns:a16="http://schemas.microsoft.com/office/drawing/2014/main" id="{02629455-1EEF-4634-92E3-3D5BAE6640A7}"/>
              </a:ext>
            </a:extLst>
          </p:cNvPr>
          <p:cNvSpPr txBox="1"/>
          <p:nvPr/>
        </p:nvSpPr>
        <p:spPr>
          <a:xfrm>
            <a:off x="2953134" y="3301595"/>
            <a:ext cx="2517913" cy="2585323"/>
          </a:xfrm>
          <a:prstGeom prst="rect">
            <a:avLst/>
          </a:prstGeom>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wrap="square">
            <a:spAutoFit/>
          </a:bodyPr>
          <a:lstStyle/>
          <a:p>
            <a:r>
              <a:rPr lang="he-IL" b="1" dirty="0">
                <a:latin typeface="David" panose="020E0502060401010101" pitchFamily="34" charset="-79"/>
                <a:cs typeface="David" panose="020E0502060401010101" pitchFamily="34" charset="-79"/>
              </a:rPr>
              <a:t>ר' אלעזר לא הִתְקִין רַבָּן יוֹחָנָן בֶּן זַכַּאי אֶלָּא בְּיַבְנֶה בִּלְבַד. </a:t>
            </a:r>
          </a:p>
          <a:p>
            <a:r>
              <a:rPr lang="he-IL" b="1" dirty="0">
                <a:latin typeface="David" panose="020E0502060401010101" pitchFamily="34" charset="-79"/>
                <a:cs typeface="David" panose="020E0502060401010101" pitchFamily="34" charset="-79"/>
              </a:rPr>
              <a:t>הסבר:</a:t>
            </a:r>
          </a:p>
          <a:p>
            <a:r>
              <a:rPr lang="he-IL" b="1" dirty="0">
                <a:latin typeface="David" panose="020E0502060401010101" pitchFamily="34" charset="-79"/>
                <a:cs typeface="David" panose="020E0502060401010101" pitchFamily="34" charset="-79"/>
              </a:rPr>
              <a:t>התקנה </a:t>
            </a:r>
            <a:r>
              <a:rPr lang="he-IL" b="1" dirty="0">
                <a:highlight>
                  <a:srgbClr val="FFFF00"/>
                </a:highlight>
                <a:latin typeface="David" panose="020E0502060401010101" pitchFamily="34" charset="-79"/>
                <a:cs typeface="David" panose="020E0502060401010101" pitchFamily="34" charset="-79"/>
              </a:rPr>
              <a:t>תקפה רק לגבי יבנה, </a:t>
            </a:r>
            <a:r>
              <a:rPr lang="he-IL" b="1" dirty="0">
                <a:latin typeface="David" panose="020E0502060401010101" pitchFamily="34" charset="-79"/>
                <a:cs typeface="David" panose="020E0502060401010101" pitchFamily="34" charset="-79"/>
              </a:rPr>
              <a:t>מקום שבו ישבה הסנהדרין הגדולה, ולא במקומות שיש בהם בתי דין קטנים (23).</a:t>
            </a:r>
          </a:p>
        </p:txBody>
      </p:sp>
      <p:sp>
        <p:nvSpPr>
          <p:cNvPr id="10" name="חץ: למטה 9">
            <a:extLst>
              <a:ext uri="{FF2B5EF4-FFF2-40B4-BE49-F238E27FC236}">
                <a16:creationId xmlns:a16="http://schemas.microsoft.com/office/drawing/2014/main" id="{2DCC6110-D3DA-4493-A651-D9FB76E7C708}"/>
              </a:ext>
            </a:extLst>
          </p:cNvPr>
          <p:cNvSpPr/>
          <p:nvPr/>
        </p:nvSpPr>
        <p:spPr>
          <a:xfrm>
            <a:off x="4169642" y="2160185"/>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חץ: למטה 11">
            <a:extLst>
              <a:ext uri="{FF2B5EF4-FFF2-40B4-BE49-F238E27FC236}">
                <a16:creationId xmlns:a16="http://schemas.microsoft.com/office/drawing/2014/main" id="{3E139D98-5264-4303-AFE6-F4CDC3E47980}"/>
              </a:ext>
            </a:extLst>
          </p:cNvPr>
          <p:cNvSpPr/>
          <p:nvPr/>
        </p:nvSpPr>
        <p:spPr>
          <a:xfrm>
            <a:off x="1036518" y="222937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126203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27">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לבן 2">
            <a:extLst>
              <a:ext uri="{FF2B5EF4-FFF2-40B4-BE49-F238E27FC236}">
                <a16:creationId xmlns:a16="http://schemas.microsoft.com/office/drawing/2014/main" id="{3C0FC17F-3DE8-4D3E-B8A8-9B427F75BE30}"/>
              </a:ext>
            </a:extLst>
          </p:cNvPr>
          <p:cNvSpPr/>
          <p:nvPr/>
        </p:nvSpPr>
        <p:spPr>
          <a:xfrm>
            <a:off x="804672" y="5168347"/>
            <a:ext cx="10539189" cy="1497495"/>
          </a:xfrm>
          <a:prstGeom prst="rect">
            <a:avLst/>
          </a:prstGeom>
        </p:spPr>
        <p:txBody>
          <a:bodyPr vert="horz" lIns="91440" tIns="45720" rIns="91440" bIns="45720" rtlCol="0" anchor="t">
            <a:noAutofit/>
            <a:scene3d>
              <a:camera prst="orthographicFront"/>
              <a:lightRig rig="harsh" dir="t"/>
            </a:scene3d>
            <a:sp3d extrusionH="57150" prstMaterial="matte">
              <a:bevelT w="63500" h="12700" prst="angle"/>
              <a:contourClr>
                <a:schemeClr val="bg1">
                  <a:lumMod val="65000"/>
                </a:schemeClr>
              </a:contourClr>
            </a:sp3d>
          </a:bodyPr>
          <a:lstStyle/>
          <a:p>
            <a:pPr algn="ctr" rtl="0">
              <a:lnSpc>
                <a:spcPct val="90000"/>
              </a:lnSpc>
              <a:spcBef>
                <a:spcPct val="0"/>
              </a:spcBef>
              <a:spcAft>
                <a:spcPts val="600"/>
              </a:spcAft>
            </a:pPr>
            <a:r>
              <a:rPr lang="en-US" sz="4400" b="1" dirty="0">
                <a:ln/>
                <a:solidFill>
                  <a:schemeClr val="tx2"/>
                </a:solidFill>
                <a:latin typeface="+mj-lt"/>
                <a:ea typeface="+mj-ea"/>
                <a:cs typeface="+mj-cs"/>
              </a:rPr>
              <a:t>זכרונות מלכויות</a:t>
            </a:r>
          </a:p>
          <a:p>
            <a:pPr algn="ctr" rtl="0">
              <a:lnSpc>
                <a:spcPct val="90000"/>
              </a:lnSpc>
              <a:spcBef>
                <a:spcPct val="0"/>
              </a:spcBef>
              <a:spcAft>
                <a:spcPts val="600"/>
              </a:spcAft>
            </a:pPr>
            <a:r>
              <a:rPr lang="en-US" sz="4400" b="1" dirty="0">
                <a:ln/>
                <a:solidFill>
                  <a:schemeClr val="tx2"/>
                </a:solidFill>
                <a:latin typeface="+mj-lt"/>
                <a:ea typeface="+mj-ea"/>
                <a:cs typeface="+mj-cs"/>
              </a:rPr>
              <a:t>ושופרות</a:t>
            </a:r>
          </a:p>
        </p:txBody>
      </p:sp>
      <p:pic>
        <p:nvPicPr>
          <p:cNvPr id="2" name="תמונה 1" descr="תמונה שמכילה חוץ, שקיעה, מים, איש&#10;&#10;התיאור נוצר באופן אוטומטי">
            <a:extLst>
              <a:ext uri="{FF2B5EF4-FFF2-40B4-BE49-F238E27FC236}">
                <a16:creationId xmlns:a16="http://schemas.microsoft.com/office/drawing/2014/main" id="{D96D21AD-4BF6-4DC1-85A9-D8E43C8D8460}"/>
              </a:ext>
            </a:extLst>
          </p:cNvPr>
          <p:cNvPicPr>
            <a:picLocks noChangeAspect="1"/>
          </p:cNvPicPr>
          <p:nvPr/>
        </p:nvPicPr>
        <p:blipFill rotWithShape="1">
          <a:blip r:embed="rId2"/>
          <a:srcRect t="4227" b="44146"/>
          <a:stretch/>
        </p:blipFill>
        <p:spPr>
          <a:xfrm>
            <a:off x="-1" y="-253208"/>
            <a:ext cx="12192001" cy="4201449"/>
          </a:xfrm>
          <a:prstGeom prst="rect">
            <a:avLst/>
          </a:prstGeom>
        </p:spPr>
      </p:pic>
      <p:grpSp>
        <p:nvGrpSpPr>
          <p:cNvPr id="44" name="Group 29">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31" name="Freeform: Shape 30">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46" name="תיבת טקסט 45">
            <a:extLst>
              <a:ext uri="{FF2B5EF4-FFF2-40B4-BE49-F238E27FC236}">
                <a16:creationId xmlns:a16="http://schemas.microsoft.com/office/drawing/2014/main" id="{0E2C29BE-B0F1-4F1B-9205-AA3AC2438E08}"/>
              </a:ext>
            </a:extLst>
          </p:cNvPr>
          <p:cNvSpPr txBox="1"/>
          <p:nvPr/>
        </p:nvSpPr>
        <p:spPr>
          <a:xfrm>
            <a:off x="3140766" y="4368360"/>
            <a:ext cx="6096000" cy="461665"/>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ראש השנה פרק ד משנה ו</a:t>
            </a:r>
          </a:p>
        </p:txBody>
      </p:sp>
    </p:spTree>
    <p:extLst>
      <p:ext uri="{BB962C8B-B14F-4D97-AF65-F5344CB8AC3E}">
        <p14:creationId xmlns:p14="http://schemas.microsoft.com/office/powerpoint/2010/main" val="35319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4218BA47-8F90-4D71-B1C3-6FF0A0A3A463}"/>
              </a:ext>
            </a:extLst>
          </p:cNvPr>
          <p:cNvSpPr txBox="1"/>
          <p:nvPr/>
        </p:nvSpPr>
        <p:spPr>
          <a:xfrm>
            <a:off x="5398731" y="1181296"/>
            <a:ext cx="6520069" cy="5509200"/>
          </a:xfrm>
          <a:prstGeom prst="rect">
            <a:avLst/>
          </a:prstGeom>
          <a:ln>
            <a:solidFill>
              <a:schemeClr val="accent1"/>
            </a:solidFill>
          </a:ln>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a:spAutoFit/>
          </a:bodyPr>
          <a:lstStyle/>
          <a:p>
            <a:r>
              <a:rPr lang="he-IL" sz="3200" b="1" dirty="0">
                <a:latin typeface="David" panose="020E0502060401010101" pitchFamily="34" charset="-79"/>
                <a:cs typeface="David" panose="020E0502060401010101" pitchFamily="34" charset="-79"/>
              </a:rPr>
              <a:t>אֵין פּוֹחֲתִין מֵעֲשָׂרָה </a:t>
            </a:r>
            <a:r>
              <a:rPr lang="he-IL" sz="3200" b="1" dirty="0">
                <a:highlight>
                  <a:srgbClr val="808000"/>
                </a:highlight>
                <a:latin typeface="David" panose="020E0502060401010101" pitchFamily="34" charset="-79"/>
                <a:cs typeface="David" panose="020E0502060401010101" pitchFamily="34" charset="-79"/>
              </a:rPr>
              <a:t>מַלְכֻיּוֹת</a:t>
            </a:r>
            <a:r>
              <a:rPr lang="he-IL" sz="3200" b="1" dirty="0">
                <a:latin typeface="David" panose="020E0502060401010101" pitchFamily="34" charset="-79"/>
                <a:cs typeface="David" panose="020E0502060401010101" pitchFamily="34" charset="-79"/>
              </a:rPr>
              <a:t>, מֵעֲשָׂרָה ז</a:t>
            </a:r>
            <a:r>
              <a:rPr lang="he-IL" sz="3200" b="1" dirty="0">
                <a:highlight>
                  <a:srgbClr val="808000"/>
                </a:highlight>
                <a:latin typeface="David" panose="020E0502060401010101" pitchFamily="34" charset="-79"/>
                <a:cs typeface="David" panose="020E0502060401010101" pitchFamily="34" charset="-79"/>
              </a:rPr>
              <a:t>ִכְרוֹנוֹת</a:t>
            </a:r>
            <a:r>
              <a:rPr lang="he-IL" sz="3200" b="1" dirty="0">
                <a:latin typeface="David" panose="020E0502060401010101" pitchFamily="34" charset="-79"/>
                <a:cs typeface="David" panose="020E0502060401010101" pitchFamily="34" charset="-79"/>
              </a:rPr>
              <a:t>, מֵעֲשָׂרָה </a:t>
            </a:r>
            <a:r>
              <a:rPr lang="he-IL" sz="3200" b="1" dirty="0">
                <a:highlight>
                  <a:srgbClr val="808000"/>
                </a:highlight>
                <a:latin typeface="David" panose="020E0502060401010101" pitchFamily="34" charset="-79"/>
                <a:cs typeface="David" panose="020E0502060401010101" pitchFamily="34" charset="-79"/>
              </a:rPr>
              <a:t>שׁוֹפָרוֹת</a:t>
            </a:r>
            <a:r>
              <a:rPr lang="he-IL" sz="3200" b="1" dirty="0">
                <a:latin typeface="David" panose="020E0502060401010101" pitchFamily="34" charset="-79"/>
                <a:cs typeface="David" panose="020E0502060401010101" pitchFamily="34" charset="-79"/>
              </a:rPr>
              <a:t> .           </a:t>
            </a:r>
          </a:p>
          <a:p>
            <a:r>
              <a:rPr lang="he-IL" sz="3200" b="1" dirty="0">
                <a:latin typeface="David" panose="020E0502060401010101" pitchFamily="34" charset="-79"/>
                <a:cs typeface="David" panose="020E0502060401010101" pitchFamily="34" charset="-79"/>
              </a:rPr>
              <a:t>רַבִּי יוֹחָנָן בֶּן נוּרִי אוֹמֵר:</a:t>
            </a:r>
          </a:p>
          <a:p>
            <a:r>
              <a:rPr lang="he-IL" sz="3200" b="1" dirty="0">
                <a:latin typeface="David" panose="020E0502060401010101" pitchFamily="34" charset="-79"/>
                <a:cs typeface="David" panose="020E0502060401010101" pitchFamily="34" charset="-79"/>
              </a:rPr>
              <a:t>אִם אָמַר שָׁלשׁ שָׁלשׁ מִכֻּלָּן, יָצָא.</a:t>
            </a:r>
          </a:p>
          <a:p>
            <a:endParaRPr lang="he-IL" sz="3200" b="1" dirty="0">
              <a:latin typeface="David" panose="020E0502060401010101" pitchFamily="34" charset="-79"/>
              <a:cs typeface="David" panose="020E0502060401010101" pitchFamily="34" charset="-79"/>
            </a:endParaRPr>
          </a:p>
          <a:p>
            <a:r>
              <a:rPr lang="he-IL" sz="3200" b="1" dirty="0">
                <a:latin typeface="David" panose="020E0502060401010101" pitchFamily="34" charset="-79"/>
                <a:cs typeface="David" panose="020E0502060401010101" pitchFamily="34" charset="-79"/>
              </a:rPr>
              <a:t>אֵין מַזְכִּירִין זִכָּרוֹן, מַלְכוּת, וְשׁוֹפָר – שֶׁל פֻּרְעָנוּת.                       </a:t>
            </a:r>
          </a:p>
          <a:p>
            <a:endParaRPr lang="he-IL" sz="3200" b="1" dirty="0">
              <a:latin typeface="David" panose="020E0502060401010101" pitchFamily="34" charset="-79"/>
              <a:cs typeface="David" panose="020E0502060401010101" pitchFamily="34" charset="-79"/>
            </a:endParaRPr>
          </a:p>
          <a:p>
            <a:r>
              <a:rPr lang="he-IL" sz="3200" b="1" dirty="0">
                <a:latin typeface="David" panose="020E0502060401010101" pitchFamily="34" charset="-79"/>
                <a:cs typeface="David" panose="020E0502060401010101" pitchFamily="34" charset="-79"/>
              </a:rPr>
              <a:t>מַתְחִיל בַּתּוֹרָה וּמַשְׁלִים בְּנָבִיא. </a:t>
            </a:r>
          </a:p>
          <a:p>
            <a:r>
              <a:rPr lang="he-IL" sz="3200" b="1" dirty="0">
                <a:latin typeface="David" panose="020E0502060401010101" pitchFamily="34" charset="-79"/>
                <a:cs typeface="David" panose="020E0502060401010101" pitchFamily="34" charset="-79"/>
              </a:rPr>
              <a:t>רַבִּי יוֹסֵי אוֹמֵר:</a:t>
            </a:r>
          </a:p>
          <a:p>
            <a:r>
              <a:rPr lang="he-IL" sz="3200" b="1" dirty="0">
                <a:latin typeface="David" panose="020E0502060401010101" pitchFamily="34" charset="-79"/>
                <a:cs typeface="David" panose="020E0502060401010101" pitchFamily="34" charset="-79"/>
              </a:rPr>
              <a:t>אִם הִשְׁלִים בַּתּוֹרָה, יָצָא:</a:t>
            </a:r>
          </a:p>
        </p:txBody>
      </p:sp>
      <p:sp>
        <p:nvSpPr>
          <p:cNvPr id="5" name="תיבת טקסט 4">
            <a:extLst>
              <a:ext uri="{FF2B5EF4-FFF2-40B4-BE49-F238E27FC236}">
                <a16:creationId xmlns:a16="http://schemas.microsoft.com/office/drawing/2014/main" id="{1457FF85-348D-4F29-8139-AC722771E7C3}"/>
              </a:ext>
            </a:extLst>
          </p:cNvPr>
          <p:cNvSpPr txBox="1"/>
          <p:nvPr/>
        </p:nvSpPr>
        <p:spPr>
          <a:xfrm>
            <a:off x="2600891" y="157786"/>
            <a:ext cx="7354957" cy="830997"/>
          </a:xfrm>
          <a:prstGeom prst="rect">
            <a:avLst/>
          </a:prstGeom>
          <a:scene3d>
            <a:camera prst="orthographicFront"/>
            <a:lightRig rig="threePt" dir="t"/>
          </a:scene3d>
          <a:sp3d>
            <a:bevelT/>
          </a:sp3d>
        </p:spPr>
        <p:style>
          <a:lnRef idx="3">
            <a:schemeClr val="lt1"/>
          </a:lnRef>
          <a:fillRef idx="1">
            <a:schemeClr val="accent3"/>
          </a:fillRef>
          <a:effectRef idx="1">
            <a:schemeClr val="accent3"/>
          </a:effectRef>
          <a:fontRef idx="minor">
            <a:schemeClr val="lt1"/>
          </a:fontRef>
        </p:style>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ב. מלכויות, זכרונות ושופרות- מספר הפסוקים, סוגם וסדרם</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ראש השנה פרק ד משנה ו</a:t>
            </a:r>
          </a:p>
        </p:txBody>
      </p:sp>
      <p:pic>
        <p:nvPicPr>
          <p:cNvPr id="10" name="תמונה 9" descr="תמונה שמכילה טקסט, ספר, קבוצה, צילום&#10;&#10;התיאור נוצר באופן אוטומטי">
            <a:extLst>
              <a:ext uri="{FF2B5EF4-FFF2-40B4-BE49-F238E27FC236}">
                <a16:creationId xmlns:a16="http://schemas.microsoft.com/office/drawing/2014/main" id="{55915A39-F907-4D3C-BDD8-7423D2522ED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77684" y="1696279"/>
            <a:ext cx="4843363" cy="447923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1" name="תיבת טקסט 10">
            <a:extLst>
              <a:ext uri="{FF2B5EF4-FFF2-40B4-BE49-F238E27FC236}">
                <a16:creationId xmlns:a16="http://schemas.microsoft.com/office/drawing/2014/main" id="{D4E00279-6824-4740-8D78-F3CD363AF05D}"/>
              </a:ext>
            </a:extLst>
          </p:cNvPr>
          <p:cNvSpPr txBox="1"/>
          <p:nvPr/>
        </p:nvSpPr>
        <p:spPr>
          <a:xfrm>
            <a:off x="0" y="5556827"/>
            <a:ext cx="3148167" cy="230832"/>
          </a:xfrm>
          <a:prstGeom prst="rect">
            <a:avLst/>
          </a:prstGeom>
          <a:noFill/>
        </p:spPr>
        <p:txBody>
          <a:bodyPr wrap="square" rtlCol="1">
            <a:spAutoFit/>
          </a:bodyPr>
          <a:lstStyle/>
          <a:p>
            <a:r>
              <a:rPr lang="he-IL" sz="900">
                <a:hlinkClick r:id="rId3" tooltip="https://he.wikipedia.org/wiki/%D7%AA%D7%A4%D7%99%D7%9C%D7%95%D7%AA_%D7%A8%D7%90%D7%A9_%D7%94%D7%A9%D7%A0%D7%94"/>
              </a:rPr>
              <a:t>תמונה זו</a:t>
            </a:r>
            <a:r>
              <a:rPr lang="he-IL" sz="900"/>
              <a:t> מאת מחבר לא ידוע ניתן ברשיון במסגרת </a:t>
            </a:r>
            <a:r>
              <a:rPr lang="he-IL" sz="900">
                <a:hlinkClick r:id="rId4" tooltip="https://creativecommons.org/licenses/by-sa/3.0/"/>
              </a:rPr>
              <a:t>CC BY-SA</a:t>
            </a:r>
            <a:endParaRPr lang="he-IL" sz="900"/>
          </a:p>
        </p:txBody>
      </p:sp>
    </p:spTree>
    <p:extLst>
      <p:ext uri="{BB962C8B-B14F-4D97-AF65-F5344CB8AC3E}">
        <p14:creationId xmlns:p14="http://schemas.microsoft.com/office/powerpoint/2010/main" val="677808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6865911" y="181957"/>
            <a:ext cx="4896543" cy="649408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he-IL" altLang="he-IL" sz="3200" b="1" i="0" u="sng" strike="noStrike" kern="1200" cap="none" spc="0" normalizeH="0" baseline="0" noProof="0" dirty="0">
                <a:ln>
                  <a:noFill/>
                </a:ln>
                <a:solidFill>
                  <a:srgbClr val="000000"/>
                </a:solidFill>
                <a:effectLst/>
                <a:uLnTx/>
                <a:uFillTx/>
                <a:latin typeface="Times New Roman" pitchFamily="18" charset="0"/>
                <a:ea typeface="+mn-ea"/>
                <a:cs typeface="David" pitchFamily="34" charset="-79"/>
              </a:rPr>
              <a:t>תפילת מוסף של ראש השנה</a:t>
            </a: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he-IL" altLang="he-IL" sz="3200" b="1" i="0" u="none" strike="noStrike" kern="1200" cap="none" spc="0" normalizeH="0" baseline="0" noProof="0" dirty="0">
              <a:ln>
                <a:noFill/>
              </a:ln>
              <a:solidFill>
                <a:srgbClr val="FF0000"/>
              </a:solidFill>
              <a:effectLst/>
              <a:uLnTx/>
              <a:uFillTx/>
              <a:latin typeface="Times New Roman" pitchFamily="18" charset="0"/>
              <a:ea typeface="+mn-ea"/>
              <a:cs typeface="David" pitchFamily="34" charset="-79"/>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he-IL" altLang="he-IL" sz="3200" b="1" i="0" u="none" strike="noStrike" kern="1200" cap="none" spc="0" normalizeH="0" baseline="0" noProof="0" dirty="0">
                <a:ln>
                  <a:noFill/>
                </a:ln>
                <a:solidFill>
                  <a:prstClr val="black"/>
                </a:solidFill>
                <a:effectLst/>
                <a:uLnTx/>
                <a:uFillTx/>
                <a:latin typeface="Times New Roman" pitchFamily="18" charset="0"/>
                <a:ea typeface="+mn-ea"/>
                <a:cs typeface="David" pitchFamily="34" charset="-79"/>
              </a:rPr>
              <a:t>1. אבות, </a:t>
            </a: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he-IL" altLang="he-IL" sz="3200" b="1" i="0" u="none" strike="noStrike" kern="1200" cap="none" spc="0" normalizeH="0" baseline="0" noProof="0" dirty="0">
                <a:ln>
                  <a:noFill/>
                </a:ln>
                <a:solidFill>
                  <a:prstClr val="black"/>
                </a:solidFill>
                <a:effectLst/>
                <a:uLnTx/>
                <a:uFillTx/>
                <a:latin typeface="Times New Roman" pitchFamily="18" charset="0"/>
                <a:ea typeface="+mn-ea"/>
                <a:cs typeface="David" pitchFamily="34" charset="-79"/>
              </a:rPr>
              <a:t>2. גבורות, </a:t>
            </a: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he-IL" altLang="he-IL" sz="3200" b="1" i="0" u="none" strike="noStrike" kern="1200" cap="none" spc="0" normalizeH="0" baseline="0" noProof="0" dirty="0">
                <a:ln>
                  <a:noFill/>
                </a:ln>
                <a:solidFill>
                  <a:prstClr val="black"/>
                </a:solidFill>
                <a:effectLst/>
                <a:uLnTx/>
                <a:uFillTx/>
                <a:latin typeface="Times New Roman" pitchFamily="18" charset="0"/>
                <a:ea typeface="+mn-ea"/>
                <a:cs typeface="David" pitchFamily="34" charset="-79"/>
              </a:rPr>
              <a:t>3. קדושת ה',</a:t>
            </a: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he-IL" altLang="he-IL" sz="3200" b="1" i="0" u="none" strike="noStrike" kern="1200" cap="none" spc="0" normalizeH="0" baseline="0" noProof="0" dirty="0">
              <a:ln>
                <a:noFill/>
              </a:ln>
              <a:solidFill>
                <a:srgbClr val="FF0000"/>
              </a:solidFill>
              <a:effectLst/>
              <a:uLnTx/>
              <a:uFillTx/>
              <a:latin typeface="Times New Roman" pitchFamily="18" charset="0"/>
              <a:ea typeface="+mn-ea"/>
              <a:cs typeface="David" pitchFamily="34" charset="-79"/>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he-IL" altLang="he-IL" sz="3200" b="1" i="0" u="none" strike="noStrike" kern="1200" cap="none" spc="0" normalizeH="0" baseline="0" noProof="0" dirty="0">
                <a:ln>
                  <a:noFill/>
                </a:ln>
                <a:solidFill>
                  <a:prstClr val="black"/>
                </a:solidFill>
                <a:effectLst/>
                <a:uLnTx/>
                <a:uFillTx/>
                <a:latin typeface="Times New Roman" pitchFamily="18" charset="0"/>
                <a:ea typeface="+mn-ea"/>
                <a:cs typeface="David" pitchFamily="34" charset="-79"/>
              </a:rPr>
              <a:t>4. קדושת היום </a:t>
            </a:r>
            <a:r>
              <a:rPr kumimoji="0" lang="he-IL" altLang="he-IL" sz="3200" b="1" i="0" u="none" strike="noStrike" kern="1200" cap="none" spc="0" normalizeH="0" baseline="0" noProof="0" dirty="0">
                <a:ln>
                  <a:noFill/>
                </a:ln>
                <a:solidFill>
                  <a:srgbClr val="FF0000"/>
                </a:solidFill>
                <a:effectLst/>
                <a:uLnTx/>
                <a:uFillTx/>
                <a:latin typeface="Times New Roman" pitchFamily="18" charset="0"/>
                <a:ea typeface="+mn-ea"/>
                <a:cs typeface="David" pitchFamily="34" charset="-79"/>
              </a:rPr>
              <a:t>+מלכויות.</a:t>
            </a: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he-IL" altLang="he-IL" sz="3200" b="1" i="0" u="none" strike="noStrike" kern="1200" cap="none" spc="0" normalizeH="0" baseline="0" noProof="0" dirty="0">
                <a:ln>
                  <a:noFill/>
                </a:ln>
                <a:solidFill>
                  <a:srgbClr val="000000"/>
                </a:solidFill>
                <a:effectLst/>
                <a:uLnTx/>
                <a:uFillTx/>
                <a:latin typeface="Times New Roman" pitchFamily="18" charset="0"/>
                <a:ea typeface="+mn-ea"/>
                <a:cs typeface="David" pitchFamily="34" charset="-79"/>
              </a:rPr>
              <a:t>5. </a:t>
            </a:r>
            <a:r>
              <a:rPr kumimoji="0" lang="he-IL" altLang="he-IL" sz="3200" b="1" i="0" u="none" strike="noStrike" kern="1200" cap="none" spc="0" normalizeH="0" baseline="0" noProof="0" dirty="0">
                <a:ln>
                  <a:noFill/>
                </a:ln>
                <a:solidFill>
                  <a:srgbClr val="FF0000"/>
                </a:solidFill>
                <a:effectLst/>
                <a:uLnTx/>
                <a:uFillTx/>
                <a:latin typeface="Times New Roman" pitchFamily="18" charset="0"/>
                <a:ea typeface="+mn-ea"/>
                <a:cs typeface="David" pitchFamily="34" charset="-79"/>
              </a:rPr>
              <a:t>זיכרונות.</a:t>
            </a: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he-IL" altLang="he-IL" sz="3200" b="1" i="0" u="none" strike="noStrike" kern="1200" cap="none" spc="0" normalizeH="0" baseline="0" noProof="0" dirty="0">
                <a:ln>
                  <a:noFill/>
                </a:ln>
                <a:solidFill>
                  <a:srgbClr val="000000"/>
                </a:solidFill>
                <a:effectLst/>
                <a:uLnTx/>
                <a:uFillTx/>
                <a:latin typeface="Times New Roman" pitchFamily="18" charset="0"/>
                <a:ea typeface="+mn-ea"/>
                <a:cs typeface="David" pitchFamily="34" charset="-79"/>
              </a:rPr>
              <a:t>6. </a:t>
            </a:r>
            <a:r>
              <a:rPr kumimoji="0" lang="he-IL" altLang="he-IL" sz="3200" b="1" i="0" u="none" strike="noStrike" kern="1200" cap="none" spc="0" normalizeH="0" baseline="0" noProof="0" dirty="0">
                <a:ln>
                  <a:noFill/>
                </a:ln>
                <a:solidFill>
                  <a:srgbClr val="FF0000"/>
                </a:solidFill>
                <a:effectLst/>
                <a:uLnTx/>
                <a:uFillTx/>
                <a:latin typeface="Times New Roman" pitchFamily="18" charset="0"/>
                <a:ea typeface="+mn-ea"/>
                <a:cs typeface="David" pitchFamily="34" charset="-79"/>
              </a:rPr>
              <a:t>שופרות</a:t>
            </a: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he-IL" altLang="he-IL" sz="3200" b="1" i="0" u="none" strike="noStrike" kern="1200" cap="none" spc="0" normalizeH="0" baseline="0" noProof="0" dirty="0">
              <a:ln>
                <a:noFill/>
              </a:ln>
              <a:solidFill>
                <a:srgbClr val="000000"/>
              </a:solidFill>
              <a:effectLst/>
              <a:uLnTx/>
              <a:uFillTx/>
              <a:latin typeface="Times New Roman" pitchFamily="18" charset="0"/>
              <a:ea typeface="+mn-ea"/>
              <a:cs typeface="David" pitchFamily="34" charset="-79"/>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he-IL" altLang="he-IL" sz="3200" b="1" i="0" u="none" strike="noStrike" kern="1200" cap="none" spc="0" normalizeH="0" baseline="0" noProof="0" dirty="0">
                <a:ln>
                  <a:noFill/>
                </a:ln>
                <a:solidFill>
                  <a:prstClr val="black"/>
                </a:solidFill>
                <a:effectLst/>
                <a:uLnTx/>
                <a:uFillTx/>
                <a:latin typeface="Times New Roman" pitchFamily="18" charset="0"/>
                <a:ea typeface="+mn-ea"/>
                <a:cs typeface="David" pitchFamily="34" charset="-79"/>
              </a:rPr>
              <a:t>7. עבודה, </a:t>
            </a: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he-IL" altLang="he-IL" sz="3200" b="1" i="0" u="none" strike="noStrike" kern="1200" cap="none" spc="0" normalizeH="0" baseline="0" noProof="0" dirty="0">
                <a:ln>
                  <a:noFill/>
                </a:ln>
                <a:solidFill>
                  <a:prstClr val="black"/>
                </a:solidFill>
                <a:effectLst/>
                <a:uLnTx/>
                <a:uFillTx/>
                <a:latin typeface="Times New Roman" pitchFamily="18" charset="0"/>
                <a:ea typeface="+mn-ea"/>
                <a:cs typeface="David" pitchFamily="34" charset="-79"/>
              </a:rPr>
              <a:t>8. הודאה,</a:t>
            </a: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he-IL" altLang="he-IL" sz="3200" b="1" i="0" u="none" strike="noStrike" kern="1200" cap="none" spc="0" normalizeH="0" baseline="0" noProof="0" dirty="0">
                <a:ln>
                  <a:noFill/>
                </a:ln>
                <a:solidFill>
                  <a:prstClr val="black"/>
                </a:solidFill>
                <a:effectLst/>
                <a:uLnTx/>
                <a:uFillTx/>
                <a:latin typeface="Times New Roman" pitchFamily="18" charset="0"/>
                <a:ea typeface="+mn-ea"/>
                <a:cs typeface="David" pitchFamily="34" charset="-79"/>
              </a:rPr>
              <a:t>9. שים שלום.</a:t>
            </a:r>
            <a:endParaRPr kumimoji="0" lang="en-US" altLang="he-IL" sz="3200" b="1" i="0" u="none" strike="noStrike" kern="1200" cap="none" spc="0" normalizeH="0" baseline="0" noProof="0" dirty="0">
              <a:ln>
                <a:noFill/>
              </a:ln>
              <a:solidFill>
                <a:prstClr val="black"/>
              </a:solidFill>
              <a:effectLst/>
              <a:uLnTx/>
              <a:uFillTx/>
              <a:latin typeface="Times New Roman" pitchFamily="18" charset="0"/>
              <a:ea typeface="+mn-ea"/>
              <a:cs typeface="David" pitchFamily="34" charset="-79"/>
            </a:endParaRPr>
          </a:p>
        </p:txBody>
      </p:sp>
      <p:sp>
        <p:nvSpPr>
          <p:cNvPr id="4" name="מלבן 3"/>
          <p:cNvSpPr/>
          <p:nvPr/>
        </p:nvSpPr>
        <p:spPr>
          <a:xfrm>
            <a:off x="1013508" y="3003434"/>
            <a:ext cx="5082492" cy="367260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0" marR="0" lvl="0" indent="0" algn="r" defTabSz="914400" rtl="1" eaLnBrk="1" fontAlgn="auto" latinLnBrk="0" hangingPunct="1">
              <a:lnSpc>
                <a:spcPct val="115000"/>
              </a:lnSpc>
              <a:spcBef>
                <a:spcPts val="0"/>
              </a:spcBef>
              <a:spcAft>
                <a:spcPts val="1000"/>
              </a:spcAft>
              <a:buClrTx/>
              <a:buSzPts val="1000"/>
              <a:buFontTx/>
              <a:buNone/>
              <a:tabLst>
                <a:tab pos="457200" algn="l"/>
              </a:tabLst>
              <a:defRPr/>
            </a:pPr>
            <a:r>
              <a:rPr kumimoji="0" lang="he-IL" sz="2400" b="1" i="0" u="sng" strike="noStrike" kern="1200" cap="none" spc="0" normalizeH="0" baseline="0" noProof="0" dirty="0">
                <a:ln>
                  <a:noFill/>
                </a:ln>
                <a:solidFill>
                  <a:prstClr val="black"/>
                </a:solidFill>
                <a:effectLst/>
                <a:uLnTx/>
                <a:uFillTx/>
                <a:latin typeface="Calibri" panose="020F0502020204030204"/>
                <a:ea typeface="Times New Roman"/>
                <a:cs typeface="Times New Roman"/>
              </a:rPr>
              <a:t>מבנה כללי- מלכויות, זכרונות ושופרות.</a:t>
            </a:r>
          </a:p>
          <a:p>
            <a:pPr marL="0" marR="0" lvl="0" indent="0" algn="r" defTabSz="914400" rtl="1" eaLnBrk="1" fontAlgn="auto" latinLnBrk="0" hangingPunct="1">
              <a:lnSpc>
                <a:spcPct val="115000"/>
              </a:lnSpc>
              <a:spcBef>
                <a:spcPts val="0"/>
              </a:spcBef>
              <a:spcAft>
                <a:spcPts val="1000"/>
              </a:spcAft>
              <a:buClrTx/>
              <a:buSzPts val="1000"/>
              <a:buFontTx/>
              <a:buNone/>
              <a:tabLst>
                <a:tab pos="457200" algn="l"/>
              </a:tabLst>
              <a:defRPr/>
            </a:pPr>
            <a:r>
              <a:rPr kumimoji="0" lang="he-IL" sz="2400" b="1" i="0" u="none" strike="noStrike" kern="1200" cap="none" spc="0" normalizeH="0" baseline="0" noProof="0" dirty="0">
                <a:ln>
                  <a:noFill/>
                </a:ln>
                <a:solidFill>
                  <a:prstClr val="black"/>
                </a:solidFill>
                <a:effectLst/>
                <a:uLnTx/>
                <a:uFillTx/>
                <a:latin typeface="Calibri" panose="020F0502020204030204"/>
                <a:ea typeface="Times New Roman"/>
                <a:cs typeface="Times New Roman"/>
              </a:rPr>
              <a:t>א. תפילת מבוא המכונה "תקיעתא דבי רב"</a:t>
            </a:r>
          </a:p>
          <a:p>
            <a:pPr marL="0" marR="0" lvl="0" indent="0" algn="r" defTabSz="914400" rtl="1" eaLnBrk="1" fontAlgn="auto" latinLnBrk="0" hangingPunct="1">
              <a:lnSpc>
                <a:spcPct val="115000"/>
              </a:lnSpc>
              <a:spcBef>
                <a:spcPts val="0"/>
              </a:spcBef>
              <a:spcAft>
                <a:spcPts val="1000"/>
              </a:spcAft>
              <a:buClrTx/>
              <a:buSzPts val="1000"/>
              <a:buFontTx/>
              <a:buNone/>
              <a:tabLst>
                <a:tab pos="457200" algn="l"/>
              </a:tabLst>
              <a:defRPr/>
            </a:pPr>
            <a:r>
              <a:rPr kumimoji="0" lang="he-IL" sz="2400" b="1" i="0" u="none" strike="noStrike" kern="1200" cap="none" spc="0" normalizeH="0" baseline="0" noProof="0" dirty="0">
                <a:ln>
                  <a:noFill/>
                </a:ln>
                <a:solidFill>
                  <a:prstClr val="black"/>
                </a:solidFill>
                <a:effectLst/>
                <a:uLnTx/>
                <a:uFillTx/>
                <a:latin typeface="Calibri" panose="020F0502020204030204"/>
                <a:ea typeface="Times New Roman"/>
                <a:cs typeface="Times New Roman"/>
              </a:rPr>
              <a:t>ב. שילוב עשרה פסוקים.(תורה כתובים ונביאים).</a:t>
            </a:r>
          </a:p>
          <a:p>
            <a:pPr marL="0" marR="0" lvl="0" indent="0" algn="r" defTabSz="914400" rtl="1" eaLnBrk="1" fontAlgn="auto" latinLnBrk="0" hangingPunct="1">
              <a:lnSpc>
                <a:spcPct val="115000"/>
              </a:lnSpc>
              <a:spcBef>
                <a:spcPts val="0"/>
              </a:spcBef>
              <a:spcAft>
                <a:spcPts val="1000"/>
              </a:spcAft>
              <a:buClrTx/>
              <a:buSzPts val="1000"/>
              <a:buFontTx/>
              <a:buNone/>
              <a:tabLst>
                <a:tab pos="457200" algn="l"/>
              </a:tabLst>
              <a:defRPr/>
            </a:pPr>
            <a:r>
              <a:rPr kumimoji="0" lang="he-IL" sz="2400" b="1" i="0" u="none" strike="noStrike" kern="1200" cap="none" spc="0" normalizeH="0" baseline="0" noProof="0" dirty="0">
                <a:ln>
                  <a:noFill/>
                </a:ln>
                <a:solidFill>
                  <a:prstClr val="black"/>
                </a:solidFill>
                <a:effectLst/>
                <a:uLnTx/>
                <a:uFillTx/>
                <a:latin typeface="Calibri" panose="020F0502020204030204"/>
                <a:ea typeface="Times New Roman"/>
                <a:cs typeface="Times New Roman"/>
              </a:rPr>
              <a:t>ג. תקיעות (עשרה קולות)</a:t>
            </a:r>
          </a:p>
          <a:p>
            <a:pPr marL="0" marR="0" lvl="0" indent="0" algn="r" defTabSz="914400" rtl="1" eaLnBrk="1" fontAlgn="auto" latinLnBrk="0" hangingPunct="1">
              <a:lnSpc>
                <a:spcPct val="115000"/>
              </a:lnSpc>
              <a:spcBef>
                <a:spcPts val="0"/>
              </a:spcBef>
              <a:spcAft>
                <a:spcPts val="1000"/>
              </a:spcAft>
              <a:buClrTx/>
              <a:buSzPts val="1000"/>
              <a:buFontTx/>
              <a:buNone/>
              <a:tabLst>
                <a:tab pos="457200" algn="l"/>
              </a:tabLst>
              <a:defRPr/>
            </a:pPr>
            <a:r>
              <a:rPr kumimoji="0" lang="he-IL" sz="2400" b="1" i="0" u="none" strike="noStrike" kern="1200" cap="none" spc="0" normalizeH="0" baseline="0" noProof="0" dirty="0">
                <a:ln>
                  <a:noFill/>
                </a:ln>
                <a:solidFill>
                  <a:prstClr val="black"/>
                </a:solidFill>
                <a:effectLst/>
                <a:uLnTx/>
                <a:uFillTx/>
                <a:latin typeface="Calibri" panose="020F0502020204030204"/>
                <a:ea typeface="Times New Roman"/>
                <a:cs typeface="Times New Roman"/>
              </a:rPr>
              <a:t>ד. בקשה.</a:t>
            </a:r>
          </a:p>
          <a:p>
            <a:pPr marL="0" marR="0" lvl="0" indent="0" algn="r" defTabSz="914400" rtl="1" eaLnBrk="1" fontAlgn="auto" latinLnBrk="0" hangingPunct="1">
              <a:lnSpc>
                <a:spcPct val="115000"/>
              </a:lnSpc>
              <a:spcBef>
                <a:spcPts val="0"/>
              </a:spcBef>
              <a:spcAft>
                <a:spcPts val="1000"/>
              </a:spcAft>
              <a:buClrTx/>
              <a:buSzPts val="1000"/>
              <a:buFontTx/>
              <a:buNone/>
              <a:tabLst>
                <a:tab pos="457200" algn="l"/>
              </a:tabLst>
              <a:defRPr/>
            </a:pPr>
            <a:r>
              <a:rPr kumimoji="0" lang="he-IL" sz="2400" b="1" i="0" u="none" strike="noStrike" kern="1200" cap="none" spc="0" normalizeH="0" baseline="0" noProof="0" dirty="0">
                <a:ln>
                  <a:noFill/>
                </a:ln>
                <a:solidFill>
                  <a:prstClr val="black"/>
                </a:solidFill>
                <a:effectLst/>
                <a:uLnTx/>
                <a:uFillTx/>
                <a:latin typeface="Calibri" panose="020F0502020204030204"/>
                <a:ea typeface="Times New Roman"/>
                <a:cs typeface="Times New Roman"/>
              </a:rPr>
              <a:t>ה.  חתימה.</a:t>
            </a:r>
            <a:endParaRPr kumimoji="0" lang="he-IL" sz="2400" b="1" i="0" u="sng" strike="noStrike" kern="1200" cap="none" spc="0" normalizeH="0" baseline="0" noProof="0" dirty="0">
              <a:ln>
                <a:noFill/>
              </a:ln>
              <a:solidFill>
                <a:prstClr val="black"/>
              </a:solidFill>
              <a:effectLst/>
              <a:uLnTx/>
              <a:uFillTx/>
              <a:latin typeface="Calibri" panose="020F0502020204030204"/>
              <a:ea typeface="Times New Roman"/>
              <a:cs typeface="Times New Roman"/>
            </a:endParaRPr>
          </a:p>
        </p:txBody>
      </p:sp>
      <p:pic>
        <p:nvPicPr>
          <p:cNvPr id="3" name="תמונה 2">
            <a:extLst>
              <a:ext uri="{FF2B5EF4-FFF2-40B4-BE49-F238E27FC236}">
                <a16:creationId xmlns:a16="http://schemas.microsoft.com/office/drawing/2014/main" id="{155CC068-735A-4F7E-9665-11EAAF8666BA}"/>
              </a:ext>
            </a:extLst>
          </p:cNvPr>
          <p:cNvPicPr>
            <a:picLocks noChangeAspect="1"/>
          </p:cNvPicPr>
          <p:nvPr/>
        </p:nvPicPr>
        <p:blipFill>
          <a:blip r:embed="rId2"/>
          <a:stretch>
            <a:fillRect/>
          </a:stretch>
        </p:blipFill>
        <p:spPr>
          <a:xfrm>
            <a:off x="1172307" y="51341"/>
            <a:ext cx="4525107" cy="2818468"/>
          </a:xfrm>
          <a:prstGeom prst="rect">
            <a:avLst/>
          </a:prstGeom>
        </p:spPr>
      </p:pic>
    </p:spTree>
    <p:extLst>
      <p:ext uri="{BB962C8B-B14F-4D97-AF65-F5344CB8AC3E}">
        <p14:creationId xmlns:p14="http://schemas.microsoft.com/office/powerpoint/2010/main" val="253725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11145C08-3920-4B93-B18A-9B3E0716991F}"/>
              </a:ext>
            </a:extLst>
          </p:cNvPr>
          <p:cNvSpPr txBox="1"/>
          <p:nvPr/>
        </p:nvSpPr>
        <p:spPr>
          <a:xfrm>
            <a:off x="4911183" y="198756"/>
            <a:ext cx="7407964" cy="6460487"/>
          </a:xfrm>
          <a:prstGeom prst="rect">
            <a:avLst/>
          </a:prstGeom>
          <a:solidFill>
            <a:schemeClr val="accent6">
              <a:lumMod val="60000"/>
              <a:lumOff val="40000"/>
            </a:schemeClr>
          </a:solidFill>
          <a:ln w="57150"/>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a:spAutoFit/>
          </a:bodyPr>
          <a:lstStyle/>
          <a:p>
            <a:pPr algn="r" rtl="1">
              <a:lnSpc>
                <a:spcPct val="115000"/>
              </a:lnSpc>
              <a:spcAft>
                <a:spcPts val="600"/>
              </a:spcAft>
            </a:pPr>
            <a:r>
              <a:rPr lang="he-IL" sz="2000" b="1" u="sng" dirty="0">
                <a:effectLst/>
                <a:latin typeface="Calibri" panose="020F0502020204030204" pitchFamily="34" charset="0"/>
                <a:ea typeface="Calibri" panose="020F0502020204030204" pitchFamily="34" charset="0"/>
                <a:cs typeface="David" panose="020E0502060401010101" pitchFamily="34" charset="-79"/>
              </a:rPr>
              <a:t>תפילת מוסף של ראש השנה:</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000" dirty="0">
                <a:effectLst/>
                <a:latin typeface="Calibri" panose="020F0502020204030204" pitchFamily="34" charset="0"/>
                <a:ea typeface="Calibri" panose="020F0502020204030204" pitchFamily="34" charset="0"/>
                <a:cs typeface="David" panose="020E0502060401010101" pitchFamily="34" charset="-79"/>
              </a:rPr>
              <a:t>לתפילת מוסף של ראש השנה יש מבנה מיוחד. היא כוללת בתוכה תשע ברכות. שלוש ברכות  נוספות המופיעות במרכזה של התפילה ונקראות זיכרונות, מלכויות ושופרות, שבהם משולבים פסוקים מן התורה בהתאם לתוכנה של הברכה.</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000" dirty="0">
                <a:effectLst/>
                <a:latin typeface="Calibri" panose="020F0502020204030204" pitchFamily="34" charset="0"/>
                <a:ea typeface="Calibri" panose="020F0502020204030204" pitchFamily="34" charset="0"/>
                <a:cs typeface="David" panose="020E0502060401010101" pitchFamily="34" charset="-79"/>
              </a:rPr>
              <a:t>פתיחת התפילה וסיום התפילה זהה לכל התפילות האחרות(שלוש ראשונות בשבח המקום ושלוש האחרונות הם ברכות הודאה. בימות השבוע מופיעים בקשות, אך בשבתות וימים טובים מופיעה ברכה אחת שנקרית  קדושת היום)</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000" dirty="0">
                <a:effectLst/>
                <a:latin typeface="Calibri" panose="020F0502020204030204" pitchFamily="34" charset="0"/>
                <a:ea typeface="Calibri" panose="020F0502020204030204" pitchFamily="34" charset="0"/>
                <a:cs typeface="David" panose="020E0502060401010101" pitchFamily="34" charset="-79"/>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000" b="1" dirty="0">
                <a:effectLst/>
                <a:latin typeface="Calibri" panose="020F0502020204030204" pitchFamily="34" charset="0"/>
                <a:ea typeface="Calibri" panose="020F0502020204030204" pitchFamily="34" charset="0"/>
                <a:cs typeface="David" panose="020E0502060401010101" pitchFamily="34" charset="-79"/>
              </a:rPr>
              <a:t>מלכויות-</a:t>
            </a:r>
            <a:r>
              <a:rPr lang="he-IL" sz="2000" dirty="0">
                <a:effectLst/>
                <a:latin typeface="Calibri" panose="020F0502020204030204" pitchFamily="34" charset="0"/>
                <a:ea typeface="Calibri" panose="020F0502020204030204" pitchFamily="34" charset="0"/>
                <a:cs typeface="David" panose="020E0502060401010101" pitchFamily="34" charset="-79"/>
              </a:rPr>
              <a:t> ברכה שבה מופיעה קבוצת פסוקים שתוכנם הוא לפאר  את ה' כמלך על כל הארץ, ועוסקים במלכותו של הקב"ה במהלך הדורות. בכולם מופיעה המלה מלוכה.</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000" b="1" dirty="0">
                <a:effectLst/>
                <a:latin typeface="Calibri" panose="020F0502020204030204" pitchFamily="34" charset="0"/>
                <a:ea typeface="Calibri" panose="020F0502020204030204" pitchFamily="34" charset="0"/>
                <a:cs typeface="David" panose="020E0502060401010101" pitchFamily="34" charset="-79"/>
              </a:rPr>
              <a:t>זכרונות</a:t>
            </a:r>
            <a:r>
              <a:rPr lang="he-IL" sz="2000" dirty="0">
                <a:effectLst/>
                <a:latin typeface="Calibri" panose="020F0502020204030204" pitchFamily="34" charset="0"/>
                <a:ea typeface="Calibri" panose="020F0502020204030204" pitchFamily="34" charset="0"/>
                <a:cs typeface="David" panose="020E0502060401010101" pitchFamily="34" charset="-79"/>
              </a:rPr>
              <a:t>- ברכה שבה מופיעה קבוצת פסוקים המתארת את ה' כזוכר הכל, ומבקשת על זכירת ישראל וזכירת עקידת יצחק. בכולם מופיעה המלה זכרון.</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000" b="1" dirty="0">
                <a:effectLst/>
                <a:latin typeface="Calibri" panose="020F0502020204030204" pitchFamily="34" charset="0"/>
                <a:ea typeface="Calibri" panose="020F0502020204030204" pitchFamily="34" charset="0"/>
                <a:cs typeface="David" panose="020E0502060401010101" pitchFamily="34" charset="-79"/>
              </a:rPr>
              <a:t>שופרות- </a:t>
            </a:r>
            <a:r>
              <a:rPr lang="he-IL" sz="2000" dirty="0">
                <a:effectLst/>
                <a:latin typeface="Calibri" panose="020F0502020204030204" pitchFamily="34" charset="0"/>
                <a:ea typeface="Calibri" panose="020F0502020204030204" pitchFamily="34" charset="0"/>
                <a:cs typeface="David" panose="020E0502060401010101" pitchFamily="34" charset="-79"/>
              </a:rPr>
              <a:t>ברכה שבה מופיעה קבוצת פסוקים העוסקים בהמלכה ה' ובהתגלותו שנעשית בקול השופר. בכולם מופיעה המלה  שופר.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תמונה 4" descr="תמונה שמכילה אדם, מקורה, אנשים, קבוצה&#10;&#10;התיאור נוצר באופן אוטומטי">
            <a:extLst>
              <a:ext uri="{FF2B5EF4-FFF2-40B4-BE49-F238E27FC236}">
                <a16:creationId xmlns:a16="http://schemas.microsoft.com/office/drawing/2014/main" id="{4E6583BC-6A03-4BB9-A1DF-87541AB2B2E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159025" y="1604132"/>
            <a:ext cx="4489625" cy="3471451"/>
          </a:xfrm>
          <a:prstGeom prst="rect">
            <a:avLst/>
          </a:prstGeom>
          <a:scene3d>
            <a:camera prst="orthographicFront"/>
            <a:lightRig rig="threePt" dir="t"/>
          </a:scene3d>
          <a:sp3d>
            <a:bevelT/>
          </a:sp3d>
        </p:spPr>
      </p:pic>
      <p:sp>
        <p:nvSpPr>
          <p:cNvPr id="6" name="תיבת טקסט 5">
            <a:extLst>
              <a:ext uri="{FF2B5EF4-FFF2-40B4-BE49-F238E27FC236}">
                <a16:creationId xmlns:a16="http://schemas.microsoft.com/office/drawing/2014/main" id="{5E8BEA36-2CCA-4496-B087-A014FF857060}"/>
              </a:ext>
            </a:extLst>
          </p:cNvPr>
          <p:cNvSpPr txBox="1"/>
          <p:nvPr/>
        </p:nvSpPr>
        <p:spPr>
          <a:xfrm flipH="1">
            <a:off x="2027583" y="6370166"/>
            <a:ext cx="264767" cy="5493812"/>
          </a:xfrm>
          <a:prstGeom prst="rect">
            <a:avLst/>
          </a:prstGeom>
          <a:noFill/>
        </p:spPr>
        <p:txBody>
          <a:bodyPr wrap="square" rtlCol="1">
            <a:spAutoFit/>
          </a:bodyPr>
          <a:lstStyle/>
          <a:p>
            <a:r>
              <a:rPr lang="he-IL" sz="900">
                <a:hlinkClick r:id="rId3" tooltip="https://commons.wikimedia.org/wiki/File:Weinles_On_the_eve_of_Yom_Kippur.jpg"/>
              </a:rPr>
              <a:t>תמונה זו</a:t>
            </a:r>
            <a:r>
              <a:rPr lang="he-IL" sz="900"/>
              <a:t> מאת מחבר לא ידוע ניתן ברשיון במסגרת </a:t>
            </a:r>
            <a:r>
              <a:rPr lang="he-IL" sz="900">
                <a:hlinkClick r:id="rId4" tooltip="https://creativecommons.org/licenses/by-sa/3.0/"/>
              </a:rPr>
              <a:t>CC BY-SA</a:t>
            </a:r>
            <a:endParaRPr lang="he-IL" sz="900"/>
          </a:p>
        </p:txBody>
      </p:sp>
    </p:spTree>
    <p:extLst>
      <p:ext uri="{BB962C8B-B14F-4D97-AF65-F5344CB8AC3E}">
        <p14:creationId xmlns:p14="http://schemas.microsoft.com/office/powerpoint/2010/main" val="1209739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90D7CBF4-2B0F-4A37-BA6C-33B73E07FD26}"/>
              </a:ext>
            </a:extLst>
          </p:cNvPr>
          <p:cNvSpPr txBox="1"/>
          <p:nvPr/>
        </p:nvSpPr>
        <p:spPr>
          <a:xfrm>
            <a:off x="5115339" y="2224317"/>
            <a:ext cx="6970644" cy="4796891"/>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p>
            <a:pPr algn="r" rtl="1">
              <a:lnSpc>
                <a:spcPct val="115000"/>
              </a:lnSpc>
              <a:spcAft>
                <a:spcPts val="1000"/>
              </a:spcAft>
            </a:pPr>
            <a:r>
              <a:rPr lang="he-IL" sz="2400" b="1" u="none" strike="noStrike" dirty="0">
                <a:effectLst/>
                <a:latin typeface="Calibri" panose="020F0502020204030204" pitchFamily="34" charset="0"/>
                <a:ea typeface="Calibri" panose="020F0502020204030204" pitchFamily="34" charset="0"/>
                <a:cs typeface="David" panose="020E0502060401010101" pitchFamily="34" charset="-79"/>
              </a:rPr>
              <a:t>תנא קמא:</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400" b="1" u="sng" dirty="0">
                <a:effectLst/>
                <a:latin typeface="Calibri" panose="020F0502020204030204" pitchFamily="34" charset="0"/>
                <a:ea typeface="Calibri" panose="020F0502020204030204" pitchFamily="34" charset="0"/>
                <a:cs typeface="David" panose="020E0502060401010101" pitchFamily="34" charset="-79"/>
              </a:rPr>
              <a:t>"אֵין פּוֹחֲתִין מֵעֲשָׂרָה מַלְכֻיּוֹת, מֵעֲשָׂרָה זִכְרוֹנוֹת, מֵעֲשָׂרָה שׁוֹפָרוֹת"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400" dirty="0">
                <a:effectLst/>
                <a:latin typeface="Calibri" panose="020F0502020204030204" pitchFamily="34" charset="0"/>
                <a:ea typeface="Calibri" panose="020F0502020204030204" pitchFamily="34" charset="0"/>
                <a:cs typeface="David" panose="020E0502060401010101" pitchFamily="34" charset="-79"/>
              </a:rPr>
              <a:t> בכל ברכה לשלב עשרה פסוקים.</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400" dirty="0">
                <a:effectLst/>
                <a:latin typeface="Calibri" panose="020F0502020204030204" pitchFamily="34" charset="0"/>
                <a:ea typeface="Calibri" panose="020F0502020204030204" pitchFamily="34" charset="0"/>
                <a:cs typeface="David" panose="020E0502060401010101" pitchFamily="34" charset="-79"/>
              </a:rPr>
              <a:t>עשרה פסוקים שיש בהם  מלוכה  למלכויות.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400" dirty="0">
                <a:effectLst/>
                <a:latin typeface="Calibri" panose="020F0502020204030204" pitchFamily="34" charset="0"/>
                <a:ea typeface="Calibri" panose="020F0502020204030204" pitchFamily="34" charset="0"/>
                <a:cs typeface="David" panose="020E0502060401010101" pitchFamily="34" charset="-79"/>
              </a:rPr>
              <a:t>עשרה פסוקים שיש בהם זיכרון  לזיכרונות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400" dirty="0">
                <a:effectLst/>
                <a:latin typeface="Calibri" panose="020F0502020204030204" pitchFamily="34" charset="0"/>
                <a:ea typeface="Calibri" panose="020F0502020204030204" pitchFamily="34" charset="0"/>
                <a:cs typeface="David" panose="020E0502060401010101" pitchFamily="34" charset="-79"/>
              </a:rPr>
              <a:t>עשרה פסוקים  שיש בהם שופר  לשופרות.</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400" dirty="0">
                <a:effectLst/>
                <a:latin typeface="Calibri" panose="020F0502020204030204" pitchFamily="34" charset="0"/>
                <a:ea typeface="Calibri" panose="020F0502020204030204" pitchFamily="34" charset="0"/>
                <a:cs typeface="David" panose="020E0502060401010101" pitchFamily="34" charset="-79"/>
              </a:rPr>
              <a:t>אסור להפחית מעשרה פסוקים, מכאן שיש לשלב 30 פסוקים.</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400" dirty="0">
                <a:effectLst/>
                <a:latin typeface="Calibri" panose="020F0502020204030204" pitchFamily="34" charset="0"/>
                <a:ea typeface="Calibri" panose="020F0502020204030204" pitchFamily="34" charset="0"/>
                <a:cs typeface="David" panose="020E0502060401010101" pitchFamily="34" charset="-79"/>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תיבת טקסט 4">
            <a:extLst>
              <a:ext uri="{FF2B5EF4-FFF2-40B4-BE49-F238E27FC236}">
                <a16:creationId xmlns:a16="http://schemas.microsoft.com/office/drawing/2014/main" id="{63D48C0B-1820-46EC-B04A-7AB9A5055EAB}"/>
              </a:ext>
            </a:extLst>
          </p:cNvPr>
          <p:cNvSpPr txBox="1"/>
          <p:nvPr/>
        </p:nvSpPr>
        <p:spPr>
          <a:xfrm>
            <a:off x="10402957" y="351206"/>
            <a:ext cx="1404730" cy="571695"/>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just" rtl="1">
              <a:lnSpc>
                <a:spcPct val="115000"/>
              </a:lnSpc>
              <a:spcAft>
                <a:spcPts val="1000"/>
              </a:spcAft>
              <a:tabLst>
                <a:tab pos="2009140" algn="l"/>
              </a:tabLst>
            </a:pPr>
            <a:r>
              <a:rPr lang="he-IL" sz="2800" b="1"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David" panose="020E0502060401010101" pitchFamily="34" charset="-79"/>
              </a:rPr>
              <a:t>רישא</a:t>
            </a:r>
            <a:r>
              <a:rPr lang="he-IL" b="1"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David" panose="020E0502060401010101" pitchFamily="34" charset="-79"/>
              </a:rPr>
              <a:t>: </a:t>
            </a:r>
            <a:endParaRPr lang="en-US" b="1"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Arial" panose="020B0604020202020204" pitchFamily="34" charset="0"/>
            </a:endParaRPr>
          </a:p>
        </p:txBody>
      </p:sp>
      <p:sp>
        <p:nvSpPr>
          <p:cNvPr id="7" name="תיבת טקסט 6">
            <a:extLst>
              <a:ext uri="{FF2B5EF4-FFF2-40B4-BE49-F238E27FC236}">
                <a16:creationId xmlns:a16="http://schemas.microsoft.com/office/drawing/2014/main" id="{3EB39D3F-F24B-48BC-8495-F7C4AEDE760B}"/>
              </a:ext>
            </a:extLst>
          </p:cNvPr>
          <p:cNvSpPr txBox="1"/>
          <p:nvPr/>
        </p:nvSpPr>
        <p:spPr>
          <a:xfrm>
            <a:off x="344557" y="3429000"/>
            <a:ext cx="4346713" cy="2587055"/>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r" rtl="1">
              <a:lnSpc>
                <a:spcPct val="150000"/>
              </a:lnSpc>
              <a:spcAft>
                <a:spcPts val="1000"/>
              </a:spcAft>
            </a:pPr>
            <a:r>
              <a:rPr lang="he-IL" sz="2400" b="1" u="sng" dirty="0">
                <a:solidFill>
                  <a:srgbClr val="000000"/>
                </a:solidFill>
                <a:effectLst/>
                <a:latin typeface="Calibri" panose="020F0502020204030204" pitchFamily="34" charset="0"/>
                <a:ea typeface="Calibri" panose="020F0502020204030204" pitchFamily="34" charset="0"/>
                <a:cs typeface="David" panose="020E0502060401010101" pitchFamily="34" charset="-79"/>
              </a:rPr>
              <a:t>רַבִּי יוֹחָנָן בֶּן נוּרִי אוֹמֵר: אִם אָמַר שָׁלשׁ </a:t>
            </a:r>
            <a:r>
              <a:rPr lang="he-IL" sz="2400" b="1" u="sng" dirty="0" err="1">
                <a:solidFill>
                  <a:srgbClr val="000000"/>
                </a:solidFill>
                <a:effectLst/>
                <a:latin typeface="Calibri" panose="020F0502020204030204" pitchFamily="34" charset="0"/>
                <a:ea typeface="Calibri" panose="020F0502020204030204" pitchFamily="34" charset="0"/>
                <a:cs typeface="David" panose="020E0502060401010101" pitchFamily="34" charset="-79"/>
              </a:rPr>
              <a:t>שָׁלשׁ</a:t>
            </a:r>
            <a:r>
              <a:rPr lang="he-IL" sz="2400" b="1" u="sng" dirty="0">
                <a:solidFill>
                  <a:srgbClr val="000000"/>
                </a:solidFill>
                <a:effectLst/>
                <a:latin typeface="Calibri" panose="020F0502020204030204" pitchFamily="34" charset="0"/>
                <a:ea typeface="Calibri" panose="020F0502020204030204" pitchFamily="34" charset="0"/>
                <a:cs typeface="David" panose="020E0502060401010101" pitchFamily="34" charset="-79"/>
              </a:rPr>
              <a:t> מִכֻּלָּן, יָצָא</a:t>
            </a:r>
            <a:r>
              <a:rPr lang="en-US" sz="2400" b="1" u="sng" dirty="0">
                <a:solidFill>
                  <a:srgbClr val="000000"/>
                </a:solidFill>
                <a:effectLst/>
                <a:latin typeface="David" panose="020E0502060401010101" pitchFamily="34" charset="-79"/>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2400" dirty="0">
                <a:effectLst/>
                <a:latin typeface="Calibri" panose="020F0502020204030204" pitchFamily="34" charset="0"/>
                <a:ea typeface="Calibri" panose="020F0502020204030204" pitchFamily="34" charset="0"/>
                <a:cs typeface="David" panose="020E0502060401010101" pitchFamily="34" charset="-79"/>
              </a:rPr>
              <a:t> די לשלב שלושה פסוקים מכל סוג, בסך הכל תשעה פסוקים. ר' יוחנן מתייחס למצב של בדיעבד.</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תיבת טקסט 10">
            <a:extLst>
              <a:ext uri="{FF2B5EF4-FFF2-40B4-BE49-F238E27FC236}">
                <a16:creationId xmlns:a16="http://schemas.microsoft.com/office/drawing/2014/main" id="{E89709DB-FC20-4FD4-8623-440839D44C87}"/>
              </a:ext>
            </a:extLst>
          </p:cNvPr>
          <p:cNvSpPr txBox="1"/>
          <p:nvPr/>
        </p:nvSpPr>
        <p:spPr>
          <a:xfrm>
            <a:off x="3458816" y="234539"/>
            <a:ext cx="6096000" cy="92608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he-IL"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נושא: מספר הפסוקים שאומרים בתפילות ראש השנה: מלכויות זכרונות ושופרות</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2" name="חץ: למטה 11">
            <a:extLst>
              <a:ext uri="{FF2B5EF4-FFF2-40B4-BE49-F238E27FC236}">
                <a16:creationId xmlns:a16="http://schemas.microsoft.com/office/drawing/2014/main" id="{7B25E3A6-7192-4D08-A247-7EAFBF2E3140}"/>
              </a:ext>
            </a:extLst>
          </p:cNvPr>
          <p:cNvSpPr/>
          <p:nvPr/>
        </p:nvSpPr>
        <p:spPr>
          <a:xfrm>
            <a:off x="8358345" y="124590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חץ: למטה 13">
            <a:extLst>
              <a:ext uri="{FF2B5EF4-FFF2-40B4-BE49-F238E27FC236}">
                <a16:creationId xmlns:a16="http://schemas.microsoft.com/office/drawing/2014/main" id="{ECFBB653-99D6-493E-B120-49108B36A5D1}"/>
              </a:ext>
            </a:extLst>
          </p:cNvPr>
          <p:cNvSpPr/>
          <p:nvPr/>
        </p:nvSpPr>
        <p:spPr>
          <a:xfrm>
            <a:off x="3835592" y="1245909"/>
            <a:ext cx="484632" cy="19471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988025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4F9B141D-4249-4658-8EAE-725DDD8B28C7}"/>
              </a:ext>
            </a:extLst>
          </p:cNvPr>
          <p:cNvSpPr txBox="1"/>
          <p:nvPr/>
        </p:nvSpPr>
        <p:spPr>
          <a:xfrm>
            <a:off x="3214921" y="3288187"/>
            <a:ext cx="8613349" cy="3159455"/>
          </a:xfrm>
          <a:prstGeom prst="rect">
            <a:avLst/>
          </a:prstGeom>
          <a:scene3d>
            <a:camera prst="orthographicFront"/>
            <a:lightRig rig="threePt" dir="t"/>
          </a:scene3d>
          <a:sp3d>
            <a:bevelT/>
          </a:sp3d>
        </p:spPr>
        <p:style>
          <a:lnRef idx="1">
            <a:schemeClr val="accent4"/>
          </a:lnRef>
          <a:fillRef idx="3">
            <a:schemeClr val="accent4"/>
          </a:fillRef>
          <a:effectRef idx="2">
            <a:schemeClr val="accent4"/>
          </a:effectRef>
          <a:fontRef idx="minor">
            <a:schemeClr val="lt1"/>
          </a:fontRef>
        </p:style>
        <p:txBody>
          <a:bodyPr wrap="square">
            <a:spAutoFit/>
          </a:bodyPr>
          <a:lstStyle/>
          <a:p>
            <a:pPr algn="r" rtl="1">
              <a:lnSpc>
                <a:spcPct val="115000"/>
              </a:lnSpc>
              <a:spcAft>
                <a:spcPts val="1000"/>
              </a:spcAft>
            </a:pPr>
            <a:r>
              <a:rPr lang="he-IL" sz="3200" b="1" u="sng" dirty="0">
                <a:effectLst/>
                <a:latin typeface="Calibri" panose="020F0502020204030204" pitchFamily="34" charset="0"/>
                <a:ea typeface="Calibri" panose="020F0502020204030204" pitchFamily="34" charset="0"/>
                <a:cs typeface="David" panose="020E0502060401010101" pitchFamily="34" charset="-79"/>
              </a:rPr>
              <a:t>דין: אֵין מַזְכִּירִין זִכָּרוֹן, מַלְכוּת, וְשׁוֹפָר – שֶׁל פֻּרְעָנוּת</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3200" dirty="0">
                <a:effectLst/>
                <a:latin typeface="Calibri" panose="020F0502020204030204" pitchFamily="34" charset="0"/>
                <a:ea typeface="Calibri" panose="020F0502020204030204" pitchFamily="34" charset="0"/>
                <a:cs typeface="David" panose="020E0502060401010101" pitchFamily="34" charset="-79"/>
              </a:rPr>
              <a:t>לפנינו דין שמלמד אותנו תנא קמא, שאין לשלב פסוקי פורענות, למרות שמופיעים בהם המלים: מלוכה, זכרון ושופר.</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he-IL" sz="3200" b="1" dirty="0">
                <a:effectLst/>
                <a:latin typeface="Calibri" panose="020F0502020204030204" pitchFamily="34" charset="0"/>
                <a:ea typeface="Calibri" panose="020F0502020204030204" pitchFamily="34" charset="0"/>
                <a:cs typeface="David" panose="020E0502060401010101" pitchFamily="34" charset="-79"/>
              </a:rPr>
              <a:t>טעם: </a:t>
            </a:r>
            <a:r>
              <a:rPr lang="he-IL" sz="3200" dirty="0">
                <a:effectLst/>
                <a:latin typeface="Calibri" panose="020F0502020204030204" pitchFamily="34" charset="0"/>
                <a:ea typeface="Calibri" panose="020F0502020204030204" pitchFamily="34" charset="0"/>
                <a:cs typeface="David" panose="020E0502060401010101" pitchFamily="34" charset="-79"/>
              </a:rPr>
              <a:t>זה לא  סימן טוב להזכיר דברים רעים בראש השנה.</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תיבת טקסט 4">
            <a:extLst>
              <a:ext uri="{FF2B5EF4-FFF2-40B4-BE49-F238E27FC236}">
                <a16:creationId xmlns:a16="http://schemas.microsoft.com/office/drawing/2014/main" id="{2CF704C9-E4BF-4746-B236-FCDB3DE047BA}"/>
              </a:ext>
            </a:extLst>
          </p:cNvPr>
          <p:cNvSpPr txBox="1"/>
          <p:nvPr/>
        </p:nvSpPr>
        <p:spPr>
          <a:xfrm>
            <a:off x="5466945" y="1295135"/>
            <a:ext cx="6340742" cy="926087"/>
          </a:xfrm>
          <a:prstGeom prst="rect">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wrap="square">
            <a:spAutoFit/>
          </a:bodyPr>
          <a:lstStyle/>
          <a:p>
            <a:pPr algn="ctr" rtl="1">
              <a:lnSpc>
                <a:spcPct val="115000"/>
              </a:lnSpc>
              <a:spcAft>
                <a:spcPts val="1000"/>
              </a:spcAft>
              <a:tabLst>
                <a:tab pos="2009140" algn="l"/>
              </a:tabLst>
            </a:pPr>
            <a:r>
              <a:rPr lang="he-IL" sz="2400" b="1" dirty="0">
                <a:effectLst/>
                <a:latin typeface="Calibri" panose="020F0502020204030204" pitchFamily="34" charset="0"/>
                <a:ea typeface="Calibri" panose="020F0502020204030204" pitchFamily="34" charset="0"/>
                <a:cs typeface="David" panose="020E0502060401010101" pitchFamily="34" charset="-79"/>
              </a:rPr>
              <a:t>נושא: סוג  הפסוקים שלא מזכירים במלכויות זכרונות שופרות.</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תיבת טקסט 8">
            <a:extLst>
              <a:ext uri="{FF2B5EF4-FFF2-40B4-BE49-F238E27FC236}">
                <a16:creationId xmlns:a16="http://schemas.microsoft.com/office/drawing/2014/main" id="{6CA03D1A-8A1E-44B5-BA82-494C0B6BCEA7}"/>
              </a:ext>
            </a:extLst>
          </p:cNvPr>
          <p:cNvSpPr txBox="1"/>
          <p:nvPr/>
        </p:nvSpPr>
        <p:spPr>
          <a:xfrm>
            <a:off x="9793356" y="351206"/>
            <a:ext cx="2014331" cy="571695"/>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just" rtl="1">
              <a:lnSpc>
                <a:spcPct val="115000"/>
              </a:lnSpc>
              <a:spcAft>
                <a:spcPts val="1000"/>
              </a:spcAft>
              <a:tabLst>
                <a:tab pos="2009140" algn="l"/>
              </a:tabLst>
            </a:pPr>
            <a:r>
              <a:rPr lang="he-IL" sz="2800" b="1"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David" panose="020E0502060401010101" pitchFamily="34" charset="-79"/>
              </a:rPr>
              <a:t>אמצעיתא</a:t>
            </a:r>
            <a:r>
              <a:rPr lang="he-IL" b="1"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David" panose="020E0502060401010101" pitchFamily="34" charset="-79"/>
              </a:rPr>
              <a:t> </a:t>
            </a:r>
            <a:endParaRPr lang="en-US" b="1"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Arial" panose="020B0604020202020204" pitchFamily="34" charset="0"/>
            </a:endParaRPr>
          </a:p>
        </p:txBody>
      </p:sp>
      <p:pic>
        <p:nvPicPr>
          <p:cNvPr id="2" name="תמונה 1">
            <a:extLst>
              <a:ext uri="{FF2B5EF4-FFF2-40B4-BE49-F238E27FC236}">
                <a16:creationId xmlns:a16="http://schemas.microsoft.com/office/drawing/2014/main" id="{9D01180E-94E1-48D5-AFFF-38FBD1B51C6B}"/>
              </a:ext>
            </a:extLst>
          </p:cNvPr>
          <p:cNvPicPr>
            <a:picLocks noChangeAspect="1"/>
          </p:cNvPicPr>
          <p:nvPr/>
        </p:nvPicPr>
        <p:blipFill>
          <a:blip r:embed="rId2"/>
          <a:stretch>
            <a:fillRect/>
          </a:stretch>
        </p:blipFill>
        <p:spPr>
          <a:xfrm rot="19307942">
            <a:off x="238034" y="1752036"/>
            <a:ext cx="5193144" cy="1914009"/>
          </a:xfrm>
          <a:prstGeom prst="rect">
            <a:avLst/>
          </a:prstGeom>
          <a:scene3d>
            <a:camera prst="orthographicFront"/>
            <a:lightRig rig="threePt" dir="t"/>
          </a:scene3d>
          <a:sp3d>
            <a:bevelT/>
          </a:sp3d>
        </p:spPr>
      </p:pic>
    </p:spTree>
    <p:extLst>
      <p:ext uri="{BB962C8B-B14F-4D97-AF65-F5344CB8AC3E}">
        <p14:creationId xmlns:p14="http://schemas.microsoft.com/office/powerpoint/2010/main" val="1155214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תיבת טקסט 6">
            <a:extLst>
              <a:ext uri="{FF2B5EF4-FFF2-40B4-BE49-F238E27FC236}">
                <a16:creationId xmlns:a16="http://schemas.microsoft.com/office/drawing/2014/main" id="{F69488BE-952C-4844-981C-728E5A417CFA}"/>
              </a:ext>
            </a:extLst>
          </p:cNvPr>
          <p:cNvSpPr txBox="1"/>
          <p:nvPr/>
        </p:nvSpPr>
        <p:spPr>
          <a:xfrm>
            <a:off x="10323445" y="978272"/>
            <a:ext cx="1404730" cy="571695"/>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just" rtl="1">
              <a:lnSpc>
                <a:spcPct val="115000"/>
              </a:lnSpc>
              <a:spcAft>
                <a:spcPts val="1000"/>
              </a:spcAft>
              <a:tabLst>
                <a:tab pos="2009140" algn="l"/>
              </a:tabLst>
            </a:pPr>
            <a:r>
              <a:rPr lang="he-IL" sz="2800" b="1"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David" panose="020E0502060401010101" pitchFamily="34" charset="-79"/>
              </a:rPr>
              <a:t>סיפא</a:t>
            </a:r>
            <a:r>
              <a:rPr lang="he-IL" b="1"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David" panose="020E0502060401010101" pitchFamily="34" charset="-79"/>
              </a:rPr>
              <a:t> </a:t>
            </a:r>
            <a:endParaRPr lang="en-US" b="1"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Arial" panose="020B0604020202020204" pitchFamily="34" charset="0"/>
            </a:endParaRPr>
          </a:p>
        </p:txBody>
      </p:sp>
      <p:sp>
        <p:nvSpPr>
          <p:cNvPr id="9" name="תיבת טקסט 8">
            <a:extLst>
              <a:ext uri="{FF2B5EF4-FFF2-40B4-BE49-F238E27FC236}">
                <a16:creationId xmlns:a16="http://schemas.microsoft.com/office/drawing/2014/main" id="{A282D5F7-54D0-40DB-8733-BFC602B03486}"/>
              </a:ext>
            </a:extLst>
          </p:cNvPr>
          <p:cNvSpPr txBox="1"/>
          <p:nvPr/>
        </p:nvSpPr>
        <p:spPr>
          <a:xfrm>
            <a:off x="3763616" y="433123"/>
            <a:ext cx="609600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kumimoji="0" lang="he-IL" sz="2400" b="1" i="0"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נושא: מהו סדר הפסוקים בתוך  מלכויות, זכרונות ושופרות? </a:t>
            </a:r>
            <a:endParaRPr lang="he-IL" dirty="0"/>
          </a:p>
        </p:txBody>
      </p:sp>
      <p:sp>
        <p:nvSpPr>
          <p:cNvPr id="11" name="תיבת טקסט 10">
            <a:extLst>
              <a:ext uri="{FF2B5EF4-FFF2-40B4-BE49-F238E27FC236}">
                <a16:creationId xmlns:a16="http://schemas.microsoft.com/office/drawing/2014/main" id="{0A6D838B-D26E-454D-B2FC-1DA4036579F6}"/>
              </a:ext>
            </a:extLst>
          </p:cNvPr>
          <p:cNvSpPr txBox="1"/>
          <p:nvPr/>
        </p:nvSpPr>
        <p:spPr>
          <a:xfrm>
            <a:off x="2067338" y="1479042"/>
            <a:ext cx="3392555" cy="2704010"/>
          </a:xfrm>
          <a:prstGeom prst="rect">
            <a:avLst/>
          </a:prstGeom>
          <a:solidFill>
            <a:schemeClr val="accent6">
              <a:lumMod val="60000"/>
              <a:lumOff val="40000"/>
            </a:schemeClr>
          </a:solidFill>
          <a:scene3d>
            <a:camera prst="orthographicFront"/>
            <a:lightRig rig="threePt" dir="t"/>
          </a:scene3d>
          <a:sp3d>
            <a:bevelT/>
          </a:sp3d>
        </p:spPr>
        <p:txBody>
          <a:bodyPr wrap="square">
            <a:spAutoFit/>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he-IL" sz="2400" b="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סדר הפסוקים:</a:t>
            </a:r>
            <a:endParaRPr kumimoji="0" lang="en-US" sz="2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he-IL" sz="2400" b="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פסוקי התורה, </a:t>
            </a:r>
          </a:p>
          <a:p>
            <a:pPr marL="0" marR="0" lvl="0" indent="0" algn="ctr" defTabSz="914400" rtl="1" eaLnBrk="1" fontAlgn="auto" latinLnBrk="0" hangingPunct="1">
              <a:lnSpc>
                <a:spcPct val="115000"/>
              </a:lnSpc>
              <a:spcBef>
                <a:spcPts val="0"/>
              </a:spcBef>
              <a:spcAft>
                <a:spcPts val="1000"/>
              </a:spcAft>
              <a:buClrTx/>
              <a:buSzTx/>
              <a:buFontTx/>
              <a:buNone/>
              <a:tabLst/>
              <a:defRPr/>
            </a:pPr>
            <a:r>
              <a:rPr kumimoji="0" lang="he-IL" sz="2400" b="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פסוקי כתובים,</a:t>
            </a:r>
            <a:r>
              <a:rPr kumimoji="0" lang="he-IL" sz="2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 </a:t>
            </a:r>
          </a:p>
          <a:p>
            <a:pPr marL="0" marR="0" lvl="0" indent="0" algn="ctr" defTabSz="914400" rtl="1" eaLnBrk="1" fontAlgn="auto" latinLnBrk="0" hangingPunct="1">
              <a:lnSpc>
                <a:spcPct val="115000"/>
              </a:lnSpc>
              <a:spcBef>
                <a:spcPts val="0"/>
              </a:spcBef>
              <a:spcAft>
                <a:spcPts val="1000"/>
              </a:spcAft>
              <a:buClrTx/>
              <a:buSzTx/>
              <a:buFontTx/>
              <a:buNone/>
              <a:tabLst/>
              <a:defRPr/>
            </a:pPr>
            <a:r>
              <a:rPr lang="he-IL" sz="2400" dirty="0">
                <a:solidFill>
                  <a:prstClr val="black"/>
                </a:solidFill>
                <a:latin typeface="Calibri" panose="020F0502020204030204" pitchFamily="34" charset="0"/>
                <a:ea typeface="Calibri" panose="020F0502020204030204" pitchFamily="34" charset="0"/>
                <a:cs typeface="David" panose="020E0502060401010101" pitchFamily="34" charset="-79"/>
              </a:rPr>
              <a:t>פסוקי </a:t>
            </a:r>
            <a:r>
              <a:rPr kumimoji="0" lang="he-IL" sz="2400" b="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נביאים.</a:t>
            </a:r>
          </a:p>
          <a:p>
            <a:pPr marL="0" marR="0" lvl="0" indent="0" algn="ctr" defTabSz="914400" rtl="1" eaLnBrk="1" fontAlgn="auto" latinLnBrk="0" hangingPunct="1">
              <a:lnSpc>
                <a:spcPct val="115000"/>
              </a:lnSpc>
              <a:spcBef>
                <a:spcPts val="0"/>
              </a:spcBef>
              <a:spcAft>
                <a:spcPts val="1000"/>
              </a:spcAft>
              <a:buClrTx/>
              <a:buSzTx/>
              <a:buFontTx/>
              <a:buNone/>
              <a:tabLst/>
              <a:defRPr/>
            </a:pPr>
            <a:r>
              <a:rPr lang="he-IL" sz="2400" b="1" dirty="0">
                <a:solidFill>
                  <a:prstClr val="black"/>
                </a:solidFill>
                <a:latin typeface="Calibri" panose="020F0502020204030204" pitchFamily="34" charset="0"/>
                <a:ea typeface="Calibri" panose="020F0502020204030204" pitchFamily="34" charset="0"/>
                <a:cs typeface="David" panose="020E0502060401010101" pitchFamily="34" charset="-79"/>
              </a:rPr>
              <a:t>גם לדעת ר' יוסי</a:t>
            </a:r>
            <a:endParaRPr kumimoji="0" lang="en-US" sz="2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3" name="תיבת טקסט 12">
            <a:extLst>
              <a:ext uri="{FF2B5EF4-FFF2-40B4-BE49-F238E27FC236}">
                <a16:creationId xmlns:a16="http://schemas.microsoft.com/office/drawing/2014/main" id="{7509B9FF-EE0F-4264-87FD-E8B0FE337C3D}"/>
              </a:ext>
            </a:extLst>
          </p:cNvPr>
          <p:cNvSpPr txBox="1"/>
          <p:nvPr/>
        </p:nvSpPr>
        <p:spPr>
          <a:xfrm>
            <a:off x="2749827" y="4397974"/>
            <a:ext cx="8978348" cy="489749"/>
          </a:xfrm>
          <a:prstGeom prst="rect">
            <a:avLst/>
          </a:prstGeom>
          <a:noFill/>
          <a:scene3d>
            <a:camera prst="orthographicFront"/>
            <a:lightRig rig="threePt" dir="t"/>
          </a:scene3d>
          <a:sp3d>
            <a:bevelT/>
          </a:sp3d>
        </p:spPr>
        <p:txBody>
          <a:bodyPr wrap="square">
            <a:spAutoFit/>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he-IL" sz="2400" b="1" i="0" u="none" strike="noStrike" kern="1200" cap="none" spc="0" normalizeH="0" baseline="0" noProof="0" dirty="0">
                <a:ln>
                  <a:noFill/>
                </a:ln>
                <a:solidFill>
                  <a:prstClr val="black"/>
                </a:solidFill>
                <a:effectLst/>
                <a:highlight>
                  <a:srgbClr val="808000"/>
                </a:highlight>
                <a:uLnTx/>
                <a:uFillTx/>
                <a:latin typeface="Calibri" panose="020F0502020204030204" pitchFamily="34" charset="0"/>
                <a:ea typeface="Calibri" panose="020F0502020204030204" pitchFamily="34" charset="0"/>
                <a:cs typeface="Arial" panose="020B0604020202020204" pitchFamily="34" charset="0"/>
              </a:rPr>
              <a:t>שאלת המחלוקת: הפסוק המסיים כל סדר, מהיכן לקוח?(פשט המשנה)</a:t>
            </a:r>
            <a:endParaRPr kumimoji="0" lang="en-US" sz="2400" b="1" i="0" u="none" strike="noStrike" kern="1200" cap="none" spc="0" normalizeH="0" baseline="0" noProof="0" dirty="0">
              <a:ln>
                <a:noFill/>
              </a:ln>
              <a:solidFill>
                <a:prstClr val="black"/>
              </a:solidFill>
              <a:effectLst/>
              <a:highlight>
                <a:srgbClr val="808000"/>
              </a:highlight>
              <a:uLnTx/>
              <a:uFillTx/>
              <a:latin typeface="Calibri" panose="020F0502020204030204" pitchFamily="34" charset="0"/>
              <a:ea typeface="Calibri" panose="020F0502020204030204" pitchFamily="34" charset="0"/>
              <a:cs typeface="Arial" panose="020B0604020202020204" pitchFamily="34" charset="0"/>
            </a:endParaRPr>
          </a:p>
        </p:txBody>
      </p:sp>
      <p:sp>
        <p:nvSpPr>
          <p:cNvPr id="15" name="תיבת טקסט 14">
            <a:extLst>
              <a:ext uri="{FF2B5EF4-FFF2-40B4-BE49-F238E27FC236}">
                <a16:creationId xmlns:a16="http://schemas.microsoft.com/office/drawing/2014/main" id="{C643E86F-9C88-4BF3-90DB-75F16F7CE72E}"/>
              </a:ext>
            </a:extLst>
          </p:cNvPr>
          <p:cNvSpPr txBox="1"/>
          <p:nvPr/>
        </p:nvSpPr>
        <p:spPr>
          <a:xfrm>
            <a:off x="6811616" y="2105153"/>
            <a:ext cx="4532245" cy="1609158"/>
          </a:xfrm>
          <a:prstGeom prst="rect">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he-IL" sz="2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תנא קמא:</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15000"/>
              </a:lnSpc>
              <a:spcBef>
                <a:spcPts val="0"/>
              </a:spcBef>
              <a:spcAft>
                <a:spcPts val="1000"/>
              </a:spcAft>
              <a:buClrTx/>
              <a:buSzTx/>
              <a:buFontTx/>
              <a:buNone/>
              <a:tabLst/>
              <a:defRPr/>
            </a:pPr>
            <a:r>
              <a:rPr kumimoji="0" lang="he-IL" sz="2400" b="1" i="0"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מַתְחִיל בַּתּוֹרָה וּמַשְׁלִים בְּנָבִיא</a:t>
            </a:r>
            <a:r>
              <a:rPr kumimoji="0" lang="he-IL" sz="2400" b="0" i="0"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a:t>
            </a:r>
          </a:p>
          <a:p>
            <a:pPr marL="0" marR="0" lvl="0" indent="0" algn="r" defTabSz="914400" rtl="1" eaLnBrk="1" fontAlgn="auto" latinLnBrk="0" hangingPunct="1">
              <a:lnSpc>
                <a:spcPct val="115000"/>
              </a:lnSpc>
              <a:spcBef>
                <a:spcPts val="0"/>
              </a:spcBef>
              <a:spcAft>
                <a:spcPts val="1000"/>
              </a:spcAft>
              <a:buClrTx/>
              <a:buSzTx/>
              <a:buFontTx/>
              <a:buNone/>
              <a:tabLst/>
              <a:defRPr/>
            </a:pPr>
            <a:r>
              <a:rPr lang="he-IL" sz="2400" dirty="0">
                <a:solidFill>
                  <a:prstClr val="black"/>
                </a:solidFill>
                <a:latin typeface="Calibri" panose="020F0502020204030204" pitchFamily="34" charset="0"/>
                <a:ea typeface="Calibri" panose="020F0502020204030204" pitchFamily="34" charset="0"/>
                <a:cs typeface="David" panose="020E0502060401010101" pitchFamily="34" charset="-79"/>
              </a:rPr>
              <a:t>יש לסיים בנביא</a:t>
            </a:r>
          </a:p>
        </p:txBody>
      </p:sp>
      <p:sp>
        <p:nvSpPr>
          <p:cNvPr id="19" name="תיבת טקסט 18">
            <a:extLst>
              <a:ext uri="{FF2B5EF4-FFF2-40B4-BE49-F238E27FC236}">
                <a16:creationId xmlns:a16="http://schemas.microsoft.com/office/drawing/2014/main" id="{018293C4-E85E-454B-8934-C374AC2F5957}"/>
              </a:ext>
            </a:extLst>
          </p:cNvPr>
          <p:cNvSpPr txBox="1"/>
          <p:nvPr/>
        </p:nvSpPr>
        <p:spPr>
          <a:xfrm>
            <a:off x="1832112" y="5260015"/>
            <a:ext cx="4711148" cy="1045094"/>
          </a:xfrm>
          <a:prstGeom prst="rect">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r" defTabSz="914400" rtl="1" eaLnBrk="1" fontAlgn="auto" latinLnBrk="0" hangingPunct="1">
              <a:lnSpc>
                <a:spcPct val="115000"/>
              </a:lnSpc>
              <a:spcBef>
                <a:spcPts val="0"/>
              </a:spcBef>
              <a:spcAft>
                <a:spcPts val="1000"/>
              </a:spcAft>
              <a:buClrTx/>
              <a:buSzTx/>
              <a:buFontTx/>
              <a:buNone/>
              <a:tabLst>
                <a:tab pos="2009140" algn="l"/>
              </a:tabLst>
              <a:defRPr/>
            </a:pPr>
            <a:r>
              <a:rPr kumimoji="0" lang="he-IL" sz="2400" b="1" i="0" u="sng"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David" panose="020E0502060401010101" pitchFamily="34" charset="-79"/>
              </a:rPr>
              <a:t>רַבִּי יוֹסֵי אוֹמֵר</a:t>
            </a:r>
            <a:r>
              <a:rPr kumimoji="0" lang="en-US" sz="2400" b="1" i="0" u="sng" strike="noStrike" kern="1200" cap="none" spc="0" normalizeH="0" baseline="0" noProof="0" dirty="0">
                <a:ln>
                  <a:noFill/>
                </a:ln>
                <a:solidFill>
                  <a:srgbClr val="000000"/>
                </a:solidFill>
                <a:effectLst/>
                <a:uLnTx/>
                <a:uFillTx/>
                <a:latin typeface="David" panose="020E0502060401010101" pitchFamily="34" charset="-79"/>
                <a:ea typeface="Calibri" panose="020F0502020204030204" pitchFamily="34" charset="0"/>
                <a:cs typeface="Arial" panose="020B0604020202020204" pitchFamily="34" charset="0"/>
              </a:rPr>
              <a:t>:</a:t>
            </a:r>
            <a:r>
              <a:rPr kumimoji="0" lang="he-IL" sz="2400" b="1" i="0" u="sng"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David" panose="020E0502060401010101" pitchFamily="34" charset="-79"/>
              </a:rPr>
              <a:t>אִם הִשְׁלִים בַּתּוֹרָה, יָצָא</a:t>
            </a:r>
            <a:r>
              <a:rPr kumimoji="0" lang="en-US" sz="2400" b="1" i="0" u="sng" strike="noStrike" kern="1200" cap="none" spc="0" normalizeH="0" baseline="0" noProof="0" dirty="0">
                <a:ln>
                  <a:noFill/>
                </a:ln>
                <a:solidFill>
                  <a:srgbClr val="000000"/>
                </a:solidFill>
                <a:effectLst/>
                <a:uLnTx/>
                <a:uFillTx/>
                <a:latin typeface="David" panose="020E0502060401010101" pitchFamily="34" charset="-79"/>
                <a:ea typeface="Calibri" panose="020F0502020204030204" pitchFamily="34" charset="0"/>
                <a:cs typeface="Arial" panose="020B0604020202020204" pitchFamily="34" charset="0"/>
              </a:rPr>
              <a:t>:</a:t>
            </a:r>
            <a:r>
              <a:rPr kumimoji="0" lang="he-IL" sz="2400" b="1" i="0" u="sng"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David" panose="020E0502060401010101" pitchFamily="34" charset="-79"/>
              </a:rPr>
              <a:t>       </a:t>
            </a:r>
          </a:p>
          <a:p>
            <a:pPr marL="0" marR="0" lvl="0" indent="0" algn="r" defTabSz="914400" rtl="1" eaLnBrk="1" fontAlgn="auto" latinLnBrk="0" hangingPunct="1">
              <a:lnSpc>
                <a:spcPct val="115000"/>
              </a:lnSpc>
              <a:spcBef>
                <a:spcPts val="0"/>
              </a:spcBef>
              <a:spcAft>
                <a:spcPts val="1000"/>
              </a:spcAft>
              <a:buClrTx/>
              <a:buSzTx/>
              <a:buFontTx/>
              <a:buNone/>
              <a:tabLst>
                <a:tab pos="2009140" algn="l"/>
              </a:tabLst>
              <a:defRPr/>
            </a:pP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סיום הברכה בפסוק מן התורה.</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 name="תיבת טקסט 1">
            <a:extLst>
              <a:ext uri="{FF2B5EF4-FFF2-40B4-BE49-F238E27FC236}">
                <a16:creationId xmlns:a16="http://schemas.microsoft.com/office/drawing/2014/main" id="{E1EC5F65-79C2-4E0C-AFDB-A1D40067C275}"/>
              </a:ext>
            </a:extLst>
          </p:cNvPr>
          <p:cNvSpPr txBox="1"/>
          <p:nvPr/>
        </p:nvSpPr>
        <p:spPr>
          <a:xfrm>
            <a:off x="6904382" y="5262388"/>
            <a:ext cx="4711148" cy="1042721"/>
          </a:xfrm>
          <a:prstGeom prst="rect">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r" defTabSz="914400" rtl="1" eaLnBrk="1" fontAlgn="auto" latinLnBrk="0" hangingPunct="1">
              <a:lnSpc>
                <a:spcPct val="115000"/>
              </a:lnSpc>
              <a:spcBef>
                <a:spcPts val="0"/>
              </a:spcBef>
              <a:spcAft>
                <a:spcPts val="1000"/>
              </a:spcAft>
              <a:buClrTx/>
              <a:buSzTx/>
              <a:buFontTx/>
              <a:buNone/>
              <a:tabLst>
                <a:tab pos="2009140" algn="l"/>
              </a:tabLst>
              <a:defRPr/>
            </a:pPr>
            <a:r>
              <a:rPr kumimoji="0" lang="he-IL"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תנא קמא</a:t>
            </a: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he-IL"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משלים בנביא"</a:t>
            </a:r>
          </a:p>
          <a:p>
            <a:pPr marL="0" marR="0" lvl="0" indent="0" algn="r" defTabSz="914400" rtl="1" eaLnBrk="1" fontAlgn="auto" latinLnBrk="0" hangingPunct="1">
              <a:lnSpc>
                <a:spcPct val="115000"/>
              </a:lnSpc>
              <a:spcBef>
                <a:spcPts val="0"/>
              </a:spcBef>
              <a:spcAft>
                <a:spcPts val="1000"/>
              </a:spcAft>
              <a:buClrTx/>
              <a:buSzTx/>
              <a:buFontTx/>
              <a:buNone/>
              <a:tabLst>
                <a:tab pos="2009140" algn="l"/>
              </a:tabLst>
              <a:defRPr/>
            </a:pP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הפסוק  צריך להיות מן הנביאים.</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תיבת טקסט 2">
            <a:extLst>
              <a:ext uri="{FF2B5EF4-FFF2-40B4-BE49-F238E27FC236}">
                <a16:creationId xmlns:a16="http://schemas.microsoft.com/office/drawing/2014/main" id="{99DFECC6-CBE4-455F-9B2D-2DBFA7A891D3}"/>
              </a:ext>
            </a:extLst>
          </p:cNvPr>
          <p:cNvSpPr txBox="1"/>
          <p:nvPr/>
        </p:nvSpPr>
        <p:spPr>
          <a:xfrm>
            <a:off x="212034" y="5260015"/>
            <a:ext cx="1445413" cy="1200329"/>
          </a:xfrm>
          <a:prstGeom prst="rect">
            <a:avLst/>
          </a:prstGeom>
          <a:scene3d>
            <a:camera prst="orthographicFront"/>
            <a:lightRig rig="threePt" dir="t"/>
          </a:scene3d>
          <a:sp3d>
            <a:bevelT/>
          </a:sp3d>
        </p:spPr>
        <p:style>
          <a:lnRef idx="0">
            <a:schemeClr val="accent6"/>
          </a:lnRef>
          <a:fillRef idx="3">
            <a:schemeClr val="accent6"/>
          </a:fillRef>
          <a:effectRef idx="3">
            <a:schemeClr val="accent6"/>
          </a:effectRef>
          <a:fontRef idx="minor">
            <a:schemeClr val="lt1"/>
          </a:fontRef>
        </p:style>
        <p:txBody>
          <a:bodyPr wrap="square" rtlCol="1">
            <a:spAutoFit/>
          </a:bodyPr>
          <a:lstStyle/>
          <a:p>
            <a:r>
              <a:rPr lang="he-IL" b="1" dirty="0"/>
              <a:t>יש מקום לעיין בגמרא. מחלוקת מורכבת יותר.</a:t>
            </a:r>
          </a:p>
        </p:txBody>
      </p:sp>
    </p:spTree>
    <p:extLst>
      <p:ext uri="{BB962C8B-B14F-4D97-AF65-F5344CB8AC3E}">
        <p14:creationId xmlns:p14="http://schemas.microsoft.com/office/powerpoint/2010/main" val="2110750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מושגי יסוד">
            <a:extLst>
              <a:ext uri="{FF2B5EF4-FFF2-40B4-BE49-F238E27FC236}">
                <a16:creationId xmlns:a16="http://schemas.microsoft.com/office/drawing/2014/main" id="{10EE3186-974B-4F94-82DE-1877E101DE6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colorTemperature colorTemp="4700"/>
                    </a14:imgEffect>
                    <a14:imgEffect>
                      <a14:saturation sat="94000"/>
                    </a14:imgEffect>
                    <a14:imgEffect>
                      <a14:brightnessContrast bright="20000" contrast="-20000"/>
                    </a14:imgEffect>
                  </a14:imgLayer>
                </a14:imgProps>
              </a:ext>
              <a:ext uri="{28A0092B-C50C-407E-A947-70E740481C1C}">
                <a14:useLocalDpi xmlns:a14="http://schemas.microsoft.com/office/drawing/2010/main" val="0"/>
              </a:ext>
            </a:extLst>
          </a:blip>
          <a:srcRect t="16709" r="1" b="9630"/>
          <a:stretch/>
        </p:blipFill>
        <p:spPr bwMode="auto">
          <a:xfrm>
            <a:off x="180279" y="161490"/>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486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14">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16">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18">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2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Isosceles Triangle 24">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2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טבלה 3">
            <a:extLst>
              <a:ext uri="{FF2B5EF4-FFF2-40B4-BE49-F238E27FC236}">
                <a16:creationId xmlns:a16="http://schemas.microsoft.com/office/drawing/2014/main" id="{35F6782D-46D8-44F2-80FB-6D9804A471FB}"/>
              </a:ext>
            </a:extLst>
          </p:cNvPr>
          <p:cNvGraphicFramePr>
            <a:graphicFrameLocks noGrp="1"/>
          </p:cNvGraphicFramePr>
          <p:nvPr>
            <p:extLst>
              <p:ext uri="{D42A27DB-BD31-4B8C-83A1-F6EECF244321}">
                <p14:modId xmlns:p14="http://schemas.microsoft.com/office/powerpoint/2010/main" val="2316349371"/>
              </p:ext>
            </p:extLst>
          </p:nvPr>
        </p:nvGraphicFramePr>
        <p:xfrm>
          <a:off x="643465" y="836147"/>
          <a:ext cx="10905068" cy="5185706"/>
        </p:xfrm>
        <a:graphic>
          <a:graphicData uri="http://schemas.openxmlformats.org/drawingml/2006/table">
            <a:tbl>
              <a:tblPr rtl="1" firstRow="1" bandRow="1">
                <a:noFill/>
                <a:tableStyleId>{8799B23B-EC83-4686-B30A-512413B5E67A}</a:tableStyleId>
              </a:tblPr>
              <a:tblGrid>
                <a:gridCol w="1147415">
                  <a:extLst>
                    <a:ext uri="{9D8B030D-6E8A-4147-A177-3AD203B41FA5}">
                      <a16:colId xmlns:a16="http://schemas.microsoft.com/office/drawing/2014/main" val="2800652494"/>
                    </a:ext>
                  </a:extLst>
                </a:gridCol>
                <a:gridCol w="861331">
                  <a:extLst>
                    <a:ext uri="{9D8B030D-6E8A-4147-A177-3AD203B41FA5}">
                      <a16:colId xmlns:a16="http://schemas.microsoft.com/office/drawing/2014/main" val="48048889"/>
                    </a:ext>
                  </a:extLst>
                </a:gridCol>
                <a:gridCol w="1599615">
                  <a:extLst>
                    <a:ext uri="{9D8B030D-6E8A-4147-A177-3AD203B41FA5}">
                      <a16:colId xmlns:a16="http://schemas.microsoft.com/office/drawing/2014/main" val="4199553797"/>
                    </a:ext>
                  </a:extLst>
                </a:gridCol>
                <a:gridCol w="818265">
                  <a:extLst>
                    <a:ext uri="{9D8B030D-6E8A-4147-A177-3AD203B41FA5}">
                      <a16:colId xmlns:a16="http://schemas.microsoft.com/office/drawing/2014/main" val="1558215278"/>
                    </a:ext>
                  </a:extLst>
                </a:gridCol>
                <a:gridCol w="5783224">
                  <a:extLst>
                    <a:ext uri="{9D8B030D-6E8A-4147-A177-3AD203B41FA5}">
                      <a16:colId xmlns:a16="http://schemas.microsoft.com/office/drawing/2014/main" val="3083179699"/>
                    </a:ext>
                  </a:extLst>
                </a:gridCol>
                <a:gridCol w="695218">
                  <a:extLst>
                    <a:ext uri="{9D8B030D-6E8A-4147-A177-3AD203B41FA5}">
                      <a16:colId xmlns:a16="http://schemas.microsoft.com/office/drawing/2014/main" val="2198701392"/>
                    </a:ext>
                  </a:extLst>
                </a:gridCol>
              </a:tblGrid>
              <a:tr h="667409">
                <a:tc>
                  <a:txBody>
                    <a:bodyPr/>
                    <a:lstStyle/>
                    <a:p>
                      <a:pPr rtl="1"/>
                      <a:r>
                        <a:rPr lang="he-IL" sz="1900" b="1" cap="none" spc="0">
                          <a:solidFill>
                            <a:schemeClr val="tx1"/>
                          </a:solidFill>
                          <a:latin typeface="David" panose="020E0502060401010101" pitchFamily="34" charset="-79"/>
                          <a:cs typeface="David" panose="020E0502060401010101" pitchFamily="34" charset="-79"/>
                        </a:rPr>
                        <a:t>החלק</a:t>
                      </a:r>
                    </a:p>
                  </a:txBody>
                  <a:tcPr marL="0" marR="88594" marT="35438" marB="265782">
                    <a:lnL w="12700" cmpd="sng">
                      <a:noFill/>
                    </a:lnL>
                    <a:lnR w="12700" cmpd="sng">
                      <a:noFill/>
                    </a:lnR>
                    <a:lnT w="28575" cap="flat" cmpd="sng" algn="ctr">
                      <a:solidFill>
                        <a:schemeClr val="tx1"/>
                      </a:solidFill>
                      <a:prstDash val="solid"/>
                    </a:lnT>
                    <a:lnB w="38100" cmpd="sng">
                      <a:noFill/>
                    </a:lnB>
                    <a:noFill/>
                  </a:tcPr>
                </a:tc>
                <a:tc>
                  <a:txBody>
                    <a:bodyPr/>
                    <a:lstStyle/>
                    <a:p>
                      <a:pPr rtl="1"/>
                      <a:r>
                        <a:rPr lang="he-IL" sz="1900" b="1" cap="none" spc="0">
                          <a:solidFill>
                            <a:schemeClr val="tx1"/>
                          </a:solidFill>
                          <a:latin typeface="David" panose="020E0502060401010101" pitchFamily="34" charset="-79"/>
                          <a:cs typeface="David" panose="020E0502060401010101" pitchFamily="34" charset="-79"/>
                        </a:rPr>
                        <a:t>כותרת</a:t>
                      </a:r>
                    </a:p>
                  </a:txBody>
                  <a:tcPr marL="0" marR="88594" marT="35438" marB="265782">
                    <a:lnL w="12700" cmpd="sng">
                      <a:noFill/>
                    </a:lnL>
                    <a:lnR w="12700" cmpd="sng">
                      <a:noFill/>
                    </a:lnR>
                    <a:lnT w="28575" cap="flat" cmpd="sng" algn="ctr">
                      <a:solidFill>
                        <a:schemeClr val="tx1"/>
                      </a:solidFill>
                      <a:prstDash val="solid"/>
                    </a:lnT>
                    <a:lnB w="38100" cmpd="sng">
                      <a:noFill/>
                    </a:lnB>
                    <a:noFill/>
                  </a:tcPr>
                </a:tc>
                <a:tc>
                  <a:txBody>
                    <a:bodyPr/>
                    <a:lstStyle/>
                    <a:p>
                      <a:pPr rtl="1"/>
                      <a:r>
                        <a:rPr lang="he-IL" sz="1900" b="1" cap="none" spc="0">
                          <a:solidFill>
                            <a:schemeClr val="tx1"/>
                          </a:solidFill>
                          <a:latin typeface="David" panose="020E0502060401010101" pitchFamily="34" charset="-79"/>
                          <a:cs typeface="David" panose="020E0502060401010101" pitchFamily="34" charset="-79"/>
                        </a:rPr>
                        <a:t>אומר</a:t>
                      </a:r>
                    </a:p>
                  </a:txBody>
                  <a:tcPr marL="0" marR="88594" marT="35438" marB="265782">
                    <a:lnL w="12700" cmpd="sng">
                      <a:noFill/>
                    </a:lnL>
                    <a:lnR w="12700" cmpd="sng">
                      <a:noFill/>
                    </a:lnR>
                    <a:lnT w="28575" cap="flat" cmpd="sng" algn="ctr">
                      <a:solidFill>
                        <a:schemeClr val="tx1"/>
                      </a:solidFill>
                      <a:prstDash val="solid"/>
                    </a:lnT>
                    <a:lnB w="38100" cmpd="sng">
                      <a:noFill/>
                    </a:lnB>
                    <a:noFill/>
                  </a:tcPr>
                </a:tc>
                <a:tc>
                  <a:txBody>
                    <a:bodyPr/>
                    <a:lstStyle/>
                    <a:p>
                      <a:pPr rtl="1"/>
                      <a:r>
                        <a:rPr lang="he-IL" sz="1900" b="1" cap="none" spc="0">
                          <a:solidFill>
                            <a:schemeClr val="tx1"/>
                          </a:solidFill>
                          <a:latin typeface="David" panose="020E0502060401010101" pitchFamily="34" charset="-79"/>
                          <a:cs typeface="David" panose="020E0502060401010101" pitchFamily="34" charset="-79"/>
                        </a:rPr>
                        <a:t>מקרה</a:t>
                      </a:r>
                    </a:p>
                  </a:txBody>
                  <a:tcPr marL="0" marR="88594" marT="35438" marB="265782">
                    <a:lnL w="12700" cmpd="sng">
                      <a:noFill/>
                    </a:lnL>
                    <a:lnR w="12700" cmpd="sng">
                      <a:noFill/>
                    </a:lnR>
                    <a:lnT w="28575" cap="flat" cmpd="sng" algn="ctr">
                      <a:solidFill>
                        <a:schemeClr val="tx1"/>
                      </a:solidFill>
                      <a:prstDash val="solid"/>
                    </a:lnT>
                    <a:lnB w="38100" cmpd="sng">
                      <a:noFill/>
                    </a:lnB>
                    <a:noFill/>
                  </a:tcPr>
                </a:tc>
                <a:tc>
                  <a:txBody>
                    <a:bodyPr/>
                    <a:lstStyle/>
                    <a:p>
                      <a:pPr rtl="1"/>
                      <a:r>
                        <a:rPr lang="he-IL" sz="1900" b="1" cap="none" spc="0">
                          <a:solidFill>
                            <a:schemeClr val="tx1"/>
                          </a:solidFill>
                          <a:latin typeface="David" panose="020E0502060401010101" pitchFamily="34" charset="-79"/>
                          <a:cs typeface="David" panose="020E0502060401010101" pitchFamily="34" charset="-79"/>
                        </a:rPr>
                        <a:t>דין</a:t>
                      </a:r>
                    </a:p>
                  </a:txBody>
                  <a:tcPr marL="0" marR="88594" marT="35438" marB="265782">
                    <a:lnL w="12700" cmpd="sng">
                      <a:noFill/>
                    </a:lnL>
                    <a:lnR w="12700" cmpd="sng">
                      <a:noFill/>
                    </a:lnR>
                    <a:lnT w="28575" cap="flat" cmpd="sng" algn="ctr">
                      <a:solidFill>
                        <a:schemeClr val="tx1"/>
                      </a:solidFill>
                      <a:prstDash val="solid"/>
                    </a:lnT>
                    <a:lnB w="38100" cmpd="sng">
                      <a:noFill/>
                    </a:lnB>
                    <a:noFill/>
                  </a:tcPr>
                </a:tc>
                <a:tc>
                  <a:txBody>
                    <a:bodyPr/>
                    <a:lstStyle/>
                    <a:p>
                      <a:pPr rtl="1"/>
                      <a:r>
                        <a:rPr lang="he-IL" sz="1900" b="1" cap="none" spc="0">
                          <a:solidFill>
                            <a:schemeClr val="tx1"/>
                          </a:solidFill>
                          <a:latin typeface="David" panose="020E0502060401010101" pitchFamily="34" charset="-79"/>
                          <a:cs typeface="David" panose="020E0502060401010101" pitchFamily="34" charset="-79"/>
                        </a:rPr>
                        <a:t>טעם</a:t>
                      </a:r>
                    </a:p>
                  </a:txBody>
                  <a:tcPr marL="0" marR="88594" marT="35438" marB="265782">
                    <a:lnL w="12700" cmpd="sng">
                      <a:noFill/>
                    </a:lnL>
                    <a:lnR w="12700" cmpd="sng">
                      <a:noFill/>
                    </a:lnR>
                    <a:lnT w="28575" cap="flat" cmpd="sng" algn="ctr">
                      <a:solidFill>
                        <a:schemeClr val="tx1"/>
                      </a:solidFill>
                      <a:prstDash val="solid"/>
                    </a:lnT>
                    <a:lnB w="38100" cmpd="sng">
                      <a:noFill/>
                    </a:lnB>
                    <a:noFill/>
                  </a:tcPr>
                </a:tc>
                <a:extLst>
                  <a:ext uri="{0D108BD9-81ED-4DB2-BD59-A6C34878D82A}">
                    <a16:rowId xmlns:a16="http://schemas.microsoft.com/office/drawing/2014/main" val="2167446863"/>
                  </a:ext>
                </a:extLst>
              </a:tr>
              <a:tr h="962722">
                <a:tc>
                  <a:txBody>
                    <a:bodyPr/>
                    <a:lstStyle/>
                    <a:p>
                      <a:pPr rtl="1"/>
                      <a:r>
                        <a:rPr lang="he-IL" sz="1900" b="1" cap="none" spc="0">
                          <a:solidFill>
                            <a:schemeClr val="tx1"/>
                          </a:solidFill>
                          <a:latin typeface="David" panose="020E0502060401010101" pitchFamily="34" charset="-79"/>
                          <a:cs typeface="David" panose="020E0502060401010101" pitchFamily="34" charset="-79"/>
                        </a:rPr>
                        <a:t>רישא</a:t>
                      </a:r>
                    </a:p>
                  </a:txBody>
                  <a:tcPr marL="0" marR="88594" marT="35438" marB="265782">
                    <a:lnL w="12700" cmpd="sng">
                      <a:noFill/>
                      <a:prstDash val="solid"/>
                    </a:lnL>
                    <a:lnR w="12700" cmpd="sng">
                      <a:noFill/>
                      <a:prstDash val="solid"/>
                    </a:lnR>
                    <a:lnT w="38100" cmpd="sng">
                      <a:noFill/>
                    </a:lnT>
                    <a:lnB w="6350" cap="flat" cmpd="sng" algn="ctr">
                      <a:solidFill>
                        <a:schemeClr val="tx1"/>
                      </a:solidFill>
                      <a:prstDash val="solid"/>
                    </a:lnB>
                    <a:noFill/>
                  </a:tcPr>
                </a:tc>
                <a:tc>
                  <a:txBody>
                    <a:bodyPr/>
                    <a:lstStyle/>
                    <a:p>
                      <a:pPr rtl="1"/>
                      <a:r>
                        <a:rPr lang="he-IL" sz="1900" b="1" cap="none" spc="0">
                          <a:solidFill>
                            <a:schemeClr val="tx1"/>
                          </a:solidFill>
                          <a:latin typeface="David" panose="020E0502060401010101" pitchFamily="34" charset="-79"/>
                          <a:cs typeface="David" panose="020E0502060401010101" pitchFamily="34" charset="-79"/>
                        </a:rPr>
                        <a:t>אין</a:t>
                      </a:r>
                    </a:p>
                  </a:txBody>
                  <a:tcPr marL="0" marR="88594" marT="35438" marB="265782">
                    <a:lnL w="12700" cmpd="sng">
                      <a:noFill/>
                      <a:prstDash val="solid"/>
                    </a:lnL>
                    <a:lnR w="12700" cmpd="sng">
                      <a:noFill/>
                      <a:prstDash val="solid"/>
                    </a:lnR>
                    <a:lnT w="38100" cmpd="sng">
                      <a:noFill/>
                    </a:lnT>
                    <a:lnB w="6350" cap="flat" cmpd="sng" algn="ctr">
                      <a:solidFill>
                        <a:schemeClr val="tx1"/>
                      </a:solidFill>
                      <a:prstDash val="solid"/>
                    </a:lnB>
                    <a:noFill/>
                  </a:tcPr>
                </a:tc>
                <a:tc>
                  <a:txBody>
                    <a:bodyPr/>
                    <a:lstStyle/>
                    <a:p>
                      <a:pPr rtl="1"/>
                      <a:r>
                        <a:rPr lang="he-IL" sz="1900" b="1" cap="none" spc="0">
                          <a:solidFill>
                            <a:schemeClr val="tx1"/>
                          </a:solidFill>
                          <a:latin typeface="David" panose="020E0502060401010101" pitchFamily="34" charset="-79"/>
                          <a:cs typeface="David" panose="020E0502060401010101" pitchFamily="34" charset="-79"/>
                        </a:rPr>
                        <a:t>תנא קמא</a:t>
                      </a:r>
                    </a:p>
                  </a:txBody>
                  <a:tcPr marL="0" marR="88594" marT="35438" marB="265782">
                    <a:lnL w="12700" cmpd="sng">
                      <a:noFill/>
                      <a:prstDash val="solid"/>
                    </a:lnL>
                    <a:lnR w="12700" cmpd="sng">
                      <a:noFill/>
                      <a:prstDash val="solid"/>
                    </a:lnR>
                    <a:lnT w="38100" cmpd="sng">
                      <a:noFill/>
                    </a:lnT>
                    <a:lnB w="6350" cap="flat" cmpd="sng" algn="ctr">
                      <a:solidFill>
                        <a:schemeClr val="tx1"/>
                      </a:solidFill>
                      <a:prstDash val="solid"/>
                    </a:lnB>
                    <a:no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38100" cmpd="sng">
                      <a:noFill/>
                    </a:lnT>
                    <a:lnB w="6350" cap="flat" cmpd="sng" algn="ctr">
                      <a:solidFill>
                        <a:schemeClr val="tx1"/>
                      </a:solidFill>
                      <a:prstDash val="solid"/>
                    </a:lnB>
                    <a:no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900" b="1" cap="none" spc="0">
                          <a:solidFill>
                            <a:schemeClr val="tx1"/>
                          </a:solidFill>
                          <a:latin typeface="David" panose="020E0502060401010101" pitchFamily="34" charset="-79"/>
                          <a:cs typeface="David" panose="020E0502060401010101" pitchFamily="34" charset="-79"/>
                        </a:rPr>
                        <a:t>אֵין פּוֹחֲתִין מֵעֲשָׂרָה מַלְכֻיּוֹת, מֵעֲשָׂרָה זִכְרוֹנוֹת, מֵעֲשָׂרָה שׁוֹפָרוֹת .           </a:t>
                      </a:r>
                    </a:p>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38100" cmpd="sng">
                      <a:noFill/>
                    </a:lnT>
                    <a:lnB w="6350" cap="flat" cmpd="sng" algn="ctr">
                      <a:solidFill>
                        <a:schemeClr val="tx1"/>
                      </a:solidFill>
                      <a:prstDash val="solid"/>
                    </a:lnB>
                    <a:no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38100" cmpd="sng">
                      <a:noFill/>
                    </a:lnT>
                    <a:lnB w="6350" cap="flat" cmpd="sng" algn="ctr">
                      <a:solidFill>
                        <a:schemeClr val="tx1"/>
                      </a:solidFill>
                      <a:prstDash val="solid"/>
                    </a:lnB>
                    <a:noFill/>
                  </a:tcPr>
                </a:tc>
                <a:extLst>
                  <a:ext uri="{0D108BD9-81ED-4DB2-BD59-A6C34878D82A}">
                    <a16:rowId xmlns:a16="http://schemas.microsoft.com/office/drawing/2014/main" val="459954810"/>
                  </a:ext>
                </a:extLst>
              </a:tr>
              <a:tr h="962722">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tc>
                  <a:txBody>
                    <a:bodyPr/>
                    <a:lstStyle/>
                    <a:p>
                      <a:pPr rtl="1"/>
                      <a:r>
                        <a:rPr lang="he-IL" sz="1900" b="1" cap="none" spc="0">
                          <a:solidFill>
                            <a:schemeClr val="tx1"/>
                          </a:solidFill>
                          <a:latin typeface="David" panose="020E0502060401010101" pitchFamily="34" charset="-79"/>
                          <a:cs typeface="David" panose="020E0502060401010101" pitchFamily="34" charset="-79"/>
                        </a:rPr>
                        <a:t>ר' יוחנן בן נורי</a:t>
                      </a: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900" b="1" cap="none" spc="0">
                          <a:solidFill>
                            <a:schemeClr val="tx1"/>
                          </a:solidFill>
                          <a:latin typeface="David" panose="020E0502060401010101" pitchFamily="34" charset="-79"/>
                          <a:cs typeface="David" panose="020E0502060401010101" pitchFamily="34" charset="-79"/>
                        </a:rPr>
                        <a:t>אִם אָמַר שָׁלשׁ שָׁלשׁ מִכֻּלָּן, יָצָא.</a:t>
                      </a:r>
                    </a:p>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688924653"/>
                  </a:ext>
                </a:extLst>
              </a:tr>
              <a:tr h="962722">
                <a:tc>
                  <a:txBody>
                    <a:bodyPr/>
                    <a:lstStyle/>
                    <a:p>
                      <a:pPr rtl="1"/>
                      <a:r>
                        <a:rPr lang="he-IL" sz="1900" b="1" cap="none" spc="0">
                          <a:solidFill>
                            <a:schemeClr val="tx1"/>
                          </a:solidFill>
                          <a:latin typeface="David" panose="020E0502060401010101" pitchFamily="34" charset="-79"/>
                          <a:cs typeface="David" panose="020E0502060401010101" pitchFamily="34" charset="-79"/>
                        </a:rPr>
                        <a:t>אמצעיתא</a:t>
                      </a:r>
                    </a:p>
                  </a:txBody>
                  <a:tcPr marL="0" marR="88594" marT="35438" marB="265782">
                    <a:lnL w="12700" cmpd="sng">
                      <a:noFill/>
                      <a:prstDash val="solid"/>
                    </a:lnL>
                    <a:lnR w="12700" cmpd="sng">
                      <a:noFill/>
                      <a:prstDash val="solid"/>
                    </a:lnR>
                    <a:lnT w="12700" cmpd="sng">
                      <a:noFill/>
                      <a:prstDash val="solid"/>
                    </a:lnT>
                    <a:lnB w="6350" cap="flat" cmpd="sng" algn="ctr">
                      <a:solidFill>
                        <a:schemeClr val="tx1"/>
                      </a:solidFill>
                      <a:prstDash val="solid"/>
                    </a:lnB>
                    <a:no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12700" cmpd="sng">
                      <a:noFill/>
                      <a:prstDash val="solid"/>
                    </a:lnT>
                    <a:lnB w="6350" cap="flat" cmpd="sng" algn="ctr">
                      <a:solidFill>
                        <a:schemeClr val="tx1"/>
                      </a:solidFill>
                      <a:prstDash val="solid"/>
                    </a:lnB>
                    <a:noFill/>
                  </a:tcPr>
                </a:tc>
                <a:tc>
                  <a:txBody>
                    <a:bodyPr/>
                    <a:lstStyle/>
                    <a:p>
                      <a:pPr rtl="1"/>
                      <a:r>
                        <a:rPr lang="he-IL" sz="1900" b="1" cap="none" spc="0">
                          <a:solidFill>
                            <a:schemeClr val="tx1"/>
                          </a:solidFill>
                          <a:latin typeface="David" panose="020E0502060401010101" pitchFamily="34" charset="-79"/>
                          <a:cs typeface="David" panose="020E0502060401010101" pitchFamily="34" charset="-79"/>
                        </a:rPr>
                        <a:t>תנא קמא</a:t>
                      </a:r>
                    </a:p>
                  </a:txBody>
                  <a:tcPr marL="0" marR="88594" marT="35438" marB="265782">
                    <a:lnL w="12700" cmpd="sng">
                      <a:noFill/>
                      <a:prstDash val="solid"/>
                    </a:lnL>
                    <a:lnR w="12700" cmpd="sng">
                      <a:noFill/>
                      <a:prstDash val="solid"/>
                    </a:lnR>
                    <a:lnT w="12700" cmpd="sng">
                      <a:noFill/>
                      <a:prstDash val="solid"/>
                    </a:lnT>
                    <a:lnB w="6350" cap="flat" cmpd="sng" algn="ctr">
                      <a:solidFill>
                        <a:schemeClr val="tx1"/>
                      </a:solidFill>
                      <a:prstDash val="solid"/>
                    </a:lnB>
                    <a:no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12700" cmpd="sng">
                      <a:noFill/>
                      <a:prstDash val="solid"/>
                    </a:lnT>
                    <a:lnB w="6350" cap="flat" cmpd="sng" algn="ctr">
                      <a:solidFill>
                        <a:schemeClr val="tx1"/>
                      </a:solidFill>
                      <a:prstDash val="solid"/>
                    </a:lnB>
                    <a:no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900" b="1" cap="none" spc="0">
                          <a:solidFill>
                            <a:schemeClr val="tx1"/>
                          </a:solidFill>
                          <a:latin typeface="David" panose="020E0502060401010101" pitchFamily="34" charset="-79"/>
                          <a:cs typeface="David" panose="020E0502060401010101" pitchFamily="34" charset="-79"/>
                        </a:rPr>
                        <a:t>אֵין מַזְכִּירִין זִכָּרוֹן, מַלְכוּת, וְשׁוֹפָר – שֶׁל פֻּרְעָנוּת.                       </a:t>
                      </a:r>
                    </a:p>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12700" cmpd="sng">
                      <a:noFill/>
                      <a:prstDash val="solid"/>
                    </a:lnT>
                    <a:lnB w="6350" cap="flat" cmpd="sng" algn="ctr">
                      <a:solidFill>
                        <a:schemeClr val="tx1"/>
                      </a:solidFill>
                      <a:prstDash val="solid"/>
                    </a:lnB>
                    <a:no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12700" cmpd="sng">
                      <a:noFill/>
                      <a:prstDash val="solid"/>
                    </a:lnT>
                    <a:lnB w="6350" cap="flat" cmpd="sng" algn="ctr">
                      <a:solidFill>
                        <a:schemeClr val="tx1"/>
                      </a:solidFill>
                      <a:prstDash val="solid"/>
                    </a:lnB>
                    <a:noFill/>
                  </a:tcPr>
                </a:tc>
                <a:extLst>
                  <a:ext uri="{0D108BD9-81ED-4DB2-BD59-A6C34878D82A}">
                    <a16:rowId xmlns:a16="http://schemas.microsoft.com/office/drawing/2014/main" val="599881251"/>
                  </a:ext>
                </a:extLst>
              </a:tr>
              <a:tr h="962722">
                <a:tc>
                  <a:txBody>
                    <a:bodyPr/>
                    <a:lstStyle/>
                    <a:p>
                      <a:pPr rtl="1"/>
                      <a:r>
                        <a:rPr lang="he-IL" sz="1900" b="1" cap="none" spc="0">
                          <a:solidFill>
                            <a:schemeClr val="tx1"/>
                          </a:solidFill>
                          <a:latin typeface="David" panose="020E0502060401010101" pitchFamily="34" charset="-79"/>
                          <a:cs typeface="David" panose="020E0502060401010101" pitchFamily="34" charset="-79"/>
                        </a:rPr>
                        <a:t>סיפא</a:t>
                      </a: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900" b="1" cap="none" spc="0">
                          <a:solidFill>
                            <a:schemeClr val="tx1"/>
                          </a:solidFill>
                          <a:latin typeface="David" panose="020E0502060401010101" pitchFamily="34" charset="-79"/>
                          <a:cs typeface="David" panose="020E0502060401010101" pitchFamily="34" charset="-79"/>
                        </a:rPr>
                        <a:t>תנא קמא</a:t>
                      </a: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900" b="1" cap="none" spc="0">
                          <a:solidFill>
                            <a:schemeClr val="tx1"/>
                          </a:solidFill>
                          <a:latin typeface="David" panose="020E0502060401010101" pitchFamily="34" charset="-79"/>
                          <a:cs typeface="David" panose="020E0502060401010101" pitchFamily="34" charset="-79"/>
                        </a:rPr>
                        <a:t>מַתְחִיל בַּתּוֹרָה וּמַשְׁלִים בְּנָבִיא. </a:t>
                      </a:r>
                    </a:p>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635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2336796387"/>
                  </a:ext>
                </a:extLst>
              </a:tr>
              <a:tr h="667409">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12700" cmpd="sng">
                      <a:noFill/>
                      <a:prstDash val="solid"/>
                    </a:lnT>
                    <a:lnB w="12700" cmpd="sng">
                      <a:noFill/>
                      <a:prstDash val="solid"/>
                    </a:lnB>
                    <a:no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12700" cmpd="sng">
                      <a:noFill/>
                      <a:prstDash val="solid"/>
                    </a:lnT>
                    <a:lnB w="12700" cmpd="sng">
                      <a:noFill/>
                      <a:prstDash val="solid"/>
                    </a:lnB>
                    <a:no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900" b="1" cap="none" spc="0">
                          <a:solidFill>
                            <a:schemeClr val="tx1"/>
                          </a:solidFill>
                          <a:latin typeface="David" panose="020E0502060401010101" pitchFamily="34" charset="-79"/>
                          <a:cs typeface="David" panose="020E0502060401010101" pitchFamily="34" charset="-79"/>
                        </a:rPr>
                        <a:t>ר' יוסי</a:t>
                      </a:r>
                    </a:p>
                  </a:txBody>
                  <a:tcPr marL="0" marR="88594" marT="35438" marB="265782">
                    <a:lnL w="12700" cmpd="sng">
                      <a:noFill/>
                      <a:prstDash val="solid"/>
                    </a:lnL>
                    <a:lnR w="12700" cmpd="sng">
                      <a:noFill/>
                      <a:prstDash val="solid"/>
                    </a:lnR>
                    <a:lnT w="12700" cmpd="sng">
                      <a:noFill/>
                      <a:prstDash val="solid"/>
                    </a:lnT>
                    <a:lnB w="12700" cmpd="sng">
                      <a:noFill/>
                      <a:prstDash val="solid"/>
                    </a:lnB>
                    <a:no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12700" cmpd="sng">
                      <a:noFill/>
                      <a:prstDash val="solid"/>
                    </a:lnT>
                    <a:lnB w="12700" cmpd="sng">
                      <a:noFill/>
                      <a:prstDash val="solid"/>
                    </a:lnB>
                    <a:noFill/>
                  </a:tcPr>
                </a:tc>
                <a:tc>
                  <a:txBody>
                    <a:bodyPr/>
                    <a:lstStyle/>
                    <a:p>
                      <a:pPr rtl="1"/>
                      <a:r>
                        <a:rPr lang="he-IL" sz="1900" b="1" cap="none" spc="0">
                          <a:solidFill>
                            <a:schemeClr val="tx1"/>
                          </a:solidFill>
                          <a:latin typeface="David" panose="020E0502060401010101" pitchFamily="34" charset="-79"/>
                          <a:cs typeface="David" panose="020E0502060401010101" pitchFamily="34" charset="-79"/>
                        </a:rPr>
                        <a:t>אִם הִשְׁלִים בַּתּוֹרָה, יָצָא</a:t>
                      </a:r>
                    </a:p>
                  </a:txBody>
                  <a:tcPr marL="0" marR="88594" marT="35438" marB="265782">
                    <a:lnL w="12700" cmpd="sng">
                      <a:noFill/>
                      <a:prstDash val="solid"/>
                    </a:lnL>
                    <a:lnR w="12700" cmpd="sng">
                      <a:noFill/>
                      <a:prstDash val="solid"/>
                    </a:lnR>
                    <a:lnT w="12700" cmpd="sng">
                      <a:noFill/>
                      <a:prstDash val="solid"/>
                    </a:lnT>
                    <a:lnB w="12700" cmpd="sng">
                      <a:noFill/>
                      <a:prstDash val="solid"/>
                    </a:lnB>
                    <a:noFill/>
                  </a:tcPr>
                </a:tc>
                <a:tc>
                  <a:txBody>
                    <a:bodyPr/>
                    <a:lstStyle/>
                    <a:p>
                      <a:pPr rtl="1"/>
                      <a:endParaRPr lang="he-IL" sz="1900" b="1" cap="none" spc="0">
                        <a:solidFill>
                          <a:schemeClr val="tx1"/>
                        </a:solidFill>
                        <a:latin typeface="David" panose="020E0502060401010101" pitchFamily="34" charset="-79"/>
                        <a:cs typeface="David" panose="020E0502060401010101" pitchFamily="34" charset="-79"/>
                      </a:endParaRPr>
                    </a:p>
                  </a:txBody>
                  <a:tcPr marL="0" marR="88594" marT="35438" marB="265782">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211004889"/>
                  </a:ext>
                </a:extLst>
              </a:tr>
            </a:tbl>
          </a:graphicData>
        </a:graphic>
      </p:graphicFrame>
    </p:spTree>
    <p:extLst>
      <p:ext uri="{BB962C8B-B14F-4D97-AF65-F5344CB8AC3E}">
        <p14:creationId xmlns:p14="http://schemas.microsoft.com/office/powerpoint/2010/main" val="1697905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תיבת טקסט 8">
            <a:extLst>
              <a:ext uri="{FF2B5EF4-FFF2-40B4-BE49-F238E27FC236}">
                <a16:creationId xmlns:a16="http://schemas.microsoft.com/office/drawing/2014/main" id="{54381074-0971-4425-8363-759A2159C21C}"/>
              </a:ext>
            </a:extLst>
          </p:cNvPr>
          <p:cNvSpPr txBox="1"/>
          <p:nvPr/>
        </p:nvSpPr>
        <p:spPr>
          <a:xfrm>
            <a:off x="190500" y="165100"/>
            <a:ext cx="7899400" cy="711200"/>
          </a:xfrm>
          <a:prstGeom prst="rect">
            <a:avLst/>
          </a:prstGeom>
          <a:noFill/>
        </p:spPr>
        <p:txBody>
          <a:bodyPr wrap="square" anchor="t">
            <a:normAutofit/>
          </a:bodyPr>
          <a:lstStyle/>
          <a:p>
            <a:pPr marL="0" marR="0" lvl="0" indent="0" algn="ctr" defTabSz="914400" rtl="1" eaLnBrk="1" fontAlgn="auto" latinLnBrk="0" hangingPunct="1">
              <a:lnSpc>
                <a:spcPct val="115000"/>
              </a:lnSpc>
              <a:spcBef>
                <a:spcPts val="0"/>
              </a:spcBef>
              <a:spcAft>
                <a:spcPts val="1000"/>
              </a:spcAft>
              <a:buClrTx/>
              <a:buSzTx/>
              <a:buFontTx/>
              <a:buNone/>
              <a:tabLst>
                <a:tab pos="2009140" algn="l"/>
              </a:tabLst>
              <a:defRPr/>
            </a:pPr>
            <a:r>
              <a:rPr kumimoji="0" lang="he-IL" sz="28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David" panose="020E0502060401010101" pitchFamily="34" charset="-79"/>
              </a:rPr>
              <a:t>הרב יוסף אלבו, ספר העיקרים מאמר א פרק ד</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5" name="תיבת טקסט 4">
            <a:extLst>
              <a:ext uri="{FF2B5EF4-FFF2-40B4-BE49-F238E27FC236}">
                <a16:creationId xmlns:a16="http://schemas.microsoft.com/office/drawing/2014/main" id="{E3DA255D-A040-48BA-A66C-355F017CE363}"/>
              </a:ext>
            </a:extLst>
          </p:cNvPr>
          <p:cNvSpPr txBox="1"/>
          <p:nvPr/>
        </p:nvSpPr>
        <p:spPr>
          <a:xfrm>
            <a:off x="190500" y="952500"/>
            <a:ext cx="7899400" cy="5702300"/>
          </a:xfrm>
          <a:prstGeom prst="rect">
            <a:avLst/>
          </a:prstGeom>
          <a:blipFill>
            <a:blip r:embed="rId2"/>
            <a:tile tx="0" ty="0" sx="100000" sy="100000" flip="none" algn="tl"/>
          </a:blipFill>
        </p:spPr>
        <p:txBody>
          <a:bodyPr wrap="square" anchor="t">
            <a:normAutofit/>
          </a:bodyPr>
          <a:lstStyle/>
          <a:p>
            <a:pPr algn="just" rtl="1">
              <a:lnSpc>
                <a:spcPct val="115000"/>
              </a:lnSpc>
              <a:spcAft>
                <a:spcPts val="1000"/>
              </a:spcAft>
              <a:tabLst>
                <a:tab pos="2009140" algn="l"/>
              </a:tabLst>
            </a:pPr>
            <a:r>
              <a:rPr lang="he-IL" sz="2800">
                <a:effectLst/>
                <a:latin typeface="Calibri" panose="020F0502020204030204" pitchFamily="34" charset="0"/>
                <a:ea typeface="Calibri" panose="020F0502020204030204" pitchFamily="34" charset="0"/>
                <a:cs typeface="David" panose="020E0502060401010101" pitchFamily="34" charset="-79"/>
              </a:rPr>
              <a:t>אנשי הכנסת הגדולה הם שתיקנו את  מלכויות, זיכרונות ושופרות כנגד שלושת עיקרי האמונה:</a:t>
            </a:r>
            <a:endParaRPr lang="en-US" sz="2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buFont typeface="+mj-cs"/>
              <a:buAutoNum type="hebrew2Minus"/>
              <a:tabLst>
                <a:tab pos="2009140" algn="l"/>
              </a:tabLst>
            </a:pPr>
            <a:r>
              <a:rPr lang="he-IL" sz="2800">
                <a:effectLst/>
                <a:latin typeface="Calibri" panose="020F0502020204030204" pitchFamily="34" charset="0"/>
                <a:ea typeface="Calibri" panose="020F0502020204030204" pitchFamily="34" charset="0"/>
                <a:cs typeface="David" panose="020E0502060401010101" pitchFamily="34" charset="-79"/>
              </a:rPr>
              <a:t>מלכויות- אמונה במציאות ה' בעולם.</a:t>
            </a:r>
            <a:endParaRPr lang="en-US" sz="2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buFont typeface="+mj-cs"/>
              <a:buAutoNum type="hebrew2Minus"/>
              <a:tabLst>
                <a:tab pos="2009140" algn="l"/>
              </a:tabLst>
            </a:pPr>
            <a:r>
              <a:rPr lang="he-IL" sz="2800">
                <a:effectLst/>
                <a:latin typeface="Calibri" panose="020F0502020204030204" pitchFamily="34" charset="0"/>
                <a:ea typeface="Calibri" panose="020F0502020204030204" pitchFamily="34" charset="0"/>
                <a:cs typeface="David" panose="020E0502060401010101" pitchFamily="34" charset="-79"/>
              </a:rPr>
              <a:t> זכרונות- שהקב"ה משגיח על כל אדם ומשלם לכל אחד כמעשיו. </a:t>
            </a:r>
            <a:endParaRPr lang="en-US" sz="2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buFont typeface="+mj-cs"/>
              <a:buAutoNum type="hebrew2Minus"/>
              <a:tabLst>
                <a:tab pos="2009140" algn="l"/>
              </a:tabLst>
            </a:pPr>
            <a:r>
              <a:rPr lang="he-IL" sz="2800">
                <a:effectLst/>
                <a:latin typeface="Calibri" panose="020F0502020204030204" pitchFamily="34" charset="0"/>
                <a:ea typeface="Calibri" panose="020F0502020204030204" pitchFamily="34" charset="0"/>
                <a:cs typeface="David" panose="020E0502060401010101" pitchFamily="34" charset="-79"/>
              </a:rPr>
              <a:t>שופרות- האמונה שהתורה ניתנה מן השמים. במעמד הר סיני תקעו בשופר. </a:t>
            </a:r>
            <a:endParaRPr lang="he-IL" sz="2800">
              <a:latin typeface="Calibri" panose="020F0502020204030204" pitchFamily="34" charset="0"/>
              <a:ea typeface="Calibri" panose="020F0502020204030204" pitchFamily="34" charset="0"/>
              <a:cs typeface="Arial" panose="020B0604020202020204" pitchFamily="34" charset="0"/>
            </a:endParaRPr>
          </a:p>
          <a:p>
            <a:pPr lvl="0" algn="just" rtl="1">
              <a:lnSpc>
                <a:spcPct val="115000"/>
              </a:lnSpc>
              <a:tabLst>
                <a:tab pos="2009140" algn="l"/>
              </a:tabLst>
            </a:pPr>
            <a:r>
              <a:rPr lang="he-IL" sz="2800" b="1">
                <a:effectLst/>
                <a:latin typeface="Calibri" panose="020F0502020204030204" pitchFamily="34" charset="0"/>
                <a:ea typeface="Calibri" panose="020F0502020204030204" pitchFamily="34" charset="0"/>
                <a:cs typeface="David" panose="020E0502060401010101" pitchFamily="34" charset="-79"/>
              </a:rPr>
              <a:t>המטרה לעורר את האדם שיאמין בשלושה עיקרים אלה ויזכה בדין</a:t>
            </a:r>
            <a:endParaRPr lang="en-US" sz="2800">
              <a:effectLst/>
              <a:latin typeface="Calibri" panose="020F0502020204030204" pitchFamily="34" charset="0"/>
              <a:ea typeface="Calibri" panose="020F0502020204030204" pitchFamily="34" charset="0"/>
              <a:cs typeface="Arial" panose="020B0604020202020204" pitchFamily="34" charset="0"/>
            </a:endParaRPr>
          </a:p>
        </p:txBody>
      </p:sp>
      <p:sp>
        <p:nvSpPr>
          <p:cNvPr id="7" name="תיבת טקסט 6">
            <a:extLst>
              <a:ext uri="{FF2B5EF4-FFF2-40B4-BE49-F238E27FC236}">
                <a16:creationId xmlns:a16="http://schemas.microsoft.com/office/drawing/2014/main" id="{4A2FB0C6-9AD0-4FF4-83D0-C7C286615554}"/>
              </a:ext>
            </a:extLst>
          </p:cNvPr>
          <p:cNvSpPr txBox="1"/>
          <p:nvPr/>
        </p:nvSpPr>
        <p:spPr>
          <a:xfrm>
            <a:off x="8166100" y="165100"/>
            <a:ext cx="3810000" cy="1663700"/>
          </a:xfrm>
          <a:prstGeom prst="rect">
            <a:avLst/>
          </a:prstGeom>
          <a:noFill/>
        </p:spPr>
        <p:txBody>
          <a:bodyPr wrap="square" anchor="t">
            <a:normAutofit/>
          </a:bodyPr>
          <a:lstStyle/>
          <a:p>
            <a:pPr marL="0" marR="0" lvl="0" indent="0" algn="ctr" defTabSz="914400" rtl="1" eaLnBrk="1" fontAlgn="auto" latinLnBrk="0" hangingPunct="1">
              <a:lnSpc>
                <a:spcPct val="150000"/>
              </a:lnSpc>
              <a:spcBef>
                <a:spcPts val="0"/>
              </a:spcBef>
              <a:spcAft>
                <a:spcPts val="600"/>
              </a:spcAft>
              <a:buClrTx/>
              <a:buSzTx/>
              <a:buFontTx/>
              <a:buNone/>
              <a:tabLst/>
              <a:defRPr/>
            </a:pPr>
            <a:r>
              <a:rPr kumimoji="0" lang="he-IL" sz="28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David" panose="020E0502060401010101" pitchFamily="34" charset="-79"/>
              </a:rPr>
              <a:t>בתוספתא הסבירו מדוע משלבים שלוש ברכות אלה?</a:t>
            </a:r>
            <a:endParaRPr kumimoji="0" lang="en-US" sz="2800" b="1"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תיבת טקסט 2">
            <a:extLst>
              <a:ext uri="{FF2B5EF4-FFF2-40B4-BE49-F238E27FC236}">
                <a16:creationId xmlns:a16="http://schemas.microsoft.com/office/drawing/2014/main" id="{0F12D13D-7A3D-4797-B379-CB65A4CC3BBC}"/>
              </a:ext>
            </a:extLst>
          </p:cNvPr>
          <p:cNvSpPr txBox="1"/>
          <p:nvPr/>
        </p:nvSpPr>
        <p:spPr>
          <a:xfrm>
            <a:off x="8166100" y="1905000"/>
            <a:ext cx="3810000" cy="4749800"/>
          </a:xfrm>
          <a:prstGeom prst="rect">
            <a:avLst/>
          </a:prstGeom>
          <a:blipFill>
            <a:blip r:embed="rId3"/>
            <a:tile tx="0" ty="0" sx="100000" sy="100000" flip="none" algn="tl"/>
          </a:blipFill>
          <a:ln/>
        </p:spPr>
        <p:style>
          <a:lnRef idx="0">
            <a:schemeClr val="accent6"/>
          </a:lnRef>
          <a:fillRef idx="3">
            <a:schemeClr val="accent6"/>
          </a:fillRef>
          <a:effectRef idx="3">
            <a:schemeClr val="accent6"/>
          </a:effectRef>
          <a:fontRef idx="minor">
            <a:schemeClr val="lt1"/>
          </a:fontRef>
        </p:style>
        <p:txBody>
          <a:bodyPr wrap="square" anchor="t">
            <a:normAutofit/>
          </a:bodyPr>
          <a:lstStyle/>
          <a:p>
            <a:pPr algn="r" rtl="1">
              <a:lnSpc>
                <a:spcPct val="150000"/>
              </a:lnSpc>
              <a:spcAft>
                <a:spcPts val="1000"/>
              </a:spcAft>
            </a:pPr>
            <a:r>
              <a:rPr lang="he-IL" sz="2800">
                <a:solidFill>
                  <a:srgbClr val="000000"/>
                </a:solidFill>
                <a:effectLst/>
                <a:latin typeface="Calibri" panose="020F0502020204030204" pitchFamily="34" charset="0"/>
                <a:ea typeface="Calibri" panose="020F0502020204030204" pitchFamily="34" charset="0"/>
                <a:cs typeface="David" panose="020E0502060401010101" pitchFamily="34" charset="-79"/>
              </a:rPr>
              <a:t>מלכויות- כדי שנמליך אותו עלינו. </a:t>
            </a:r>
            <a:endParaRPr lang="en-US" sz="2800">
              <a:effectLst/>
              <a:latin typeface="Calibri" panose="020F0502020204030204" pitchFamily="34" charset="0"/>
              <a:ea typeface="Calibri" panose="020F0502020204030204" pitchFamily="34" charset="0"/>
              <a:cs typeface="Arial" panose="020B0604020202020204" pitchFamily="34" charset="0"/>
            </a:endParaRPr>
          </a:p>
          <a:p>
            <a:pPr algn="r" rtl="1">
              <a:lnSpc>
                <a:spcPct val="150000"/>
              </a:lnSpc>
              <a:spcAft>
                <a:spcPts val="1000"/>
              </a:spcAft>
            </a:pPr>
            <a:r>
              <a:rPr lang="he-IL" sz="2800">
                <a:solidFill>
                  <a:srgbClr val="000000"/>
                </a:solidFill>
                <a:effectLst/>
                <a:latin typeface="Calibri" panose="020F0502020204030204" pitchFamily="34" charset="0"/>
                <a:ea typeface="Calibri" panose="020F0502020204030204" pitchFamily="34" charset="0"/>
                <a:cs typeface="David" panose="020E0502060401010101" pitchFamily="34" charset="-79"/>
              </a:rPr>
              <a:t>זכרונות- כדי שזיכרוננו יבוא לפניו לטובה. </a:t>
            </a:r>
            <a:endParaRPr lang="en-US" sz="2800">
              <a:effectLst/>
              <a:latin typeface="Calibri" panose="020F0502020204030204" pitchFamily="34" charset="0"/>
              <a:ea typeface="Calibri" panose="020F0502020204030204" pitchFamily="34" charset="0"/>
              <a:cs typeface="Arial" panose="020B0604020202020204" pitchFamily="34" charset="0"/>
            </a:endParaRPr>
          </a:p>
          <a:p>
            <a:pPr algn="r" rtl="1">
              <a:lnSpc>
                <a:spcPct val="150000"/>
              </a:lnSpc>
              <a:spcAft>
                <a:spcPts val="1000"/>
              </a:spcAft>
            </a:pPr>
            <a:r>
              <a:rPr lang="he-IL" sz="2800">
                <a:solidFill>
                  <a:srgbClr val="000000"/>
                </a:solidFill>
                <a:effectLst/>
                <a:latin typeface="Calibri" panose="020F0502020204030204" pitchFamily="34" charset="0"/>
                <a:ea typeface="Calibri" panose="020F0502020204030204" pitchFamily="34" charset="0"/>
                <a:cs typeface="David" panose="020E0502060401010101" pitchFamily="34" charset="-79"/>
              </a:rPr>
              <a:t>שופרות- כדי שתפילותינו יעלו למעלה בקול השופר.                             </a:t>
            </a:r>
            <a:endParaRPr lang="en-US" sz="280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60775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0">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2">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תמונה 3" descr="תמונה שמכילה טבע, חוץ, הר, מים&#10;&#10;התיאור נוצר באופן אוטומטי">
            <a:extLst>
              <a:ext uri="{FF2B5EF4-FFF2-40B4-BE49-F238E27FC236}">
                <a16:creationId xmlns:a16="http://schemas.microsoft.com/office/drawing/2014/main" id="{350E0226-4590-4F7C-A72C-42EB0AEDC78C}"/>
              </a:ext>
            </a:extLst>
          </p:cNvPr>
          <p:cNvPicPr>
            <a:picLocks noChangeAspect="1"/>
          </p:cNvPicPr>
          <p:nvPr/>
        </p:nvPicPr>
        <p:blipFill>
          <a:blip r:embed="rId2"/>
          <a:stretch>
            <a:fillRect/>
          </a:stretch>
        </p:blipFill>
        <p:spPr>
          <a:xfrm>
            <a:off x="684213" y="962025"/>
            <a:ext cx="5327650" cy="4932363"/>
          </a:xfrm>
          <a:prstGeom prst="rect">
            <a:avLst/>
          </a:prstGeom>
        </p:spPr>
      </p:pic>
      <p:graphicFrame>
        <p:nvGraphicFramePr>
          <p:cNvPr id="2" name="טבלה 1">
            <a:extLst>
              <a:ext uri="{FF2B5EF4-FFF2-40B4-BE49-F238E27FC236}">
                <a16:creationId xmlns:a16="http://schemas.microsoft.com/office/drawing/2014/main" id="{5D348615-EBC2-4268-8A01-2F0E43C99E91}"/>
              </a:ext>
            </a:extLst>
          </p:cNvPr>
          <p:cNvGraphicFramePr>
            <a:graphicFrameLocks noGrp="1"/>
          </p:cNvGraphicFramePr>
          <p:nvPr>
            <p:extLst>
              <p:ext uri="{D42A27DB-BD31-4B8C-83A1-F6EECF244321}">
                <p14:modId xmlns:p14="http://schemas.microsoft.com/office/powerpoint/2010/main" val="1430630754"/>
              </p:ext>
            </p:extLst>
          </p:nvPr>
        </p:nvGraphicFramePr>
        <p:xfrm>
          <a:off x="6096001" y="821634"/>
          <a:ext cx="5420138" cy="5406886"/>
        </p:xfrm>
        <a:graphic>
          <a:graphicData uri="http://schemas.openxmlformats.org/drawingml/2006/table">
            <a:tbl>
              <a:tblPr rtl="1" firstRow="1" firstCol="1" bandRow="1">
                <a:tableStyleId>{3B4B98B0-60AC-42C2-AFA5-B58CD77FA1E5}</a:tableStyleId>
              </a:tblPr>
              <a:tblGrid>
                <a:gridCol w="1392165">
                  <a:extLst>
                    <a:ext uri="{9D8B030D-6E8A-4147-A177-3AD203B41FA5}">
                      <a16:colId xmlns:a16="http://schemas.microsoft.com/office/drawing/2014/main" val="3311841273"/>
                    </a:ext>
                  </a:extLst>
                </a:gridCol>
                <a:gridCol w="1349447">
                  <a:extLst>
                    <a:ext uri="{9D8B030D-6E8A-4147-A177-3AD203B41FA5}">
                      <a16:colId xmlns:a16="http://schemas.microsoft.com/office/drawing/2014/main" val="2033320215"/>
                    </a:ext>
                  </a:extLst>
                </a:gridCol>
                <a:gridCol w="2678526">
                  <a:extLst>
                    <a:ext uri="{9D8B030D-6E8A-4147-A177-3AD203B41FA5}">
                      <a16:colId xmlns:a16="http://schemas.microsoft.com/office/drawing/2014/main" val="2241764845"/>
                    </a:ext>
                  </a:extLst>
                </a:gridCol>
              </a:tblGrid>
              <a:tr h="1089648">
                <a:tc>
                  <a:txBody>
                    <a:bodyPr/>
                    <a:lstStyle/>
                    <a:p>
                      <a:pPr algn="r" rtl="1">
                        <a:lnSpc>
                          <a:spcPct val="115000"/>
                        </a:lnSpc>
                        <a:spcAft>
                          <a:spcPts val="1000"/>
                        </a:spcAft>
                        <a:tabLst>
                          <a:tab pos="2009140" algn="l"/>
                        </a:tabLst>
                      </a:pPr>
                      <a:r>
                        <a:rPr lang="he-IL" sz="1800" b="1" dirty="0">
                          <a:effectLst/>
                          <a:highlight>
                            <a:srgbClr val="FFFF00"/>
                          </a:highlight>
                          <a:latin typeface="David" panose="020E0502060401010101" pitchFamily="34" charset="-79"/>
                          <a:cs typeface="David" panose="020E0502060401010101" pitchFamily="34" charset="-79"/>
                        </a:rPr>
                        <a:t>הברכה</a:t>
                      </a:r>
                      <a:endParaRPr lang="en-US" sz="1800" b="1" dirty="0">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15000"/>
                        </a:lnSpc>
                        <a:spcAft>
                          <a:spcPts val="1000"/>
                        </a:spcAft>
                        <a:tabLst>
                          <a:tab pos="2009140" algn="l"/>
                        </a:tabLst>
                      </a:pPr>
                      <a:r>
                        <a:rPr lang="he-IL" sz="1800" b="1">
                          <a:effectLst/>
                          <a:highlight>
                            <a:srgbClr val="00FF00"/>
                          </a:highlight>
                          <a:latin typeface="David" panose="020E0502060401010101" pitchFamily="34" charset="-79"/>
                          <a:cs typeface="David" panose="020E0502060401010101" pitchFamily="34" charset="-79"/>
                        </a:rPr>
                        <a:t>העיקר </a:t>
                      </a:r>
                      <a:endParaRPr lang="en-US" sz="1800" b="1">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15000"/>
                        </a:lnSpc>
                        <a:spcAft>
                          <a:spcPts val="1000"/>
                        </a:spcAft>
                        <a:tabLst>
                          <a:tab pos="2009140" algn="l"/>
                        </a:tabLst>
                      </a:pPr>
                      <a:r>
                        <a:rPr lang="he-IL" sz="1800" b="1">
                          <a:effectLst/>
                          <a:highlight>
                            <a:srgbClr val="00FFFF"/>
                          </a:highlight>
                          <a:latin typeface="David" panose="020E0502060401010101" pitchFamily="34" charset="-79"/>
                          <a:cs typeface="David" panose="020E0502060401010101" pitchFamily="34" charset="-79"/>
                        </a:rPr>
                        <a:t>הוכחה מנוסח הברכה שברכה זו תוקנה כנגד עיקר זה</a:t>
                      </a:r>
                      <a:endParaRPr lang="en-US" sz="1800" b="1">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1538528"/>
                  </a:ext>
                </a:extLst>
              </a:tr>
              <a:tr h="1613795">
                <a:tc>
                  <a:txBody>
                    <a:bodyPr/>
                    <a:lstStyle/>
                    <a:p>
                      <a:pPr algn="r" rtl="1">
                        <a:lnSpc>
                          <a:spcPct val="115000"/>
                        </a:lnSpc>
                        <a:spcAft>
                          <a:spcPts val="1000"/>
                        </a:spcAft>
                        <a:tabLst>
                          <a:tab pos="2009140" algn="l"/>
                        </a:tabLst>
                      </a:pPr>
                      <a:r>
                        <a:rPr lang="he-IL" sz="1800" b="1">
                          <a:effectLst/>
                          <a:latin typeface="David" panose="020E0502060401010101" pitchFamily="34" charset="-79"/>
                          <a:cs typeface="David" panose="020E0502060401010101" pitchFamily="34" charset="-79"/>
                        </a:rPr>
                        <a:t>מלכויות</a:t>
                      </a:r>
                      <a:endParaRPr lang="en-US" sz="1800" b="1">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15000"/>
                        </a:lnSpc>
                        <a:spcAft>
                          <a:spcPts val="1000"/>
                        </a:spcAft>
                        <a:tabLst>
                          <a:tab pos="2009140" algn="l"/>
                        </a:tabLst>
                      </a:pPr>
                      <a:r>
                        <a:rPr lang="he-IL" sz="1800" b="1">
                          <a:solidFill>
                            <a:srgbClr val="FF0000"/>
                          </a:solidFill>
                          <a:effectLst/>
                          <a:latin typeface="David" panose="020E0502060401010101" pitchFamily="34" charset="-79"/>
                          <a:cs typeface="David" panose="020E0502060401010101" pitchFamily="34" charset="-79"/>
                        </a:rPr>
                        <a:t>מציאות ה'</a:t>
                      </a:r>
                      <a:endParaRPr lang="en-US" sz="1800" b="1">
                        <a:solidFill>
                          <a:srgbClr val="FF0000"/>
                        </a:solidFill>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15000"/>
                        </a:lnSpc>
                        <a:spcAft>
                          <a:spcPts val="1000"/>
                        </a:spcAft>
                        <a:tabLst>
                          <a:tab pos="2009140" algn="l"/>
                        </a:tabLst>
                      </a:pPr>
                      <a:r>
                        <a:rPr lang="he-IL" sz="1800" b="1">
                          <a:effectLst/>
                          <a:latin typeface="David" panose="020E0502060401010101" pitchFamily="34" charset="-79"/>
                          <a:cs typeface="David" panose="020E0502060401010101" pitchFamily="34" charset="-79"/>
                        </a:rPr>
                        <a:t>"ועל כן נקוה לך ה' אלוהינו לראות מהרה בתפארת עוזך להעביר גילולים מן הארץ והאלילים כרות יכרתון".</a:t>
                      </a:r>
                      <a:endParaRPr lang="en-US" sz="1800" b="1">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1932703"/>
                  </a:ext>
                </a:extLst>
              </a:tr>
              <a:tr h="1089648">
                <a:tc>
                  <a:txBody>
                    <a:bodyPr/>
                    <a:lstStyle/>
                    <a:p>
                      <a:pPr algn="r" rtl="1">
                        <a:lnSpc>
                          <a:spcPct val="115000"/>
                        </a:lnSpc>
                        <a:spcAft>
                          <a:spcPts val="1000"/>
                        </a:spcAft>
                        <a:tabLst>
                          <a:tab pos="2009140" algn="l"/>
                        </a:tabLst>
                      </a:pPr>
                      <a:r>
                        <a:rPr lang="he-IL" sz="1800" b="1">
                          <a:effectLst/>
                          <a:latin typeface="David" panose="020E0502060401010101" pitchFamily="34" charset="-79"/>
                          <a:cs typeface="David" panose="020E0502060401010101" pitchFamily="34" charset="-79"/>
                        </a:rPr>
                        <a:t>זכרונות</a:t>
                      </a:r>
                      <a:endParaRPr lang="en-US" sz="1800" b="1">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15000"/>
                        </a:lnSpc>
                        <a:spcAft>
                          <a:spcPts val="1000"/>
                        </a:spcAft>
                        <a:tabLst>
                          <a:tab pos="2009140" algn="l"/>
                        </a:tabLst>
                      </a:pPr>
                      <a:r>
                        <a:rPr lang="he-IL" sz="1800" b="1">
                          <a:solidFill>
                            <a:srgbClr val="FF0000"/>
                          </a:solidFill>
                          <a:effectLst/>
                          <a:latin typeface="David" panose="020E0502060401010101" pitchFamily="34" charset="-79"/>
                          <a:cs typeface="David" panose="020E0502060401010101" pitchFamily="34" charset="-79"/>
                        </a:rPr>
                        <a:t>השגחה ושכר ועונש</a:t>
                      </a:r>
                      <a:endParaRPr lang="en-US" sz="1800" b="1">
                        <a:solidFill>
                          <a:srgbClr val="FF0000"/>
                        </a:solidFill>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15000"/>
                        </a:lnSpc>
                        <a:spcAft>
                          <a:spcPts val="1000"/>
                        </a:spcAft>
                        <a:tabLst>
                          <a:tab pos="2009140" algn="l"/>
                        </a:tabLst>
                      </a:pPr>
                      <a:r>
                        <a:rPr lang="he-IL" sz="1800" b="1">
                          <a:effectLst/>
                          <a:latin typeface="David" panose="020E0502060401010101" pitchFamily="34" charset="-79"/>
                          <a:cs typeface="David" panose="020E0502060401010101" pitchFamily="34" charset="-79"/>
                        </a:rPr>
                        <a:t>"אתה זוכר מעשה עולם ופוקד כל יצורי קדם".</a:t>
                      </a:r>
                      <a:endParaRPr lang="en-US" sz="1800" b="1">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1423696"/>
                  </a:ext>
                </a:extLst>
              </a:tr>
              <a:tr h="1613795">
                <a:tc>
                  <a:txBody>
                    <a:bodyPr/>
                    <a:lstStyle/>
                    <a:p>
                      <a:pPr algn="r" rtl="1">
                        <a:lnSpc>
                          <a:spcPct val="115000"/>
                        </a:lnSpc>
                        <a:spcAft>
                          <a:spcPts val="1000"/>
                        </a:spcAft>
                        <a:tabLst>
                          <a:tab pos="2009140" algn="l"/>
                        </a:tabLst>
                      </a:pPr>
                      <a:r>
                        <a:rPr lang="he-IL" sz="1800" b="1">
                          <a:effectLst/>
                          <a:latin typeface="David" panose="020E0502060401010101" pitchFamily="34" charset="-79"/>
                          <a:cs typeface="David" panose="020E0502060401010101" pitchFamily="34" charset="-79"/>
                        </a:rPr>
                        <a:t>שופרות</a:t>
                      </a:r>
                      <a:endParaRPr lang="en-US" sz="1800" b="1">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15000"/>
                        </a:lnSpc>
                        <a:spcAft>
                          <a:spcPts val="1000"/>
                        </a:spcAft>
                        <a:tabLst>
                          <a:tab pos="2009140" algn="l"/>
                        </a:tabLst>
                      </a:pPr>
                      <a:r>
                        <a:rPr lang="he-IL" sz="1800" b="1">
                          <a:solidFill>
                            <a:srgbClr val="FF0000"/>
                          </a:solidFill>
                          <a:effectLst/>
                          <a:latin typeface="David" panose="020E0502060401010101" pitchFamily="34" charset="-79"/>
                          <a:cs typeface="David" panose="020E0502060401010101" pitchFamily="34" charset="-79"/>
                        </a:rPr>
                        <a:t>תורה מן השמים</a:t>
                      </a:r>
                      <a:endParaRPr lang="en-US" sz="1800" b="1">
                        <a:solidFill>
                          <a:srgbClr val="FF0000"/>
                        </a:solidFill>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lnSpc>
                          <a:spcPct val="115000"/>
                        </a:lnSpc>
                        <a:spcAft>
                          <a:spcPts val="1000"/>
                        </a:spcAft>
                        <a:tabLst>
                          <a:tab pos="2009140" algn="l"/>
                        </a:tabLst>
                      </a:pPr>
                      <a:r>
                        <a:rPr lang="he-IL" sz="1800" b="1" dirty="0">
                          <a:effectLst/>
                          <a:latin typeface="David" panose="020E0502060401010101" pitchFamily="34" charset="-79"/>
                          <a:cs typeface="David" panose="020E0502060401010101" pitchFamily="34" charset="-79"/>
                        </a:rPr>
                        <a:t>"אתה נגלת בענן כבודך על עם </a:t>
                      </a:r>
                      <a:r>
                        <a:rPr lang="he-IL" sz="1800" b="1" dirty="0" err="1">
                          <a:effectLst/>
                          <a:latin typeface="David" panose="020E0502060401010101" pitchFamily="34" charset="-79"/>
                          <a:cs typeface="David" panose="020E0502060401010101" pitchFamily="34" charset="-79"/>
                        </a:rPr>
                        <a:t>קדשך</a:t>
                      </a:r>
                      <a:r>
                        <a:rPr lang="he-IL" sz="1800" b="1" dirty="0">
                          <a:effectLst/>
                          <a:latin typeface="David" panose="020E0502060401010101" pitchFamily="34" charset="-79"/>
                          <a:cs typeface="David" panose="020E0502060401010101" pitchFamily="34" charset="-79"/>
                        </a:rPr>
                        <a:t> לדבר עמם מן השמים והשמעתם קולך".</a:t>
                      </a:r>
                      <a:endParaRPr lang="en-US" sz="1800" b="1" dirty="0">
                        <a:effectLst/>
                        <a:latin typeface="David" panose="020E0502060401010101" pitchFamily="34" charset="-79"/>
                        <a:ea typeface="Calibri" panose="020F0502020204030204" pitchFamily="34" charset="0"/>
                        <a:cs typeface="David" panose="020E0502060401010101" pitchFamily="34" charset="-79"/>
                      </a:endParaRPr>
                    </a:p>
                  </a:txBody>
                  <a:tcPr marL="40038" marR="400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8601812"/>
                  </a:ext>
                </a:extLst>
              </a:tr>
            </a:tbl>
          </a:graphicData>
        </a:graphic>
      </p:graphicFrame>
    </p:spTree>
    <p:extLst>
      <p:ext uri="{BB962C8B-B14F-4D97-AF65-F5344CB8AC3E}">
        <p14:creationId xmlns:p14="http://schemas.microsoft.com/office/powerpoint/2010/main" val="3821864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AEE30C-A132-4475-8EBC-582D4F060F67}"/>
              </a:ext>
            </a:extLst>
          </p:cNvPr>
          <p:cNvSpPr>
            <a:spLocks noGrp="1"/>
          </p:cNvSpPr>
          <p:nvPr>
            <p:ph type="ctrTitle"/>
          </p:nvPr>
        </p:nvSpPr>
        <p:spPr>
          <a:xfrm>
            <a:off x="5654040" y="2245810"/>
            <a:ext cx="5699760" cy="1355750"/>
          </a:xfrm>
        </p:spPr>
        <p:txBody>
          <a:bodyPr>
            <a:normAutofit/>
          </a:bodyPr>
          <a:lstStyle/>
          <a:p>
            <a:pPr algn="l"/>
            <a:r>
              <a:rPr lang="he-IL" sz="3400" dirty="0">
                <a:latin typeface="David" panose="020E0502060401010101" pitchFamily="34" charset="-79"/>
                <a:cs typeface="David" panose="020E0502060401010101" pitchFamily="34" charset="-79"/>
              </a:rPr>
              <a:t>שליח הציבור התוקע בראש השנה ושליח הציבור שמקרא את ההלל.</a:t>
            </a:r>
          </a:p>
        </p:txBody>
      </p:sp>
      <p:sp>
        <p:nvSpPr>
          <p:cNvPr id="1030" name="Freeform 17">
            <a:extLst>
              <a:ext uri="{FF2B5EF4-FFF2-40B4-BE49-F238E27FC236}">
                <a16:creationId xmlns:a16="http://schemas.microsoft.com/office/drawing/2014/main" id="{41F18803-BE79-4916-AE6B-5DE238B36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566160" y="0"/>
            <a:ext cx="8625840" cy="2130951"/>
          </a:xfrm>
          <a:custGeom>
            <a:avLst/>
            <a:gdLst>
              <a:gd name="connsiteX0" fmla="*/ 0 w 8663110"/>
              <a:gd name="connsiteY0" fmla="*/ 0 h 2130951"/>
              <a:gd name="connsiteX1" fmla="*/ 819150 w 8663110"/>
              <a:gd name="connsiteY1" fmla="*/ 0 h 2130951"/>
              <a:gd name="connsiteX2" fmla="*/ 1028700 w 8663110"/>
              <a:gd name="connsiteY2" fmla="*/ 0 h 2130951"/>
              <a:gd name="connsiteX3" fmla="*/ 4187970 w 8663110"/>
              <a:gd name="connsiteY3" fmla="*/ 0 h 2130951"/>
              <a:gd name="connsiteX4" fmla="*/ 4400550 w 8663110"/>
              <a:gd name="connsiteY4" fmla="*/ 0 h 2130951"/>
              <a:gd name="connsiteX5" fmla="*/ 5262791 w 8663110"/>
              <a:gd name="connsiteY5" fmla="*/ 0 h 2130951"/>
              <a:gd name="connsiteX6" fmla="*/ 5262791 w 8663110"/>
              <a:gd name="connsiteY6" fmla="*/ 478 h 2130951"/>
              <a:gd name="connsiteX7" fmla="*/ 8663110 w 8663110"/>
              <a:gd name="connsiteY7" fmla="*/ 478 h 2130951"/>
              <a:gd name="connsiteX8" fmla="*/ 7676422 w 8663110"/>
              <a:gd name="connsiteY8" fmla="*/ 2130951 h 2130951"/>
              <a:gd name="connsiteX9" fmla="*/ 4400550 w 8663110"/>
              <a:gd name="connsiteY9" fmla="*/ 2130951 h 2130951"/>
              <a:gd name="connsiteX10" fmla="*/ 4187970 w 8663110"/>
              <a:gd name="connsiteY10" fmla="*/ 2130951 h 2130951"/>
              <a:gd name="connsiteX11" fmla="*/ 1028700 w 8663110"/>
              <a:gd name="connsiteY11" fmla="*/ 2130951 h 2130951"/>
              <a:gd name="connsiteX12" fmla="*/ 819150 w 8663110"/>
              <a:gd name="connsiteY12" fmla="*/ 2130951 h 2130951"/>
              <a:gd name="connsiteX13" fmla="*/ 0 w 8663110"/>
              <a:gd name="connsiteY13"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63110" h="2130951">
                <a:moveTo>
                  <a:pt x="0" y="0"/>
                </a:moveTo>
                <a:lnTo>
                  <a:pt x="819150" y="0"/>
                </a:lnTo>
                <a:lnTo>
                  <a:pt x="1028700" y="0"/>
                </a:lnTo>
                <a:lnTo>
                  <a:pt x="4187970" y="0"/>
                </a:lnTo>
                <a:lnTo>
                  <a:pt x="4400550" y="0"/>
                </a:lnTo>
                <a:lnTo>
                  <a:pt x="5262791" y="0"/>
                </a:lnTo>
                <a:lnTo>
                  <a:pt x="5262791" y="478"/>
                </a:lnTo>
                <a:lnTo>
                  <a:pt x="8663110" y="478"/>
                </a:lnTo>
                <a:lnTo>
                  <a:pt x="7676422" y="2130951"/>
                </a:lnTo>
                <a:lnTo>
                  <a:pt x="4400550" y="2130951"/>
                </a:lnTo>
                <a:lnTo>
                  <a:pt x="4187970" y="2130951"/>
                </a:lnTo>
                <a:lnTo>
                  <a:pt x="1028700" y="2130951"/>
                </a:lnTo>
                <a:lnTo>
                  <a:pt x="819150" y="2130951"/>
                </a:lnTo>
                <a:lnTo>
                  <a:pt x="0" y="213095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בעל תוקע | ביכורים">
            <a:extLst>
              <a:ext uri="{FF2B5EF4-FFF2-40B4-BE49-F238E27FC236}">
                <a16:creationId xmlns:a16="http://schemas.microsoft.com/office/drawing/2014/main" id="{6346E73F-BB99-4BF9-B519-ED89709A25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 r="-2" b="-2"/>
          <a:stretch/>
        </p:blipFill>
        <p:spPr bwMode="auto">
          <a:xfrm>
            <a:off x="20" y="10"/>
            <a:ext cx="4902094" cy="3364982"/>
          </a:xfrm>
          <a:custGeom>
            <a:avLst/>
            <a:gdLst/>
            <a:ahLst/>
            <a:cxnLst/>
            <a:rect l="l" t="t" r="r" b="b"/>
            <a:pathLst>
              <a:path w="4902114" h="3364992">
                <a:moveTo>
                  <a:pt x="0" y="0"/>
                </a:moveTo>
                <a:lnTo>
                  <a:pt x="3343681" y="0"/>
                </a:lnTo>
                <a:lnTo>
                  <a:pt x="4902114" y="3364992"/>
                </a:lnTo>
                <a:lnTo>
                  <a:pt x="0" y="3364992"/>
                </a:lnTo>
                <a:close/>
              </a:path>
            </a:pathLst>
          </a:custGeom>
          <a:noFill/>
          <a:extLst>
            <a:ext uri="{909E8E84-426E-40DD-AFC4-6F175D3DCCD1}">
              <a14:hiddenFill xmlns:a14="http://schemas.microsoft.com/office/drawing/2010/main">
                <a:solidFill>
                  <a:srgbClr val="FFFFFF"/>
                </a:solidFill>
              </a14:hiddenFill>
            </a:ext>
          </a:extLst>
        </p:spPr>
      </p:pic>
      <p:sp>
        <p:nvSpPr>
          <p:cNvPr id="75" name="Freeform 18">
            <a:extLst>
              <a:ext uri="{FF2B5EF4-FFF2-40B4-BE49-F238E27FC236}">
                <a16:creationId xmlns:a16="http://schemas.microsoft.com/office/drawing/2014/main" id="{C15229F3-7A2E-4558-98FE-7A5F69409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162" y="4683319"/>
            <a:ext cx="6488837" cy="2174681"/>
          </a:xfrm>
          <a:custGeom>
            <a:avLst/>
            <a:gdLst>
              <a:gd name="connsiteX0" fmla="*/ 0 w 6516874"/>
              <a:gd name="connsiteY0" fmla="*/ 0 h 2174681"/>
              <a:gd name="connsiteX1" fmla="*/ 819150 w 6516874"/>
              <a:gd name="connsiteY1" fmla="*/ 0 h 2174681"/>
              <a:gd name="connsiteX2" fmla="*/ 1038225 w 6516874"/>
              <a:gd name="connsiteY2" fmla="*/ 0 h 2174681"/>
              <a:gd name="connsiteX3" fmla="*/ 6516874 w 6516874"/>
              <a:gd name="connsiteY3" fmla="*/ 0 h 2174681"/>
              <a:gd name="connsiteX4" fmla="*/ 5509712 w 6516874"/>
              <a:gd name="connsiteY4" fmla="*/ 2174681 h 2174681"/>
              <a:gd name="connsiteX5" fmla="*/ 1038225 w 6516874"/>
              <a:gd name="connsiteY5" fmla="*/ 2174681 h 2174681"/>
              <a:gd name="connsiteX6" fmla="*/ 947987 w 6516874"/>
              <a:gd name="connsiteY6" fmla="*/ 2174681 h 2174681"/>
              <a:gd name="connsiteX7" fmla="*/ 819150 w 6516874"/>
              <a:gd name="connsiteY7" fmla="*/ 2174681 h 2174681"/>
              <a:gd name="connsiteX8" fmla="*/ 0 w 6516874"/>
              <a:gd name="connsiteY8"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6874" h="2174681">
                <a:moveTo>
                  <a:pt x="0" y="0"/>
                </a:moveTo>
                <a:lnTo>
                  <a:pt x="819150" y="0"/>
                </a:lnTo>
                <a:lnTo>
                  <a:pt x="1038225" y="0"/>
                </a:lnTo>
                <a:lnTo>
                  <a:pt x="6516874" y="0"/>
                </a:lnTo>
                <a:lnTo>
                  <a:pt x="5509712" y="2174681"/>
                </a:lnTo>
                <a:lnTo>
                  <a:pt x="1038225" y="2174681"/>
                </a:lnTo>
                <a:lnTo>
                  <a:pt x="947987" y="2174681"/>
                </a:lnTo>
                <a:lnTo>
                  <a:pt x="819150" y="2174681"/>
                </a:lnTo>
                <a:lnTo>
                  <a:pt x="0" y="2174681"/>
                </a:lnTo>
                <a:close/>
              </a:path>
            </a:pathLst>
          </a:cu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הלל ראש חודש חשון ה'תש&quot;ע - YouTube">
            <a:extLst>
              <a:ext uri="{FF2B5EF4-FFF2-40B4-BE49-F238E27FC236}">
                <a16:creationId xmlns:a16="http://schemas.microsoft.com/office/drawing/2014/main" id="{1D88C827-95DD-4650-810E-5BAFEA75C7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971" b="7124"/>
          <a:stretch/>
        </p:blipFill>
        <p:spPr bwMode="auto">
          <a:xfrm>
            <a:off x="20" y="3493008"/>
            <a:ext cx="6519814" cy="3364992"/>
          </a:xfrm>
          <a:custGeom>
            <a:avLst/>
            <a:gdLst/>
            <a:ahLst/>
            <a:cxnLst/>
            <a:rect l="l" t="t" r="r" b="b"/>
            <a:pathLst>
              <a:path w="6519834" h="3364992">
                <a:moveTo>
                  <a:pt x="0" y="0"/>
                </a:moveTo>
                <a:lnTo>
                  <a:pt x="4961402" y="0"/>
                </a:lnTo>
                <a:lnTo>
                  <a:pt x="6519834" y="3364992"/>
                </a:lnTo>
                <a:lnTo>
                  <a:pt x="0" y="3364992"/>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98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1B1908-211F-4244-9253-0E0CA59D96FC}"/>
              </a:ext>
            </a:extLst>
          </p:cNvPr>
          <p:cNvSpPr>
            <a:spLocks noChangeArrowheads="1"/>
          </p:cNvSpPr>
          <p:nvPr/>
        </p:nvSpPr>
        <p:spPr bwMode="auto">
          <a:xfrm>
            <a:off x="2385391" y="974894"/>
            <a:ext cx="8825947" cy="1569660"/>
          </a:xfrm>
          <a:prstGeom prst="rect">
            <a:avLst/>
          </a:prstGeo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algn="r"/>
            <a:r>
              <a:rPr lang="he-IL" altLang="he-IL" sz="3200" b="1" u="sng" dirty="0">
                <a:solidFill>
                  <a:srgbClr val="2F6DBB"/>
                </a:solidFill>
                <a:latin typeface="David" panose="020E0502060401010101" pitchFamily="34" charset="-79"/>
                <a:cs typeface="David" panose="020E0502060401010101" pitchFamily="34" charset="-79"/>
              </a:rPr>
              <a:t>פרק ד - משנה ז</a:t>
            </a:r>
            <a:endParaRPr lang="he-IL" altLang="he-IL" sz="3200" b="1" u="sng" dirty="0">
              <a:solidFill>
                <a:srgbClr val="000000"/>
              </a:solidFill>
              <a:latin typeface="David" panose="020E0502060401010101" pitchFamily="34" charset="-79"/>
              <a:cs typeface="David" panose="020E0502060401010101" pitchFamily="34" charset="-79"/>
            </a:endParaRPr>
          </a:p>
          <a:p>
            <a:pPr algn="r"/>
            <a:r>
              <a:rPr lang="he-IL" altLang="he-IL" sz="3200" dirty="0">
                <a:solidFill>
                  <a:srgbClr val="000000"/>
                </a:solidFill>
                <a:latin typeface="David" panose="020E0502060401010101" pitchFamily="34" charset="-79"/>
                <a:cs typeface="David" panose="020E0502060401010101" pitchFamily="34" charset="-79"/>
              </a:rPr>
              <a:t>הָעוֹבֵר לִפְנֵי הַתֵּבָה בְּיוֹם טוֹב שֶׁל רֹאשׁ הַשָּׁנָה, הַשֵּׁנִי מַתְקִיעַ</a:t>
            </a:r>
          </a:p>
          <a:p>
            <a:pPr algn="r"/>
            <a:r>
              <a:rPr lang="he-IL" altLang="he-IL" sz="3200" dirty="0">
                <a:solidFill>
                  <a:srgbClr val="000000"/>
                </a:solidFill>
                <a:latin typeface="David" panose="020E0502060401010101" pitchFamily="34" charset="-79"/>
                <a:cs typeface="David" panose="020E0502060401010101" pitchFamily="34" charset="-79"/>
              </a:rPr>
              <a:t> וּבִשְׁעַת הַהַלֵּל, רִאשׁוֹן מַקְרֵא אֶת הַהַלֵּל:</a:t>
            </a:r>
            <a:r>
              <a:rPr lang="he-IL" altLang="he-IL" sz="3200" dirty="0"/>
              <a:t> </a:t>
            </a:r>
          </a:p>
        </p:txBody>
      </p:sp>
      <p:sp>
        <p:nvSpPr>
          <p:cNvPr id="4" name="תיבת טקסט 3">
            <a:extLst>
              <a:ext uri="{FF2B5EF4-FFF2-40B4-BE49-F238E27FC236}">
                <a16:creationId xmlns:a16="http://schemas.microsoft.com/office/drawing/2014/main" id="{5543FE5A-DACE-4651-ABCA-7EF2243D2E81}"/>
              </a:ext>
            </a:extLst>
          </p:cNvPr>
          <p:cNvSpPr txBox="1"/>
          <p:nvPr/>
        </p:nvSpPr>
        <p:spPr>
          <a:xfrm>
            <a:off x="6641084" y="3974794"/>
            <a:ext cx="4954567" cy="1479059"/>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nSpc>
                <a:spcPct val="115000"/>
              </a:lnSpc>
              <a:spcAft>
                <a:spcPts val="1000"/>
              </a:spcAft>
              <a:tabLst>
                <a:tab pos="2009140" algn="l"/>
              </a:tabLst>
            </a:pPr>
            <a:r>
              <a:rPr lang="he-IL" sz="2400" b="1" dirty="0">
                <a:solidFill>
                  <a:srgbClr val="000000"/>
                </a:solidFill>
                <a:latin typeface="Calibri" panose="020F0502020204030204" pitchFamily="34" charset="0"/>
                <a:ea typeface="Calibri" panose="020F0502020204030204" pitchFamily="34" charset="0"/>
                <a:cs typeface="David" panose="020E0502060401010101" pitchFamily="34" charset="-79"/>
              </a:rPr>
              <a:t>רישא</a:t>
            </a:r>
          </a:p>
          <a:p>
            <a:pPr>
              <a:lnSpc>
                <a:spcPct val="115000"/>
              </a:lnSpc>
              <a:spcAft>
                <a:spcPts val="1000"/>
              </a:spcAft>
              <a:tabLst>
                <a:tab pos="2009140" algn="l"/>
              </a:tabLst>
            </a:pPr>
            <a:r>
              <a:rPr lang="he-IL" sz="2400" b="1" dirty="0">
                <a:solidFill>
                  <a:srgbClr val="000000"/>
                </a:solidFill>
                <a:latin typeface="Calibri" panose="020F0502020204030204" pitchFamily="34" charset="0"/>
                <a:ea typeface="Calibri" panose="020F0502020204030204" pitchFamily="34" charset="0"/>
                <a:cs typeface="David" panose="020E0502060401010101" pitchFamily="34" charset="-79"/>
              </a:rPr>
              <a:t>באיזו תפילה מבין תפילות ראש השנה תוקעים בשופר?</a:t>
            </a:r>
            <a:endParaRPr lang="en-US" sz="2400" dirty="0">
              <a:latin typeface="Calibri" panose="020F0502020204030204" pitchFamily="34" charset="0"/>
              <a:ea typeface="Calibri" panose="020F0502020204030204" pitchFamily="34" charset="0"/>
              <a:cs typeface="Arial" panose="020B0604020202020204" pitchFamily="34" charset="0"/>
            </a:endParaRPr>
          </a:p>
        </p:txBody>
      </p:sp>
      <p:sp>
        <p:nvSpPr>
          <p:cNvPr id="6" name="תיבת טקסט 5">
            <a:extLst>
              <a:ext uri="{FF2B5EF4-FFF2-40B4-BE49-F238E27FC236}">
                <a16:creationId xmlns:a16="http://schemas.microsoft.com/office/drawing/2014/main" id="{8D2C5494-38AF-4AA4-9C92-DC97CF56639A}"/>
              </a:ext>
            </a:extLst>
          </p:cNvPr>
          <p:cNvSpPr txBox="1"/>
          <p:nvPr/>
        </p:nvSpPr>
        <p:spPr>
          <a:xfrm rot="10800000" flipV="1">
            <a:off x="795129" y="3843130"/>
            <a:ext cx="4611757" cy="171559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nSpc>
                <a:spcPct val="115000"/>
              </a:lnSpc>
              <a:spcAft>
                <a:spcPts val="1000"/>
              </a:spcAft>
              <a:tabLst>
                <a:tab pos="2009140" algn="l"/>
              </a:tabLst>
            </a:pPr>
            <a:r>
              <a:rPr lang="he-IL" sz="2800" b="1" dirty="0">
                <a:solidFill>
                  <a:srgbClr val="000000"/>
                </a:solidFill>
                <a:latin typeface="Calibri" panose="020F0502020204030204" pitchFamily="34" charset="0"/>
                <a:ea typeface="Calibri" panose="020F0502020204030204" pitchFamily="34" charset="0"/>
                <a:cs typeface="David" panose="020E0502060401010101" pitchFamily="34" charset="-79"/>
              </a:rPr>
              <a:t>סיפא</a:t>
            </a:r>
            <a:r>
              <a:rPr lang="en-US" sz="2800" b="1" dirty="0">
                <a:solidFill>
                  <a:srgbClr val="000000"/>
                </a:solidFill>
                <a:latin typeface="Calibri" panose="020F0502020204030204" pitchFamily="34" charset="0"/>
                <a:ea typeface="Calibri" panose="020F0502020204030204" pitchFamily="34" charset="0"/>
                <a:cs typeface="David" panose="020E0502060401010101" pitchFamily="34" charset="-79"/>
              </a:rPr>
              <a:t>:</a:t>
            </a:r>
          </a:p>
          <a:p>
            <a:pPr>
              <a:lnSpc>
                <a:spcPct val="115000"/>
              </a:lnSpc>
              <a:spcAft>
                <a:spcPts val="1000"/>
              </a:spcAft>
              <a:tabLst>
                <a:tab pos="2009140" algn="l"/>
              </a:tabLst>
            </a:pPr>
            <a:r>
              <a:rPr lang="he-IL" sz="2800" b="1" dirty="0">
                <a:solidFill>
                  <a:srgbClr val="000000"/>
                </a:solidFill>
                <a:latin typeface="Calibri" panose="020F0502020204030204" pitchFamily="34" charset="0"/>
                <a:ea typeface="Calibri" panose="020F0502020204030204" pitchFamily="34" charset="0"/>
                <a:cs typeface="David" panose="020E0502060401010101" pitchFamily="34" charset="-79"/>
              </a:rPr>
              <a:t>מי שליח הציבור שקורא את ההלל?</a:t>
            </a:r>
            <a:endParaRPr lang="en-US" sz="2800" b="1" dirty="0">
              <a:solidFill>
                <a:srgbClr val="000000"/>
              </a:solidFill>
              <a:latin typeface="Calibri" panose="020F0502020204030204" pitchFamily="34" charset="0"/>
              <a:ea typeface="Calibri" panose="020F0502020204030204" pitchFamily="34" charset="0"/>
              <a:cs typeface="David" panose="020E0502060401010101" pitchFamily="34" charset="-79"/>
            </a:endParaRPr>
          </a:p>
        </p:txBody>
      </p:sp>
      <p:pic>
        <p:nvPicPr>
          <p:cNvPr id="5" name="תמונה 4">
            <a:extLst>
              <a:ext uri="{FF2B5EF4-FFF2-40B4-BE49-F238E27FC236}">
                <a16:creationId xmlns:a16="http://schemas.microsoft.com/office/drawing/2014/main" id="{7D446D00-033E-4466-BB12-9873313077F9}"/>
              </a:ext>
            </a:extLst>
          </p:cNvPr>
          <p:cNvPicPr>
            <a:picLocks noChangeAspect="1"/>
          </p:cNvPicPr>
          <p:nvPr/>
        </p:nvPicPr>
        <p:blipFill>
          <a:blip r:embed="rId2"/>
          <a:stretch>
            <a:fillRect/>
          </a:stretch>
        </p:blipFill>
        <p:spPr>
          <a:xfrm>
            <a:off x="239835" y="842196"/>
            <a:ext cx="1896020" cy="1835055"/>
          </a:xfrm>
          <a:prstGeom prst="rect">
            <a:avLst/>
          </a:prstGeom>
        </p:spPr>
      </p:pic>
    </p:spTree>
    <p:extLst>
      <p:ext uri="{BB962C8B-B14F-4D97-AF65-F5344CB8AC3E}">
        <p14:creationId xmlns:p14="http://schemas.microsoft.com/office/powerpoint/2010/main" val="1998535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טבלה 3">
            <a:extLst>
              <a:ext uri="{FF2B5EF4-FFF2-40B4-BE49-F238E27FC236}">
                <a16:creationId xmlns:a16="http://schemas.microsoft.com/office/drawing/2014/main" id="{35F6782D-46D8-44F2-80FB-6D9804A471FB}"/>
              </a:ext>
            </a:extLst>
          </p:cNvPr>
          <p:cNvGraphicFramePr>
            <a:graphicFrameLocks noGrp="1"/>
          </p:cNvGraphicFramePr>
          <p:nvPr>
            <p:extLst>
              <p:ext uri="{D42A27DB-BD31-4B8C-83A1-F6EECF244321}">
                <p14:modId xmlns:p14="http://schemas.microsoft.com/office/powerpoint/2010/main" val="3451591570"/>
              </p:ext>
            </p:extLst>
          </p:nvPr>
        </p:nvGraphicFramePr>
        <p:xfrm>
          <a:off x="643464" y="1908313"/>
          <a:ext cx="10899179" cy="3023691"/>
        </p:xfrm>
        <a:graphic>
          <a:graphicData uri="http://schemas.openxmlformats.org/drawingml/2006/table">
            <a:tbl>
              <a:tblPr rtl="1" firstRow="1" firstCol="1" bandRow="1">
                <a:solidFill>
                  <a:srgbClr val="404040"/>
                </a:solidFill>
                <a:tableStyleId>{5C22544A-7EE6-4342-B048-85BDC9FD1C3A}</a:tableStyleId>
              </a:tblPr>
              <a:tblGrid>
                <a:gridCol w="1404473">
                  <a:extLst>
                    <a:ext uri="{9D8B030D-6E8A-4147-A177-3AD203B41FA5}">
                      <a16:colId xmlns:a16="http://schemas.microsoft.com/office/drawing/2014/main" val="2800652494"/>
                    </a:ext>
                  </a:extLst>
                </a:gridCol>
                <a:gridCol w="1515370">
                  <a:extLst>
                    <a:ext uri="{9D8B030D-6E8A-4147-A177-3AD203B41FA5}">
                      <a16:colId xmlns:a16="http://schemas.microsoft.com/office/drawing/2014/main" val="48048889"/>
                    </a:ext>
                  </a:extLst>
                </a:gridCol>
                <a:gridCol w="1319670">
                  <a:extLst>
                    <a:ext uri="{9D8B030D-6E8A-4147-A177-3AD203B41FA5}">
                      <a16:colId xmlns:a16="http://schemas.microsoft.com/office/drawing/2014/main" val="4199553797"/>
                    </a:ext>
                  </a:extLst>
                </a:gridCol>
                <a:gridCol w="3067921">
                  <a:extLst>
                    <a:ext uri="{9D8B030D-6E8A-4147-A177-3AD203B41FA5}">
                      <a16:colId xmlns:a16="http://schemas.microsoft.com/office/drawing/2014/main" val="1558215278"/>
                    </a:ext>
                  </a:extLst>
                </a:gridCol>
                <a:gridCol w="2396018">
                  <a:extLst>
                    <a:ext uri="{9D8B030D-6E8A-4147-A177-3AD203B41FA5}">
                      <a16:colId xmlns:a16="http://schemas.microsoft.com/office/drawing/2014/main" val="3083179699"/>
                    </a:ext>
                  </a:extLst>
                </a:gridCol>
                <a:gridCol w="1195727">
                  <a:extLst>
                    <a:ext uri="{9D8B030D-6E8A-4147-A177-3AD203B41FA5}">
                      <a16:colId xmlns:a16="http://schemas.microsoft.com/office/drawing/2014/main" val="2198701392"/>
                    </a:ext>
                  </a:extLst>
                </a:gridCol>
              </a:tblGrid>
              <a:tr h="839827">
                <a:tc>
                  <a:txBody>
                    <a:bodyPr/>
                    <a:lstStyle/>
                    <a:p>
                      <a:pPr rtl="1"/>
                      <a:r>
                        <a:rPr lang="he-IL" sz="3300" b="0" cap="none" spc="0" dirty="0">
                          <a:solidFill>
                            <a:schemeClr val="bg1"/>
                          </a:solidFill>
                          <a:latin typeface="David" panose="020E0502060401010101" pitchFamily="34" charset="-79"/>
                          <a:cs typeface="David" panose="020E0502060401010101" pitchFamily="34" charset="-79"/>
                        </a:rPr>
                        <a:t>החלק</a:t>
                      </a:r>
                    </a:p>
                  </a:txBody>
                  <a:tcPr marL="140980" marR="140980" marT="187973" marB="7049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rtl="1"/>
                      <a:r>
                        <a:rPr lang="he-IL" sz="3300" b="0" cap="none" spc="0">
                          <a:solidFill>
                            <a:schemeClr val="bg1"/>
                          </a:solidFill>
                          <a:latin typeface="David" panose="020E0502060401010101" pitchFamily="34" charset="-79"/>
                          <a:cs typeface="David" panose="020E0502060401010101" pitchFamily="34" charset="-79"/>
                        </a:rPr>
                        <a:t>כותרת</a:t>
                      </a:r>
                    </a:p>
                  </a:txBody>
                  <a:tcPr marL="140980" marR="140980" marT="187973" marB="7049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rtl="1"/>
                      <a:r>
                        <a:rPr lang="he-IL" sz="3300" b="0" cap="none" spc="0">
                          <a:solidFill>
                            <a:schemeClr val="bg1"/>
                          </a:solidFill>
                          <a:latin typeface="David" panose="020E0502060401010101" pitchFamily="34" charset="-79"/>
                          <a:cs typeface="David" panose="020E0502060401010101" pitchFamily="34" charset="-79"/>
                        </a:rPr>
                        <a:t>אומר</a:t>
                      </a:r>
                    </a:p>
                  </a:txBody>
                  <a:tcPr marL="140980" marR="140980" marT="187973" marB="7049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rtl="1"/>
                      <a:r>
                        <a:rPr lang="he-IL" sz="3300" b="0" cap="none" spc="0">
                          <a:solidFill>
                            <a:schemeClr val="bg1"/>
                          </a:solidFill>
                          <a:latin typeface="David" panose="020E0502060401010101" pitchFamily="34" charset="-79"/>
                          <a:cs typeface="David" panose="020E0502060401010101" pitchFamily="34" charset="-79"/>
                        </a:rPr>
                        <a:t>מקרה</a:t>
                      </a:r>
                    </a:p>
                  </a:txBody>
                  <a:tcPr marL="140980" marR="140980" marT="187973" marB="7049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rtl="1"/>
                      <a:r>
                        <a:rPr lang="he-IL" sz="3300" b="0" cap="none" spc="0">
                          <a:solidFill>
                            <a:schemeClr val="bg1"/>
                          </a:solidFill>
                          <a:latin typeface="David" panose="020E0502060401010101" pitchFamily="34" charset="-79"/>
                          <a:cs typeface="David" panose="020E0502060401010101" pitchFamily="34" charset="-79"/>
                        </a:rPr>
                        <a:t>דין</a:t>
                      </a:r>
                    </a:p>
                  </a:txBody>
                  <a:tcPr marL="140980" marR="140980" marT="187973" marB="7049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rtl="1"/>
                      <a:r>
                        <a:rPr lang="he-IL" sz="3300" b="0" cap="none" spc="0">
                          <a:solidFill>
                            <a:schemeClr val="bg1"/>
                          </a:solidFill>
                          <a:latin typeface="David" panose="020E0502060401010101" pitchFamily="34" charset="-79"/>
                          <a:cs typeface="David" panose="020E0502060401010101" pitchFamily="34" charset="-79"/>
                        </a:rPr>
                        <a:t>טעם</a:t>
                      </a:r>
                    </a:p>
                  </a:txBody>
                  <a:tcPr marL="140980" marR="140980" marT="187973" marB="7049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167446863"/>
                  </a:ext>
                </a:extLst>
              </a:tr>
              <a:tr h="1091932">
                <a:tc>
                  <a:txBody>
                    <a:bodyPr/>
                    <a:lstStyle/>
                    <a:p>
                      <a:pPr rtl="1"/>
                      <a:r>
                        <a:rPr lang="he-IL" sz="2500" b="1" cap="none" spc="0" dirty="0">
                          <a:solidFill>
                            <a:schemeClr val="bg1"/>
                          </a:solidFill>
                          <a:latin typeface="David" panose="020E0502060401010101" pitchFamily="34" charset="-79"/>
                          <a:cs typeface="David" panose="020E0502060401010101" pitchFamily="34" charset="-79"/>
                        </a:rPr>
                        <a:t>רישא</a:t>
                      </a: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404040"/>
                    </a:solidFill>
                  </a:tcPr>
                </a:tc>
                <a:tc>
                  <a:txBody>
                    <a:bodyPr/>
                    <a:lstStyle/>
                    <a:p>
                      <a:pPr rtl="1"/>
                      <a:r>
                        <a:rPr lang="he-IL" sz="2500" b="1" cap="none" spc="0">
                          <a:solidFill>
                            <a:schemeClr val="bg1"/>
                          </a:solidFill>
                          <a:latin typeface="David" panose="020E0502060401010101" pitchFamily="34" charset="-79"/>
                          <a:cs typeface="David" panose="020E0502060401010101" pitchFamily="34" charset="-79"/>
                        </a:rPr>
                        <a:t>אין</a:t>
                      </a: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404040"/>
                    </a:solidFill>
                  </a:tcPr>
                </a:tc>
                <a:tc>
                  <a:txBody>
                    <a:bodyPr/>
                    <a:lstStyle/>
                    <a:p>
                      <a:pPr rtl="1"/>
                      <a:r>
                        <a:rPr lang="he-IL" sz="2500" b="1" cap="none" spc="0">
                          <a:solidFill>
                            <a:schemeClr val="bg1"/>
                          </a:solidFill>
                          <a:latin typeface="David" panose="020E0502060401010101" pitchFamily="34" charset="-79"/>
                          <a:cs typeface="David" panose="020E0502060401010101" pitchFamily="34" charset="-79"/>
                        </a:rPr>
                        <a:t>תנא קמא</a:t>
                      </a: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404040"/>
                    </a:solidFill>
                  </a:tcPr>
                </a:tc>
                <a:tc>
                  <a:txBody>
                    <a:bodyPr/>
                    <a:lstStyle/>
                    <a:p>
                      <a:pPr rtl="1"/>
                      <a:r>
                        <a:rPr kumimoji="0" lang="he-IL" altLang="he-IL" sz="2500" b="0" i="0" u="none" strike="noStrike" cap="none" spc="0" normalizeH="0" baseline="0" dirty="0">
                          <a:ln>
                            <a:noFill/>
                          </a:ln>
                          <a:solidFill>
                            <a:schemeClr val="bg1"/>
                          </a:solidFill>
                          <a:effectLst/>
                          <a:latin typeface="David" panose="020E0502060401010101" pitchFamily="34" charset="-79"/>
                          <a:cs typeface="David" panose="020E0502060401010101" pitchFamily="34" charset="-79"/>
                        </a:rPr>
                        <a:t>הָעוֹבֵר לִפְנֵי הַתֵּבָה בְּיוֹם טוֹב שֶׁל רֹאשׁ הַשָּׁנָה</a:t>
                      </a:r>
                      <a:endParaRPr lang="he-IL" sz="2500" b="1" cap="none" spc="0" dirty="0">
                        <a:solidFill>
                          <a:schemeClr val="bg1"/>
                        </a:solidFill>
                        <a:latin typeface="David" panose="020E0502060401010101" pitchFamily="34" charset="-79"/>
                        <a:cs typeface="David" panose="020E0502060401010101" pitchFamily="34" charset="-79"/>
                      </a:endParaRP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404040"/>
                    </a:solidFill>
                  </a:tcPr>
                </a:tc>
                <a:tc>
                  <a:txBody>
                    <a:bodyPr/>
                    <a:lstStyle/>
                    <a:p>
                      <a:pPr rtl="1"/>
                      <a:r>
                        <a:rPr kumimoji="0" lang="he-IL" altLang="he-IL" sz="2500" b="0" i="0" u="none" strike="noStrike" cap="none" spc="0" normalizeH="0" baseline="0" dirty="0">
                          <a:ln>
                            <a:noFill/>
                          </a:ln>
                          <a:solidFill>
                            <a:schemeClr val="bg1"/>
                          </a:solidFill>
                          <a:effectLst/>
                          <a:latin typeface="David" panose="020E0502060401010101" pitchFamily="34" charset="-79"/>
                          <a:cs typeface="David" panose="020E0502060401010101" pitchFamily="34" charset="-79"/>
                        </a:rPr>
                        <a:t>הַשֵּׁנִי מַתְקִיעַ</a:t>
                      </a:r>
                      <a:endParaRPr lang="he-IL" sz="2500" b="1" cap="none" spc="0" dirty="0">
                        <a:solidFill>
                          <a:schemeClr val="bg1"/>
                        </a:solidFill>
                        <a:latin typeface="David" panose="020E0502060401010101" pitchFamily="34" charset="-79"/>
                        <a:cs typeface="David" panose="020E0502060401010101" pitchFamily="34" charset="-79"/>
                      </a:endParaRP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404040"/>
                    </a:solidFill>
                  </a:tcPr>
                </a:tc>
                <a:tc>
                  <a:txBody>
                    <a:bodyPr/>
                    <a:lstStyle/>
                    <a:p>
                      <a:pPr rtl="1"/>
                      <a:endParaRPr lang="he-IL" sz="2500" b="1" cap="none" spc="0">
                        <a:solidFill>
                          <a:schemeClr val="bg1"/>
                        </a:solidFill>
                        <a:latin typeface="David" panose="020E0502060401010101" pitchFamily="34" charset="-79"/>
                        <a:cs typeface="David" panose="020E0502060401010101" pitchFamily="34" charset="-79"/>
                      </a:endParaRP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404040"/>
                    </a:solidFill>
                  </a:tcPr>
                </a:tc>
                <a:extLst>
                  <a:ext uri="{0D108BD9-81ED-4DB2-BD59-A6C34878D82A}">
                    <a16:rowId xmlns:a16="http://schemas.microsoft.com/office/drawing/2014/main" val="459954810"/>
                  </a:ext>
                </a:extLst>
              </a:tr>
              <a:tr h="1091932">
                <a:tc>
                  <a:txBody>
                    <a:bodyPr/>
                    <a:lstStyle/>
                    <a:p>
                      <a:pPr rtl="1"/>
                      <a:r>
                        <a:rPr lang="he-IL" sz="2500" b="1" cap="none" spc="0">
                          <a:solidFill>
                            <a:schemeClr val="bg1"/>
                          </a:solidFill>
                          <a:latin typeface="David" panose="020E0502060401010101" pitchFamily="34" charset="-79"/>
                          <a:cs typeface="David" panose="020E0502060401010101" pitchFamily="34" charset="-79"/>
                        </a:rPr>
                        <a:t>סיפא</a:t>
                      </a: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262626"/>
                    </a:solidFill>
                  </a:tcPr>
                </a:tc>
                <a:tc>
                  <a:txBody>
                    <a:bodyPr/>
                    <a:lstStyle/>
                    <a:p>
                      <a:pPr rtl="1"/>
                      <a:endParaRPr lang="he-IL" sz="2500" b="1" cap="none" spc="0">
                        <a:solidFill>
                          <a:schemeClr val="bg1"/>
                        </a:solidFill>
                        <a:latin typeface="David" panose="020E0502060401010101" pitchFamily="34" charset="-79"/>
                        <a:cs typeface="David" panose="020E0502060401010101" pitchFamily="34" charset="-79"/>
                      </a:endParaRP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262626"/>
                    </a:solidFill>
                  </a:tcPr>
                </a:tc>
                <a:tc>
                  <a:txBody>
                    <a:bodyPr/>
                    <a:lstStyle/>
                    <a:p>
                      <a:pPr rtl="1"/>
                      <a:r>
                        <a:rPr lang="he-IL" sz="2500" b="1" cap="none" spc="0">
                          <a:solidFill>
                            <a:schemeClr val="bg1"/>
                          </a:solidFill>
                          <a:latin typeface="David" panose="020E0502060401010101" pitchFamily="34" charset="-79"/>
                          <a:cs typeface="David" panose="020E0502060401010101" pitchFamily="34" charset="-79"/>
                        </a:rPr>
                        <a:t>תנא קמא</a:t>
                      </a: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262626"/>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altLang="he-IL" sz="2500" b="0" i="0" u="none" strike="noStrike" cap="none" spc="0" normalizeH="0" baseline="0">
                          <a:ln>
                            <a:noFill/>
                          </a:ln>
                          <a:solidFill>
                            <a:schemeClr val="bg1"/>
                          </a:solidFill>
                          <a:effectLst/>
                          <a:latin typeface="David" panose="020E0502060401010101" pitchFamily="34" charset="-79"/>
                          <a:cs typeface="David" panose="020E0502060401010101" pitchFamily="34" charset="-79"/>
                        </a:rPr>
                        <a:t> וּבִשְׁעַת הַהַלֵּל, </a:t>
                      </a:r>
                      <a:endParaRPr kumimoji="0" lang="he-IL" altLang="he-IL" sz="2500" b="0" i="0" u="none" strike="noStrike" cap="none" spc="0" normalizeH="0" baseline="0">
                        <a:ln>
                          <a:noFill/>
                        </a:ln>
                        <a:solidFill>
                          <a:schemeClr val="bg1"/>
                        </a:solidFill>
                        <a:effectLst/>
                      </a:endParaRP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262626"/>
                    </a:solidFill>
                  </a:tcPr>
                </a:tc>
                <a:tc>
                  <a:txBody>
                    <a:bodyPr/>
                    <a:lstStyle/>
                    <a:p>
                      <a:pPr rtl="1"/>
                      <a:r>
                        <a:rPr kumimoji="0" lang="he-IL" altLang="he-IL" sz="2500" b="0" i="0" u="none" strike="noStrike" cap="none" spc="0" normalizeH="0" baseline="0">
                          <a:ln>
                            <a:noFill/>
                          </a:ln>
                          <a:solidFill>
                            <a:schemeClr val="bg1"/>
                          </a:solidFill>
                          <a:effectLst/>
                          <a:latin typeface="David" panose="020E0502060401010101" pitchFamily="34" charset="-79"/>
                          <a:cs typeface="David" panose="020E0502060401010101" pitchFamily="34" charset="-79"/>
                        </a:rPr>
                        <a:t>רִאשׁוֹן מַקְרֵא אֶת הַהַלֵּל:</a:t>
                      </a:r>
                      <a:r>
                        <a:rPr kumimoji="0" lang="he-IL" altLang="he-IL" sz="2500" b="0" i="0" u="none" strike="noStrike" cap="none" spc="0" normalizeH="0" baseline="0">
                          <a:ln>
                            <a:noFill/>
                          </a:ln>
                          <a:solidFill>
                            <a:schemeClr val="bg1"/>
                          </a:solidFill>
                          <a:effectLst/>
                        </a:rPr>
                        <a:t> </a:t>
                      </a:r>
                      <a:endParaRPr lang="he-IL" sz="2500" b="1" cap="none" spc="0">
                        <a:solidFill>
                          <a:schemeClr val="bg1"/>
                        </a:solidFill>
                        <a:latin typeface="David" panose="020E0502060401010101" pitchFamily="34" charset="-79"/>
                        <a:cs typeface="David" panose="020E0502060401010101" pitchFamily="34" charset="-79"/>
                      </a:endParaRP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262626"/>
                    </a:solidFill>
                  </a:tcPr>
                </a:tc>
                <a:tc>
                  <a:txBody>
                    <a:bodyPr/>
                    <a:lstStyle/>
                    <a:p>
                      <a:pPr rtl="1"/>
                      <a:endParaRPr lang="he-IL" sz="2500" b="1" cap="none" spc="0" dirty="0">
                        <a:solidFill>
                          <a:schemeClr val="bg1"/>
                        </a:solidFill>
                        <a:latin typeface="David" panose="020E0502060401010101" pitchFamily="34" charset="-79"/>
                        <a:cs typeface="David" panose="020E0502060401010101" pitchFamily="34" charset="-79"/>
                      </a:endParaRPr>
                    </a:p>
                  </a:txBody>
                  <a:tcPr marL="140980" marR="140980" marT="187973" marB="704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262626"/>
                    </a:solidFill>
                  </a:tcPr>
                </a:tc>
                <a:extLst>
                  <a:ext uri="{0D108BD9-81ED-4DB2-BD59-A6C34878D82A}">
                    <a16:rowId xmlns:a16="http://schemas.microsoft.com/office/drawing/2014/main" val="688924653"/>
                  </a:ext>
                </a:extLst>
              </a:tr>
            </a:tbl>
          </a:graphicData>
        </a:graphic>
      </p:graphicFrame>
    </p:spTree>
    <p:extLst>
      <p:ext uri="{BB962C8B-B14F-4D97-AF65-F5344CB8AC3E}">
        <p14:creationId xmlns:p14="http://schemas.microsoft.com/office/powerpoint/2010/main" val="2530077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7"/>
          <p:cNvSpPr/>
          <p:nvPr/>
        </p:nvSpPr>
        <p:spPr>
          <a:xfrm>
            <a:off x="3511826" y="316355"/>
            <a:ext cx="8490925" cy="230832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lvl="0"/>
            <a:r>
              <a:rPr lang="he-IL" sz="2400" b="1" u="sng" dirty="0">
                <a:solidFill>
                  <a:prstClr val="black"/>
                </a:solidFill>
                <a:latin typeface="David" panose="020E0502060401010101" pitchFamily="34" charset="-79"/>
                <a:cs typeface="David" panose="020E0502060401010101" pitchFamily="34" charset="-79"/>
              </a:rPr>
              <a:t>רישא</a:t>
            </a:r>
            <a:endParaRPr lang="he-IL" sz="2400" dirty="0">
              <a:solidFill>
                <a:prstClr val="black"/>
              </a:solidFill>
              <a:latin typeface="David" panose="020E0502060401010101" pitchFamily="34" charset="-79"/>
              <a:cs typeface="David" panose="020E0502060401010101" pitchFamily="34" charset="-79"/>
            </a:endParaRPr>
          </a:p>
          <a:p>
            <a:pPr lvl="0"/>
            <a:r>
              <a:rPr lang="he-IL" sz="2400" dirty="0">
                <a:solidFill>
                  <a:prstClr val="black"/>
                </a:solidFill>
                <a:latin typeface="David" panose="020E0502060401010101" pitchFamily="34" charset="-79"/>
                <a:cs typeface="David" panose="020E0502060401010101" pitchFamily="34" charset="-79"/>
              </a:rPr>
              <a:t>בתפילת ראש השנה ישנם שני שליחי ציבור הראשון מתפלל שחרית.</a:t>
            </a:r>
          </a:p>
          <a:p>
            <a:pPr lvl="0"/>
            <a:r>
              <a:rPr lang="he-IL" sz="2400" dirty="0">
                <a:solidFill>
                  <a:prstClr val="black"/>
                </a:solidFill>
                <a:latin typeface="David" panose="020E0502060401010101" pitchFamily="34" charset="-79"/>
                <a:cs typeface="David" panose="020E0502060401010101" pitchFamily="34" charset="-79"/>
              </a:rPr>
              <a:t>השני מתפלל מוסף.</a:t>
            </a:r>
          </a:p>
          <a:p>
            <a:pPr lvl="0"/>
            <a:r>
              <a:rPr lang="he-IL" sz="2400" dirty="0">
                <a:solidFill>
                  <a:prstClr val="black"/>
                </a:solidFill>
                <a:latin typeface="David" panose="020E0502060401010101" pitchFamily="34" charset="-79"/>
                <a:cs typeface="David" panose="020E0502060401010101" pitchFamily="34" charset="-79"/>
              </a:rPr>
              <a:t>הדין במשנה: שליח הציבור הראשון זה שמתפלל שחרית אינו תוקע, אלא השני שמתפלל מוסף.</a:t>
            </a:r>
          </a:p>
          <a:p>
            <a:pPr lvl="0"/>
            <a:r>
              <a:rPr lang="he-IL" sz="2400" dirty="0">
                <a:solidFill>
                  <a:prstClr val="black"/>
                </a:solidFill>
                <a:latin typeface="David" panose="020E0502060401010101" pitchFamily="34" charset="-79"/>
                <a:cs typeface="David" panose="020E0502060401010101" pitchFamily="34" charset="-79"/>
              </a:rPr>
              <a:t>התקיעות הם במוסף בברכות זכרונות, מלכויות ושופרות.</a:t>
            </a:r>
          </a:p>
        </p:txBody>
      </p:sp>
      <p:sp>
        <p:nvSpPr>
          <p:cNvPr id="9" name="מלבן 8"/>
          <p:cNvSpPr/>
          <p:nvPr/>
        </p:nvSpPr>
        <p:spPr>
          <a:xfrm>
            <a:off x="2359858" y="3922876"/>
            <a:ext cx="9500838" cy="2677656"/>
          </a:xfrm>
          <a:prstGeom prst="rect">
            <a:avLst/>
          </a:prstGeom>
        </p:spPr>
        <p:style>
          <a:lnRef idx="1">
            <a:schemeClr val="accent4"/>
          </a:lnRef>
          <a:fillRef idx="3">
            <a:schemeClr val="accent4"/>
          </a:fillRef>
          <a:effectRef idx="2">
            <a:schemeClr val="accent4"/>
          </a:effectRef>
          <a:fontRef idx="minor">
            <a:schemeClr val="lt1"/>
          </a:fontRef>
        </p:style>
        <p:txBody>
          <a:bodyPr wrap="square">
            <a:spAutoFit/>
          </a:bodyPr>
          <a:lstStyle/>
          <a:p>
            <a:pPr lvl="0" algn="ctr"/>
            <a:r>
              <a:rPr lang="he-IL" sz="2400" b="1" dirty="0">
                <a:solidFill>
                  <a:prstClr val="black"/>
                </a:solidFill>
                <a:latin typeface="David" panose="020E0502060401010101" pitchFamily="34" charset="-79"/>
                <a:cs typeface="David" panose="020E0502060401010101" pitchFamily="34" charset="-79"/>
              </a:rPr>
              <a:t>"</a:t>
            </a:r>
            <a:r>
              <a:rPr lang="he-IL" sz="2400" b="1" dirty="0">
                <a:latin typeface="David" panose="020E0502060401010101" pitchFamily="34" charset="-79"/>
                <a:cs typeface="David" panose="020E0502060401010101" pitchFamily="34" charset="-79"/>
              </a:rPr>
              <a:t>אמר רבי יוחנן בשעת גזרת המלכות שנו</a:t>
            </a:r>
            <a:r>
              <a:rPr lang="he-IL" sz="1600" b="1" dirty="0">
                <a:latin typeface="David" panose="020E0502060401010101" pitchFamily="34" charset="-79"/>
                <a:cs typeface="David" panose="020E0502060401010101" pitchFamily="34" charset="-79"/>
              </a:rPr>
              <a:t>"(</a:t>
            </a:r>
            <a:r>
              <a:rPr lang="he-IL" sz="1600" b="1" dirty="0">
                <a:solidFill>
                  <a:prstClr val="black"/>
                </a:solidFill>
                <a:latin typeface="David" panose="020E0502060401010101" pitchFamily="34" charset="-79"/>
                <a:cs typeface="David" panose="020E0502060401010101" pitchFamily="34" charset="-79"/>
              </a:rPr>
              <a:t>ראש השנה לב, ב) </a:t>
            </a:r>
          </a:p>
          <a:p>
            <a:pPr lvl="0"/>
            <a:endParaRPr lang="he-IL" sz="2400" dirty="0">
              <a:solidFill>
                <a:prstClr val="black"/>
              </a:solidFill>
              <a:latin typeface="David" panose="020E0502060401010101" pitchFamily="34" charset="-79"/>
              <a:cs typeface="David" panose="020E0502060401010101" pitchFamily="34" charset="-79"/>
            </a:endParaRPr>
          </a:p>
          <a:p>
            <a:pPr lvl="0"/>
            <a:r>
              <a:rPr lang="he-IL" sz="2400" dirty="0">
                <a:solidFill>
                  <a:prstClr val="black"/>
                </a:solidFill>
                <a:latin typeface="David" panose="020E0502060401010101" pitchFamily="34" charset="-79"/>
                <a:cs typeface="David" panose="020E0502060401010101" pitchFamily="34" charset="-79"/>
              </a:rPr>
              <a:t>בתקופת מלכות רומא שחשדו שהתקיעות בשחרית הם להכריז מלחמה עליהם ולכן הרגו בהם. </a:t>
            </a:r>
          </a:p>
          <a:p>
            <a:pPr lvl="0"/>
            <a:r>
              <a:rPr lang="he-IL" sz="2400" dirty="0">
                <a:solidFill>
                  <a:prstClr val="black"/>
                </a:solidFill>
                <a:latin typeface="David" panose="020E0502060401010101" pitchFamily="34" charset="-79"/>
                <a:cs typeface="David" panose="020E0502060401010101" pitchFamily="34" charset="-79"/>
              </a:rPr>
              <a:t>באו חכמים ותיקנו חכמים לדחותם למוסף. מכאן הבינו הרומאים שאלו תקיעות מצווה.</a:t>
            </a:r>
          </a:p>
          <a:p>
            <a:pPr lvl="0"/>
            <a:r>
              <a:rPr lang="he-IL" sz="2400" dirty="0">
                <a:solidFill>
                  <a:prstClr val="black"/>
                </a:solidFill>
                <a:latin typeface="David" panose="020E0502060401010101" pitchFamily="34" charset="-79"/>
                <a:cs typeface="David" panose="020E0502060401010101" pitchFamily="34" charset="-79"/>
              </a:rPr>
              <a:t>(בתחילה תקעו בשחרית)</a:t>
            </a:r>
            <a:endParaRPr lang="en-US" sz="2400" dirty="0">
              <a:solidFill>
                <a:prstClr val="black"/>
              </a:solidFill>
              <a:latin typeface="David" panose="020E0502060401010101" pitchFamily="34" charset="-79"/>
              <a:cs typeface="David" panose="020E0502060401010101" pitchFamily="34" charset="-79"/>
            </a:endParaRPr>
          </a:p>
        </p:txBody>
      </p:sp>
      <p:sp>
        <p:nvSpPr>
          <p:cNvPr id="10" name="מלבן 9"/>
          <p:cNvSpPr/>
          <p:nvPr/>
        </p:nvSpPr>
        <p:spPr>
          <a:xfrm>
            <a:off x="4969565" y="2967335"/>
            <a:ext cx="5128591" cy="46166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lvl="0"/>
            <a:r>
              <a:rPr lang="he-IL" sz="2400" b="1" dirty="0">
                <a:solidFill>
                  <a:prstClr val="black"/>
                </a:solidFill>
                <a:latin typeface="David" panose="020E0502060401010101" pitchFamily="34" charset="-79"/>
                <a:cs typeface="David" panose="020E0502060401010101" pitchFamily="34" charset="-79"/>
              </a:rPr>
              <a:t>מדוע לא תקעו בתפילת שחרית?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52" y="993913"/>
            <a:ext cx="2019076" cy="2109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484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2169570" y="263417"/>
            <a:ext cx="7380312" cy="461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lvl="0"/>
            <a:r>
              <a:rPr lang="he-IL" sz="2400" b="1" dirty="0">
                <a:solidFill>
                  <a:prstClr val="black"/>
                </a:solidFill>
                <a:latin typeface="David" panose="020E0502060401010101" pitchFamily="34" charset="-79"/>
                <a:cs typeface="David" panose="020E0502060401010101" pitchFamily="34" charset="-79"/>
              </a:rPr>
              <a:t>סיפא- באיזה תפילה אומרים הלל? מי מקרה את ההלל?</a:t>
            </a:r>
            <a:endParaRPr lang="en-US" sz="2400" dirty="0">
              <a:solidFill>
                <a:prstClr val="black"/>
              </a:solidFill>
              <a:latin typeface="David" panose="020E0502060401010101" pitchFamily="34" charset="-79"/>
              <a:cs typeface="David" panose="020E0502060401010101" pitchFamily="34" charset="-79"/>
            </a:endParaRPr>
          </a:p>
        </p:txBody>
      </p:sp>
      <p:sp>
        <p:nvSpPr>
          <p:cNvPr id="3" name="מלבן 2"/>
          <p:cNvSpPr/>
          <p:nvPr/>
        </p:nvSpPr>
        <p:spPr>
          <a:xfrm>
            <a:off x="2145331" y="1147724"/>
            <a:ext cx="5225882"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he-IL" sz="2400" b="1" u="sng" dirty="0">
                <a:latin typeface="David" panose="020E0502060401010101" pitchFamily="34" charset="-79"/>
                <a:cs typeface="David" panose="020E0502060401010101" pitchFamily="34" charset="-79"/>
              </a:rPr>
              <a:t>סיפא:</a:t>
            </a:r>
            <a:r>
              <a:rPr lang="he-IL" sz="2400" b="1" dirty="0">
                <a:latin typeface="David" panose="020E0502060401010101" pitchFamily="34" charset="-79"/>
                <a:cs typeface="David" panose="020E0502060401010101" pitchFamily="34" charset="-79"/>
              </a:rPr>
              <a:t> </a:t>
            </a:r>
          </a:p>
          <a:p>
            <a:r>
              <a:rPr lang="he-IL" sz="2400" b="1" dirty="0">
                <a:latin typeface="David" panose="020E0502060401010101" pitchFamily="34" charset="-79"/>
                <a:cs typeface="David" panose="020E0502060401010101" pitchFamily="34" charset="-79"/>
              </a:rPr>
              <a:t>בימים טובים שאומרים בהם הלל שליח הציבור הראשון שהתפלל שחרית מקריא את הלל וכל העם עונים אחריו הללויה כפי שהיה נהוג בזמנם.</a:t>
            </a:r>
            <a:endParaRPr lang="en-US" sz="2400" b="1" dirty="0">
              <a:latin typeface="David" panose="020E0502060401010101" pitchFamily="34" charset="-79"/>
              <a:cs typeface="David" panose="020E0502060401010101" pitchFamily="34" charset="-79"/>
            </a:endParaRPr>
          </a:p>
        </p:txBody>
      </p:sp>
      <p:sp>
        <p:nvSpPr>
          <p:cNvPr id="5" name="מלבן 4"/>
          <p:cNvSpPr/>
          <p:nvPr/>
        </p:nvSpPr>
        <p:spPr>
          <a:xfrm>
            <a:off x="1954122" y="4329216"/>
            <a:ext cx="5417091"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a:r>
              <a:rPr lang="he-IL" sz="2400" b="1" u="sng" dirty="0">
                <a:solidFill>
                  <a:prstClr val="black"/>
                </a:solidFill>
                <a:latin typeface="David" panose="020E0502060401010101" pitchFamily="34" charset="-79"/>
                <a:cs typeface="David" panose="020E0502060401010101" pitchFamily="34" charset="-79"/>
              </a:rPr>
              <a:t>הלל בראש השנה וביום הכיפורים:</a:t>
            </a:r>
          </a:p>
          <a:p>
            <a:pPr lvl="0"/>
            <a:endParaRPr lang="he-IL" sz="2400" b="1" dirty="0">
              <a:solidFill>
                <a:prstClr val="black"/>
              </a:solidFill>
              <a:latin typeface="David" panose="020E0502060401010101" pitchFamily="34" charset="-79"/>
              <a:cs typeface="David" panose="020E0502060401010101" pitchFamily="34" charset="-79"/>
            </a:endParaRPr>
          </a:p>
          <a:p>
            <a:pPr lvl="0"/>
            <a:r>
              <a:rPr lang="he-IL" sz="2400" b="1" dirty="0">
                <a:solidFill>
                  <a:prstClr val="black"/>
                </a:solidFill>
                <a:latin typeface="David" panose="020E0502060401010101" pitchFamily="34" charset="-79"/>
                <a:cs typeface="David" panose="020E0502060401010101" pitchFamily="34" charset="-79"/>
              </a:rPr>
              <a:t>בראש השנה ויום הכיפורים לא קוראים הלל מכיוון שהקב"ה יושב על כסא הדין ולא ראוי שנאמר שירה לפניו.</a:t>
            </a:r>
            <a:endParaRPr lang="en-US" sz="2400" b="1" dirty="0">
              <a:solidFill>
                <a:prstClr val="black"/>
              </a:solidFill>
              <a:latin typeface="David" panose="020E0502060401010101" pitchFamily="34" charset="-79"/>
              <a:cs typeface="David" panose="020E0502060401010101" pitchFamily="34" charset="-79"/>
            </a:endParaRPr>
          </a:p>
        </p:txBody>
      </p:sp>
      <p:sp>
        <p:nvSpPr>
          <p:cNvPr id="6" name="מלבן 5"/>
          <p:cNvSpPr/>
          <p:nvPr/>
        </p:nvSpPr>
        <p:spPr>
          <a:xfrm>
            <a:off x="7679426" y="808383"/>
            <a:ext cx="4168017" cy="532453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he-IL" sz="2000" b="1" dirty="0">
                <a:latin typeface="David" panose="020E0502060401010101" pitchFamily="34" charset="-79"/>
                <a:cs typeface="David" panose="020E0502060401010101" pitchFamily="34" charset="-79"/>
              </a:rPr>
              <a:t>אמירת הלל מתי?</a:t>
            </a:r>
          </a:p>
          <a:p>
            <a:endParaRPr lang="he-IL" sz="2000" dirty="0">
              <a:latin typeface="David" panose="020E0502060401010101" pitchFamily="34" charset="-79"/>
              <a:cs typeface="David" panose="020E0502060401010101" pitchFamily="34" charset="-79"/>
            </a:endParaRPr>
          </a:p>
          <a:p>
            <a:r>
              <a:rPr lang="he-IL" sz="2000" dirty="0">
                <a:latin typeface="David" panose="020E0502060401010101" pitchFamily="34" charset="-79"/>
                <a:cs typeface="David" panose="020E0502060401010101" pitchFamily="34" charset="-79"/>
              </a:rPr>
              <a:t>הלל הוא חלק  מן התפילה. </a:t>
            </a:r>
          </a:p>
          <a:p>
            <a:r>
              <a:rPr lang="he-IL" sz="2000" dirty="0">
                <a:latin typeface="David" panose="020E0502060401010101" pitchFamily="34" charset="-79"/>
                <a:cs typeface="David" panose="020E0502060401010101" pitchFamily="34" charset="-79"/>
              </a:rPr>
              <a:t>תוכנו: מזמורי תהילים, פרקים קי"ג-קי"ח.</a:t>
            </a:r>
          </a:p>
          <a:p>
            <a:r>
              <a:rPr lang="he-IL" sz="2000" b="1" dirty="0">
                <a:latin typeface="David" panose="020E0502060401010101" pitchFamily="34" charset="-79"/>
                <a:cs typeface="David" panose="020E0502060401010101" pitchFamily="34" charset="-79"/>
              </a:rPr>
              <a:t>הלל שלם:</a:t>
            </a:r>
          </a:p>
          <a:p>
            <a:r>
              <a:rPr lang="he-IL" sz="2000" dirty="0">
                <a:latin typeface="David" panose="020E0502060401010101" pitchFamily="34" charset="-79"/>
                <a:cs typeface="David" panose="020E0502060401010101" pitchFamily="34" charset="-79"/>
              </a:rPr>
              <a:t>•יום ראשון של פסח ,</a:t>
            </a:r>
          </a:p>
          <a:p>
            <a:r>
              <a:rPr lang="he-IL" sz="2000" dirty="0">
                <a:latin typeface="David" panose="020E0502060401010101" pitchFamily="34" charset="-79"/>
                <a:cs typeface="David" panose="020E0502060401010101" pitchFamily="34" charset="-79"/>
              </a:rPr>
              <a:t>•חג השבועות ,</a:t>
            </a:r>
          </a:p>
          <a:p>
            <a:r>
              <a:rPr lang="he-IL" sz="2000" dirty="0">
                <a:latin typeface="David" panose="020E0502060401010101" pitchFamily="34" charset="-79"/>
                <a:cs typeface="David" panose="020E0502060401010101" pitchFamily="34" charset="-79"/>
              </a:rPr>
              <a:t>•כל ימי חג הסוכות </a:t>
            </a:r>
          </a:p>
          <a:p>
            <a:r>
              <a:rPr lang="he-IL" sz="2000" dirty="0">
                <a:latin typeface="David" panose="020E0502060401010101" pitchFamily="34" charset="-79"/>
                <a:cs typeface="David" panose="020E0502060401010101" pitchFamily="34" charset="-79"/>
              </a:rPr>
              <a:t>•שמיני עצרת ,</a:t>
            </a:r>
          </a:p>
          <a:p>
            <a:r>
              <a:rPr lang="he-IL" sz="2000" dirty="0">
                <a:latin typeface="David" panose="020E0502060401010101" pitchFamily="34" charset="-79"/>
                <a:cs typeface="David" panose="020E0502060401010101" pitchFamily="34" charset="-79"/>
              </a:rPr>
              <a:t>•שמונת ימי חג החנוכה.</a:t>
            </a:r>
          </a:p>
          <a:p>
            <a:r>
              <a:rPr lang="he-IL" sz="2000" dirty="0">
                <a:latin typeface="David" panose="020E0502060401010101" pitchFamily="34" charset="-79"/>
                <a:cs typeface="David" panose="020E0502060401010101" pitchFamily="34" charset="-79"/>
              </a:rPr>
              <a:t> </a:t>
            </a:r>
          </a:p>
          <a:p>
            <a:r>
              <a:rPr lang="he-IL" sz="2000" b="1" dirty="0">
                <a:latin typeface="David" panose="020E0502060401010101" pitchFamily="34" charset="-79"/>
                <a:cs typeface="David" panose="020E0502060401010101" pitchFamily="34" charset="-79"/>
              </a:rPr>
              <a:t>חצי הלל:</a:t>
            </a:r>
          </a:p>
          <a:p>
            <a:r>
              <a:rPr lang="he-IL" sz="2000" dirty="0">
                <a:latin typeface="David" panose="020E0502060401010101" pitchFamily="34" charset="-79"/>
                <a:cs typeface="David" panose="020E0502060401010101" pitchFamily="34" charset="-79"/>
              </a:rPr>
              <a:t>•ראשי חודשים,</a:t>
            </a:r>
          </a:p>
          <a:p>
            <a:r>
              <a:rPr lang="he-IL" sz="2000" dirty="0">
                <a:latin typeface="David" panose="020E0502060401010101" pitchFamily="34" charset="-79"/>
                <a:cs typeface="David" panose="020E0502060401010101" pitchFamily="34" charset="-79"/>
              </a:rPr>
              <a:t>•חול המועד פסח, </a:t>
            </a:r>
          </a:p>
          <a:p>
            <a:r>
              <a:rPr lang="he-IL" sz="2000" dirty="0">
                <a:latin typeface="David" panose="020E0502060401010101" pitchFamily="34" charset="-79"/>
                <a:cs typeface="David" panose="020E0502060401010101" pitchFamily="34" charset="-79"/>
              </a:rPr>
              <a:t>•שביעי של פסח.</a:t>
            </a:r>
          </a:p>
          <a:p>
            <a:r>
              <a:rPr lang="he-IL" sz="2000" dirty="0">
                <a:latin typeface="David" panose="020E0502060401010101" pitchFamily="34" charset="-79"/>
                <a:cs typeface="David" panose="020E0502060401010101" pitchFamily="34" charset="-79"/>
              </a:rPr>
              <a:t>•	</a:t>
            </a:r>
          </a:p>
          <a:p>
            <a:r>
              <a:rPr lang="he-IL" sz="2000" b="1" dirty="0">
                <a:latin typeface="David" panose="020E0502060401010101" pitchFamily="34" charset="-79"/>
                <a:cs typeface="David" panose="020E0502060401010101" pitchFamily="34" charset="-79"/>
              </a:rPr>
              <a:t>מחלוקת:</a:t>
            </a:r>
            <a:r>
              <a:rPr lang="he-IL" sz="2000" dirty="0">
                <a:latin typeface="David" panose="020E0502060401010101" pitchFamily="34" charset="-79"/>
                <a:cs typeface="David" panose="020E0502060401010101" pitchFamily="34" charset="-79"/>
              </a:rPr>
              <a:t> יום העצמאות ויום ירושלים</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919" y="2490792"/>
            <a:ext cx="1896412" cy="1838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84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4220375" y="134898"/>
            <a:ext cx="4049865" cy="5232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he-IL" sz="2800" b="1" dirty="0">
                <a:solidFill>
                  <a:prstClr val="black"/>
                </a:solidFill>
                <a:latin typeface="David" panose="020E0502060401010101" pitchFamily="34" charset="-79"/>
                <a:cs typeface="David" panose="020E0502060401010101" pitchFamily="34" charset="-79"/>
              </a:rPr>
              <a:t>ראש השנה פרק ד, משנה ט'</a:t>
            </a:r>
          </a:p>
        </p:txBody>
      </p:sp>
      <p:sp>
        <p:nvSpPr>
          <p:cNvPr id="7" name="תיבת טקסט 6">
            <a:extLst>
              <a:ext uri="{FF2B5EF4-FFF2-40B4-BE49-F238E27FC236}">
                <a16:creationId xmlns:a16="http://schemas.microsoft.com/office/drawing/2014/main" id="{C2F8E510-7230-4737-9453-48B8EEA489F1}"/>
              </a:ext>
            </a:extLst>
          </p:cNvPr>
          <p:cNvSpPr txBox="1"/>
          <p:nvPr/>
        </p:nvSpPr>
        <p:spPr>
          <a:xfrm>
            <a:off x="5689600" y="1097280"/>
            <a:ext cx="6353342" cy="5632311"/>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he-IL" sz="3600" b="1" dirty="0">
                <a:latin typeface="David" panose="020E0502060401010101" pitchFamily="34" charset="-79"/>
                <a:cs typeface="David" panose="020E0502060401010101" pitchFamily="34" charset="-79"/>
              </a:rPr>
              <a:t>סֵדֶר תְּקִיעוֹת, שָׁלשׁ, שֶׁל שָׁלשׁ </a:t>
            </a:r>
            <a:r>
              <a:rPr lang="he-IL" sz="3600" b="1" dirty="0" err="1">
                <a:latin typeface="David" panose="020E0502060401010101" pitchFamily="34" charset="-79"/>
                <a:cs typeface="David" panose="020E0502060401010101" pitchFamily="34" charset="-79"/>
              </a:rPr>
              <a:t>שָׁלשׁ</a:t>
            </a:r>
            <a:r>
              <a:rPr lang="he-IL" sz="3600" b="1" dirty="0">
                <a:latin typeface="David" panose="020E0502060401010101" pitchFamily="34" charset="-79"/>
                <a:cs typeface="David" panose="020E0502060401010101" pitchFamily="34" charset="-79"/>
              </a:rPr>
              <a:t>.</a:t>
            </a:r>
          </a:p>
          <a:p>
            <a:r>
              <a:rPr lang="he-IL" sz="3600" b="1" dirty="0">
                <a:latin typeface="David" panose="020E0502060401010101" pitchFamily="34" charset="-79"/>
                <a:cs typeface="David" panose="020E0502060401010101" pitchFamily="34" charset="-79"/>
              </a:rPr>
              <a:t> </a:t>
            </a:r>
          </a:p>
          <a:p>
            <a:r>
              <a:rPr lang="he-IL" sz="3600" b="1" dirty="0">
                <a:latin typeface="David" panose="020E0502060401010101" pitchFamily="34" charset="-79"/>
                <a:cs typeface="David" panose="020E0502060401010101" pitchFamily="34" charset="-79"/>
              </a:rPr>
              <a:t>שִׁעוּר תְּקִיעָה כְּשָׁלשׁ תְּרוּעוֹת.</a:t>
            </a:r>
          </a:p>
          <a:p>
            <a:r>
              <a:rPr lang="he-IL" sz="3600" b="1" dirty="0">
                <a:latin typeface="David" panose="020E0502060401010101" pitchFamily="34" charset="-79"/>
                <a:cs typeface="David" panose="020E0502060401010101" pitchFamily="34" charset="-79"/>
              </a:rPr>
              <a:t> </a:t>
            </a:r>
          </a:p>
          <a:p>
            <a:r>
              <a:rPr lang="he-IL" sz="3600" b="1" dirty="0">
                <a:latin typeface="David" panose="020E0502060401010101" pitchFamily="34" charset="-79"/>
                <a:cs typeface="David" panose="020E0502060401010101" pitchFamily="34" charset="-79"/>
              </a:rPr>
              <a:t>שִׁעוּר תְּרוּעָה כְּשָׁלשׁ  יְבָבוֹת . </a:t>
            </a:r>
          </a:p>
          <a:p>
            <a:endParaRPr lang="he-IL" sz="3600" b="1" dirty="0">
              <a:latin typeface="David" panose="020E0502060401010101" pitchFamily="34" charset="-79"/>
              <a:cs typeface="David" panose="020E0502060401010101" pitchFamily="34" charset="-79"/>
            </a:endParaRPr>
          </a:p>
          <a:p>
            <a:r>
              <a:rPr lang="he-IL" sz="3600" b="1" dirty="0">
                <a:latin typeface="David" panose="020E0502060401010101" pitchFamily="34" charset="-79"/>
                <a:cs typeface="David" panose="020E0502060401010101" pitchFamily="34" charset="-79"/>
              </a:rPr>
              <a:t>תָּקַע בָּרִאשׁוֹנָה, וּמָשַׁךְ בַּשְּׁנִיָּה כִשְׁתַּיִם,</a:t>
            </a:r>
          </a:p>
          <a:p>
            <a:r>
              <a:rPr lang="he-IL" sz="3600" b="1" dirty="0">
                <a:latin typeface="David" panose="020E0502060401010101" pitchFamily="34" charset="-79"/>
                <a:cs typeface="David" panose="020E0502060401010101" pitchFamily="34" charset="-79"/>
              </a:rPr>
              <a:t> אֵין בְּיָדוֹ אֶלָּא אֶחָת.</a:t>
            </a:r>
          </a:p>
          <a:p>
            <a:endParaRPr lang="he-IL" sz="3600" b="1" dirty="0">
              <a:latin typeface="David" panose="020E0502060401010101" pitchFamily="34" charset="-79"/>
              <a:cs typeface="David" panose="020E0502060401010101" pitchFamily="34" charset="-79"/>
            </a:endParaRPr>
          </a:p>
        </p:txBody>
      </p:sp>
      <p:pic>
        <p:nvPicPr>
          <p:cNvPr id="4" name="תמונה 3">
            <a:extLst>
              <a:ext uri="{FF2B5EF4-FFF2-40B4-BE49-F238E27FC236}">
                <a16:creationId xmlns:a16="http://schemas.microsoft.com/office/drawing/2014/main" id="{AA2A3DB4-0443-4B0A-9AF8-02EC35EE5AD8}"/>
              </a:ext>
            </a:extLst>
          </p:cNvPr>
          <p:cNvPicPr>
            <a:picLocks noChangeAspect="1"/>
          </p:cNvPicPr>
          <p:nvPr/>
        </p:nvPicPr>
        <p:blipFill>
          <a:blip r:embed="rId2"/>
          <a:stretch>
            <a:fillRect/>
          </a:stretch>
        </p:blipFill>
        <p:spPr>
          <a:xfrm>
            <a:off x="149058" y="1097281"/>
            <a:ext cx="5500971" cy="5632310"/>
          </a:xfrm>
          <a:prstGeom prst="rect">
            <a:avLst/>
          </a:prstGeom>
        </p:spPr>
      </p:pic>
    </p:spTree>
    <p:extLst>
      <p:ext uri="{BB962C8B-B14F-4D97-AF65-F5344CB8AC3E}">
        <p14:creationId xmlns:p14="http://schemas.microsoft.com/office/powerpoint/2010/main" val="131370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7E857143-6B05-439E-992C-A19FF0011988}"/>
              </a:ext>
            </a:extLst>
          </p:cNvPr>
          <p:cNvSpPr txBox="1"/>
          <p:nvPr/>
        </p:nvSpPr>
        <p:spPr>
          <a:xfrm>
            <a:off x="4315328" y="29352"/>
            <a:ext cx="4954567" cy="503215"/>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just" rtl="1">
              <a:lnSpc>
                <a:spcPct val="115000"/>
              </a:lnSpc>
              <a:spcAft>
                <a:spcPts val="1000"/>
              </a:spcAft>
              <a:tabLst>
                <a:tab pos="2009140" algn="l"/>
              </a:tabLst>
            </a:pPr>
            <a:r>
              <a:rPr lang="he-IL" sz="2400" b="1" dirty="0">
                <a:solidFill>
                  <a:srgbClr val="000000"/>
                </a:solidFill>
                <a:effectLst/>
                <a:latin typeface="Calibri" panose="020F0502020204030204" pitchFamily="34" charset="0"/>
                <a:ea typeface="Calibri" panose="020F0502020204030204" pitchFamily="34" charset="0"/>
                <a:cs typeface="David" panose="020E0502060401010101" pitchFamily="34" charset="-79"/>
              </a:rPr>
              <a:t>נושא: מספר התקיעות, אורכן, סדרן.</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תיבת טקסט 4">
            <a:extLst>
              <a:ext uri="{FF2B5EF4-FFF2-40B4-BE49-F238E27FC236}">
                <a16:creationId xmlns:a16="http://schemas.microsoft.com/office/drawing/2014/main" id="{C08CE396-2BCF-4563-8FCE-EEB9797347D9}"/>
              </a:ext>
            </a:extLst>
          </p:cNvPr>
          <p:cNvSpPr txBox="1"/>
          <p:nvPr/>
        </p:nvSpPr>
        <p:spPr>
          <a:xfrm>
            <a:off x="6133287" y="663155"/>
            <a:ext cx="5846677" cy="555959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r" rtl="1">
              <a:lnSpc>
                <a:spcPct val="115000"/>
              </a:lnSpc>
              <a:spcAft>
                <a:spcPts val="1000"/>
              </a:spcAft>
              <a:tabLst>
                <a:tab pos="2009140" algn="l"/>
              </a:tabLst>
            </a:pPr>
            <a:r>
              <a:rPr lang="he-IL" sz="2800" b="1" u="sng" dirty="0">
                <a:solidFill>
                  <a:srgbClr val="000000"/>
                </a:solidFill>
                <a:effectLst/>
                <a:latin typeface="Calibri" panose="020F0502020204030204" pitchFamily="34" charset="0"/>
                <a:ea typeface="Calibri" panose="020F0502020204030204" pitchFamily="34" charset="0"/>
                <a:cs typeface="David" panose="020E0502060401010101" pitchFamily="34" charset="-79"/>
              </a:rPr>
              <a:t>כלל: סדר תקיעות מן התורה</a:t>
            </a:r>
          </a:p>
          <a:p>
            <a:pPr algn="r" rtl="1">
              <a:lnSpc>
                <a:spcPct val="115000"/>
              </a:lnSpc>
              <a:spcAft>
                <a:spcPts val="1000"/>
              </a:spcAft>
              <a:tabLst>
                <a:tab pos="2009140" algn="l"/>
              </a:tabLst>
            </a:pPr>
            <a:r>
              <a:rPr lang="he-IL" sz="2800" b="1" u="sng" dirty="0">
                <a:solidFill>
                  <a:srgbClr val="000000"/>
                </a:solidFill>
                <a:effectLst/>
                <a:latin typeface="Calibri" panose="020F0502020204030204" pitchFamily="34" charset="0"/>
                <a:ea typeface="Calibri" panose="020F0502020204030204" pitchFamily="34" charset="0"/>
                <a:cs typeface="David" panose="020E0502060401010101" pitchFamily="34" charset="-79"/>
              </a:rPr>
              <a:t>סֵדֶר תְּקִיעוֹת,  שָׁלשׁ, שֶׁל שָׁלשׁ </a:t>
            </a:r>
            <a:r>
              <a:rPr lang="he-IL" sz="2800" b="1" u="sng" dirty="0" err="1">
                <a:solidFill>
                  <a:srgbClr val="000000"/>
                </a:solidFill>
                <a:effectLst/>
                <a:latin typeface="Calibri" panose="020F0502020204030204" pitchFamily="34" charset="0"/>
                <a:ea typeface="Calibri" panose="020F0502020204030204" pitchFamily="34" charset="0"/>
                <a:cs typeface="David" panose="020E0502060401010101" pitchFamily="34" charset="-79"/>
              </a:rPr>
              <a:t>שָׁלשׁ</a:t>
            </a:r>
            <a:r>
              <a:rPr lang="he-IL" sz="2800" b="1" u="sng" dirty="0">
                <a:solidFill>
                  <a:srgbClr val="000000"/>
                </a:solidFill>
                <a:effectLst/>
                <a:latin typeface="Calibri" panose="020F0502020204030204" pitchFamily="34" charset="0"/>
                <a:ea typeface="Calibri" panose="020F0502020204030204" pitchFamily="34" charset="0"/>
                <a:cs typeface="David" panose="020E0502060401010101" pitchFamily="34" charset="-79"/>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tabLst>
                <a:tab pos="2009140" algn="l"/>
              </a:tabLst>
            </a:pPr>
            <a:r>
              <a:rPr lang="he-IL" sz="2800" b="1" u="sng" dirty="0">
                <a:effectLst/>
                <a:highlight>
                  <a:srgbClr val="D3D3D3"/>
                </a:highlight>
                <a:latin typeface="Calibri" panose="020F0502020204030204" pitchFamily="34" charset="0"/>
                <a:ea typeface="Calibri" panose="020F0502020204030204" pitchFamily="34" charset="0"/>
                <a:cs typeface="David" panose="020E0502060401010101" pitchFamily="34" charset="-79"/>
              </a:rPr>
              <a:t>שלש</a:t>
            </a:r>
            <a:r>
              <a:rPr lang="he-IL" sz="2800" dirty="0">
                <a:solidFill>
                  <a:srgbClr val="000000"/>
                </a:solidFill>
                <a:effectLst/>
                <a:latin typeface="Calibri" panose="020F0502020204030204" pitchFamily="34" charset="0"/>
                <a:ea typeface="Calibri" panose="020F0502020204030204" pitchFamily="34" charset="0"/>
                <a:cs typeface="David" panose="020E0502060401010101" pitchFamily="34" charset="-79"/>
              </a:rPr>
              <a:t>- יש לתקוע בשלוש מקומות במוסף.</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tabLst>
                <a:tab pos="2009140" algn="l"/>
              </a:tabLst>
            </a:pPr>
            <a:r>
              <a:rPr lang="he-IL" sz="2800" b="1" dirty="0">
                <a:solidFill>
                  <a:srgbClr val="FF0000"/>
                </a:solidFill>
                <a:latin typeface="Calibri" panose="020F0502020204030204" pitchFamily="34" charset="0"/>
                <a:ea typeface="Calibri" panose="020F0502020204030204" pitchFamily="34" charset="0"/>
                <a:cs typeface="David" panose="020E0502060401010101" pitchFamily="34" charset="-79"/>
              </a:rPr>
              <a:t>ב</a:t>
            </a:r>
            <a:r>
              <a:rPr lang="he-IL" sz="2800" b="1" dirty="0">
                <a:solidFill>
                  <a:srgbClr val="FF0000"/>
                </a:solidFill>
                <a:effectLst/>
                <a:latin typeface="Calibri" panose="020F0502020204030204" pitchFamily="34" charset="0"/>
                <a:ea typeface="Calibri" panose="020F0502020204030204" pitchFamily="34" charset="0"/>
                <a:cs typeface="David" panose="020E0502060401010101" pitchFamily="34" charset="-79"/>
              </a:rPr>
              <a:t>מלכויות, זכרונות ושופרות</a:t>
            </a:r>
            <a:r>
              <a:rPr lang="he-IL" sz="2800" dirty="0">
                <a:solidFill>
                  <a:srgbClr val="000000"/>
                </a:solidFill>
                <a:effectLst/>
                <a:latin typeface="Calibri" panose="020F0502020204030204" pitchFamily="34" charset="0"/>
                <a:ea typeface="Calibri" panose="020F0502020204030204" pitchFamily="34" charset="0"/>
                <a:cs typeface="David" panose="020E0502060401010101" pitchFamily="34" charset="-79"/>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tabLst>
                <a:tab pos="2009140" algn="l"/>
              </a:tabLst>
            </a:pPr>
            <a:r>
              <a:rPr lang="he-IL" sz="2800" b="1" u="sng" dirty="0">
                <a:effectLst/>
                <a:highlight>
                  <a:srgbClr val="D3D3D3"/>
                </a:highlight>
                <a:latin typeface="Calibri" panose="020F0502020204030204" pitchFamily="34" charset="0"/>
                <a:ea typeface="Calibri" panose="020F0502020204030204" pitchFamily="34" charset="0"/>
                <a:cs typeface="David" panose="020E0502060401010101" pitchFamily="34" charset="-79"/>
              </a:rPr>
              <a:t>של שלש</a:t>
            </a:r>
            <a:r>
              <a:rPr lang="he-IL" sz="2800" b="1" u="sng" dirty="0">
                <a:effectLst/>
                <a:latin typeface="Calibri" panose="020F0502020204030204" pitchFamily="34" charset="0"/>
                <a:ea typeface="Calibri" panose="020F0502020204030204" pitchFamily="34" charset="0"/>
                <a:cs typeface="David" panose="020E0502060401010101" pitchFamily="34" charset="-79"/>
              </a:rPr>
              <a:t>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tabLst>
                <a:tab pos="2009140" algn="l"/>
              </a:tabLst>
            </a:pPr>
            <a:r>
              <a:rPr lang="he-IL" sz="2800" dirty="0">
                <a:solidFill>
                  <a:srgbClr val="000000"/>
                </a:solidFill>
                <a:effectLst/>
                <a:latin typeface="Calibri" panose="020F0502020204030204" pitchFamily="34" charset="0"/>
                <a:ea typeface="Calibri" panose="020F0502020204030204" pitchFamily="34" charset="0"/>
                <a:cs typeface="David" panose="020E0502060401010101" pitchFamily="34" charset="-79"/>
              </a:rPr>
              <a:t>יש להשמיע בכל ברכה שלוש קולות:  </a:t>
            </a:r>
          </a:p>
          <a:p>
            <a:pPr algn="just" rtl="1">
              <a:lnSpc>
                <a:spcPct val="115000"/>
              </a:lnSpc>
              <a:spcAft>
                <a:spcPts val="1000"/>
              </a:spcAft>
              <a:tabLst>
                <a:tab pos="2009140" algn="l"/>
              </a:tabLst>
            </a:pPr>
            <a:r>
              <a:rPr lang="he-IL" sz="2800" b="1" dirty="0">
                <a:solidFill>
                  <a:srgbClr val="FF0000"/>
                </a:solidFill>
                <a:effectLst/>
                <a:latin typeface="Calibri" panose="020F0502020204030204" pitchFamily="34" charset="0"/>
                <a:ea typeface="Calibri" panose="020F0502020204030204" pitchFamily="34" charset="0"/>
                <a:cs typeface="David" panose="020E0502060401010101" pitchFamily="34" charset="-79"/>
              </a:rPr>
              <a:t>תקיעה, תרועה ותקיעה</a:t>
            </a:r>
            <a:r>
              <a:rPr lang="he-IL" sz="2800" b="1" dirty="0">
                <a:solidFill>
                  <a:srgbClr val="000000"/>
                </a:solidFill>
                <a:effectLst/>
                <a:latin typeface="Calibri" panose="020F0502020204030204" pitchFamily="34" charset="0"/>
                <a:ea typeface="Calibri" panose="020F0502020204030204" pitchFamily="34" charset="0"/>
                <a:cs typeface="David" panose="020E0502060401010101" pitchFamily="34" charset="-79"/>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tabLst>
                <a:tab pos="2009140" algn="l"/>
              </a:tabLst>
            </a:pPr>
            <a:r>
              <a:rPr lang="he-IL" sz="2800" b="1" u="sng" dirty="0">
                <a:solidFill>
                  <a:srgbClr val="000000"/>
                </a:solidFill>
                <a:effectLst/>
                <a:highlight>
                  <a:srgbClr val="C0C0C0"/>
                </a:highlight>
                <a:latin typeface="Calibri" panose="020F0502020204030204" pitchFamily="34" charset="0"/>
                <a:ea typeface="Calibri" panose="020F0502020204030204" pitchFamily="34" charset="0"/>
                <a:cs typeface="David" panose="020E0502060401010101" pitchFamily="34" charset="-79"/>
              </a:rPr>
              <a:t>שלש-</a:t>
            </a:r>
            <a:r>
              <a:rPr lang="he-IL" sz="2800" dirty="0">
                <a:solidFill>
                  <a:srgbClr val="000000"/>
                </a:solidFill>
                <a:effectLst/>
                <a:latin typeface="Calibri" panose="020F0502020204030204" pitchFamily="34" charset="0"/>
                <a:ea typeface="Calibri" panose="020F0502020204030204" pitchFamily="34" charset="0"/>
                <a:cs typeface="David" panose="020E0502060401010101" pitchFamily="34" charset="-79"/>
              </a:rPr>
              <a:t> ובכל ברכה יש להשמיע שלוש קולות</a:t>
            </a:r>
          </a:p>
          <a:p>
            <a:pPr algn="just" rtl="1">
              <a:lnSpc>
                <a:spcPct val="115000"/>
              </a:lnSpc>
              <a:spcAft>
                <a:spcPts val="1000"/>
              </a:spcAft>
              <a:tabLst>
                <a:tab pos="2009140" algn="l"/>
              </a:tabLst>
            </a:pPr>
            <a:r>
              <a:rPr lang="he-IL" sz="2800" b="1" dirty="0">
                <a:solidFill>
                  <a:srgbClr val="FF0000"/>
                </a:solidFill>
                <a:effectLst/>
                <a:latin typeface="Calibri" panose="020F0502020204030204" pitchFamily="34" charset="0"/>
                <a:ea typeface="Calibri" panose="020F0502020204030204" pitchFamily="34" charset="0"/>
                <a:cs typeface="David" panose="020E0502060401010101" pitchFamily="34" charset="-79"/>
              </a:rPr>
              <a:t>תקיעה, תרועה ותקיעה</a:t>
            </a:r>
            <a:r>
              <a:rPr lang="en-US" sz="2800" b="1" dirty="0">
                <a:solidFill>
                  <a:srgbClr val="FF0000"/>
                </a:solidFill>
                <a:latin typeface="Calibri" panose="020F0502020204030204" pitchFamily="34" charset="0"/>
                <a:ea typeface="Calibri" panose="020F0502020204030204" pitchFamily="34" charset="0"/>
                <a:cs typeface="David" panose="020E0502060401010101" pitchFamily="34" charset="-79"/>
              </a:rPr>
              <a:t>x</a:t>
            </a:r>
            <a:r>
              <a:rPr lang="he-IL" sz="2800" b="1" dirty="0">
                <a:solidFill>
                  <a:srgbClr val="FF0000"/>
                </a:solidFill>
                <a:latin typeface="Calibri" panose="020F0502020204030204" pitchFamily="34" charset="0"/>
                <a:ea typeface="Calibri" panose="020F0502020204030204" pitchFamily="34" charset="0"/>
                <a:cs typeface="David" panose="020E0502060401010101" pitchFamily="34" charset="-79"/>
              </a:rPr>
              <a:t> 3 ברכות= 9 קולות</a:t>
            </a:r>
            <a:r>
              <a:rPr lang="he-IL" sz="2800" b="1" dirty="0">
                <a:solidFill>
                  <a:srgbClr val="FF0000"/>
                </a:solidFill>
                <a:effectLst/>
                <a:latin typeface="Calibri" panose="020F0502020204030204" pitchFamily="34" charset="0"/>
                <a:ea typeface="Calibri" panose="020F0502020204030204" pitchFamily="34" charset="0"/>
                <a:cs typeface="David" panose="020E0502060401010101" pitchFamily="34" charset="-79"/>
              </a:rPr>
              <a:t> </a:t>
            </a:r>
            <a:endParaRPr lang="en-US" sz="28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7" name="תיבת טקסט 6">
            <a:extLst>
              <a:ext uri="{FF2B5EF4-FFF2-40B4-BE49-F238E27FC236}">
                <a16:creationId xmlns:a16="http://schemas.microsoft.com/office/drawing/2014/main" id="{C5163929-8B5A-48F8-AF4E-F662F71D4132}"/>
              </a:ext>
            </a:extLst>
          </p:cNvPr>
          <p:cNvSpPr txBox="1"/>
          <p:nvPr/>
        </p:nvSpPr>
        <p:spPr>
          <a:xfrm>
            <a:off x="1086678" y="1643270"/>
            <a:ext cx="4651513" cy="1817036"/>
          </a:xfrm>
          <a:prstGeom prst="rect">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pPr marL="0" marR="0" lvl="0" indent="0" algn="just" defTabSz="914400" rtl="1" eaLnBrk="1" fontAlgn="auto" latinLnBrk="0" hangingPunct="1">
              <a:lnSpc>
                <a:spcPct val="115000"/>
              </a:lnSpc>
              <a:spcBef>
                <a:spcPts val="0"/>
              </a:spcBef>
              <a:spcAft>
                <a:spcPts val="1000"/>
              </a:spcAft>
              <a:buClrTx/>
              <a:buSzTx/>
              <a:buFontTx/>
              <a:buNone/>
              <a:tabLst>
                <a:tab pos="2009140" algn="l"/>
              </a:tabLst>
              <a:defRPr/>
            </a:pPr>
            <a:r>
              <a:rPr kumimoji="0" lang="he-IL" sz="2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David" panose="020E0502060401010101" pitchFamily="34" charset="-79"/>
              </a:rPr>
              <a:t>מלכויות: תקיעה, תרועה ותקיעה</a:t>
            </a:r>
            <a:r>
              <a:rPr kumimoji="0" lang="he-IL" sz="2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David" panose="020E0502060401010101" pitchFamily="34" charset="-79"/>
              </a:rPr>
              <a:t>.</a:t>
            </a:r>
          </a:p>
          <a:p>
            <a:pPr algn="just">
              <a:lnSpc>
                <a:spcPct val="115000"/>
              </a:lnSpc>
              <a:spcAft>
                <a:spcPts val="1000"/>
              </a:spcAft>
              <a:tabLst>
                <a:tab pos="2009140" algn="l"/>
              </a:tabLst>
              <a:defRPr/>
            </a:pPr>
            <a:r>
              <a:rPr lang="he-IL" sz="2800" b="1" dirty="0">
                <a:solidFill>
                  <a:srgbClr val="FF0000"/>
                </a:solidFill>
                <a:latin typeface="Calibri" panose="020F0502020204030204" pitchFamily="34" charset="0"/>
                <a:ea typeface="Calibri" panose="020F0502020204030204" pitchFamily="34" charset="0"/>
                <a:cs typeface="David" panose="020E0502060401010101" pitchFamily="34" charset="-79"/>
              </a:rPr>
              <a:t>זכרונות</a:t>
            </a:r>
            <a:r>
              <a:rPr kumimoji="0" lang="he-IL" sz="2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David" panose="020E0502060401010101" pitchFamily="34" charset="-79"/>
              </a:rPr>
              <a:t>: תקיעה, תרועה ותקיעה</a:t>
            </a:r>
            <a:r>
              <a:rPr kumimoji="0" lang="he-IL" sz="2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David" panose="020E0502060401010101" pitchFamily="34" charset="-79"/>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tabLst>
                <a:tab pos="2009140" algn="l"/>
              </a:tabLst>
              <a:defRPr/>
            </a:pPr>
            <a:r>
              <a:rPr lang="he-IL" sz="2800" b="1" dirty="0">
                <a:solidFill>
                  <a:srgbClr val="FF0000"/>
                </a:solidFill>
                <a:latin typeface="Calibri" panose="020F0502020204030204" pitchFamily="34" charset="0"/>
                <a:ea typeface="Calibri" panose="020F0502020204030204" pitchFamily="34" charset="0"/>
                <a:cs typeface="David" panose="020E0502060401010101" pitchFamily="34" charset="-79"/>
              </a:rPr>
              <a:t>שופרות</a:t>
            </a:r>
            <a:r>
              <a:rPr kumimoji="0" lang="he-IL" sz="2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David" panose="020E0502060401010101" pitchFamily="34" charset="-79"/>
              </a:rPr>
              <a:t>: תקיעה, תרועה ותקיעה</a:t>
            </a:r>
            <a:r>
              <a:rPr kumimoji="0" lang="he-IL" sz="2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David" panose="020E0502060401010101" pitchFamily="34" charset="-79"/>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8" name="חץ: למטה 7">
            <a:extLst>
              <a:ext uri="{FF2B5EF4-FFF2-40B4-BE49-F238E27FC236}">
                <a16:creationId xmlns:a16="http://schemas.microsoft.com/office/drawing/2014/main" id="{9AE29FEF-96C8-41CD-B83C-32C0AFC6237A}"/>
              </a:ext>
            </a:extLst>
          </p:cNvPr>
          <p:cNvSpPr/>
          <p:nvPr/>
        </p:nvSpPr>
        <p:spPr>
          <a:xfrm rot="19271333">
            <a:off x="4496831" y="3497856"/>
            <a:ext cx="484632" cy="10356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חץ: למטה 9">
            <a:extLst>
              <a:ext uri="{FF2B5EF4-FFF2-40B4-BE49-F238E27FC236}">
                <a16:creationId xmlns:a16="http://schemas.microsoft.com/office/drawing/2014/main" id="{E5B76740-E5D6-45ED-9AF1-94BF759689AC}"/>
              </a:ext>
            </a:extLst>
          </p:cNvPr>
          <p:cNvSpPr/>
          <p:nvPr/>
        </p:nvSpPr>
        <p:spPr>
          <a:xfrm rot="1811611">
            <a:off x="2737772" y="3540165"/>
            <a:ext cx="484632" cy="11317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תיבת טקסט 12">
            <a:extLst>
              <a:ext uri="{FF2B5EF4-FFF2-40B4-BE49-F238E27FC236}">
                <a16:creationId xmlns:a16="http://schemas.microsoft.com/office/drawing/2014/main" id="{BCE963AB-D30F-4F93-A0B4-C1CB33178A4C}"/>
              </a:ext>
            </a:extLst>
          </p:cNvPr>
          <p:cNvSpPr txBox="1"/>
          <p:nvPr/>
        </p:nvSpPr>
        <p:spPr>
          <a:xfrm>
            <a:off x="872993" y="4904169"/>
            <a:ext cx="2107096" cy="621122"/>
          </a:xfrm>
          <a:prstGeom prst="rect">
            <a:avLst/>
          </a:prstGeom>
          <a:noFill/>
        </p:spPr>
        <p:txBody>
          <a:bodyPr wrap="square" rtlCol="1">
            <a:spAutoFit/>
          </a:bodyPr>
          <a:lstStyle/>
          <a:p>
            <a:endParaRPr lang="he-IL" dirty="0"/>
          </a:p>
        </p:txBody>
      </p:sp>
      <p:sp>
        <p:nvSpPr>
          <p:cNvPr id="14" name="תיבת טקסט 13">
            <a:extLst>
              <a:ext uri="{FF2B5EF4-FFF2-40B4-BE49-F238E27FC236}">
                <a16:creationId xmlns:a16="http://schemas.microsoft.com/office/drawing/2014/main" id="{9E910046-6EFC-4F43-AA7A-7F02044480AF}"/>
              </a:ext>
            </a:extLst>
          </p:cNvPr>
          <p:cNvSpPr txBox="1"/>
          <p:nvPr/>
        </p:nvSpPr>
        <p:spPr>
          <a:xfrm>
            <a:off x="1025393" y="5056569"/>
            <a:ext cx="2107096" cy="621122"/>
          </a:xfrm>
          <a:prstGeom prst="rect">
            <a:avLst/>
          </a:prstGeom>
          <a:noFill/>
        </p:spPr>
        <p:txBody>
          <a:bodyPr wrap="square" rtlCol="1">
            <a:spAutoFit/>
          </a:bodyPr>
          <a:lstStyle/>
          <a:p>
            <a:endParaRPr lang="he-IL" dirty="0"/>
          </a:p>
        </p:txBody>
      </p:sp>
      <p:sp>
        <p:nvSpPr>
          <p:cNvPr id="20" name="תיבת טקסט 19">
            <a:extLst>
              <a:ext uri="{FF2B5EF4-FFF2-40B4-BE49-F238E27FC236}">
                <a16:creationId xmlns:a16="http://schemas.microsoft.com/office/drawing/2014/main" id="{C3F8AC1B-F4C6-467D-B7BA-335C436D510E}"/>
              </a:ext>
            </a:extLst>
          </p:cNvPr>
          <p:cNvSpPr txBox="1"/>
          <p:nvPr/>
        </p:nvSpPr>
        <p:spPr>
          <a:xfrm>
            <a:off x="1352549" y="4869406"/>
            <a:ext cx="164162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1">
            <a:spAutoFit/>
          </a:bodyPr>
          <a:lstStyle/>
          <a:p>
            <a:r>
              <a:rPr lang="he-IL" b="1" dirty="0"/>
              <a:t>שש תקיעות</a:t>
            </a:r>
          </a:p>
        </p:txBody>
      </p:sp>
      <p:sp>
        <p:nvSpPr>
          <p:cNvPr id="22" name="תיבת טקסט 21">
            <a:extLst>
              <a:ext uri="{FF2B5EF4-FFF2-40B4-BE49-F238E27FC236}">
                <a16:creationId xmlns:a16="http://schemas.microsoft.com/office/drawing/2014/main" id="{7F459C05-1B77-453B-A575-65A88FF140CE}"/>
              </a:ext>
            </a:extLst>
          </p:cNvPr>
          <p:cNvSpPr txBox="1"/>
          <p:nvPr/>
        </p:nvSpPr>
        <p:spPr>
          <a:xfrm>
            <a:off x="3954124" y="4869406"/>
            <a:ext cx="164162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1">
            <a:spAutoFit/>
          </a:bodyPr>
          <a:lstStyle/>
          <a:p>
            <a:r>
              <a:rPr lang="he-IL" b="1" dirty="0"/>
              <a:t>שלש תרועות</a:t>
            </a:r>
          </a:p>
        </p:txBody>
      </p:sp>
    </p:spTree>
    <p:extLst>
      <p:ext uri="{BB962C8B-B14F-4D97-AF65-F5344CB8AC3E}">
        <p14:creationId xmlns:p14="http://schemas.microsoft.com/office/powerpoint/2010/main" val="3529525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2638164" y="257435"/>
            <a:ext cx="6915676" cy="584775"/>
          </a:xfrm>
          <a:prstGeom prst="rect">
            <a:avLst/>
          </a:prstGeom>
        </p:spPr>
        <p:style>
          <a:lnRef idx="1">
            <a:schemeClr val="accent5"/>
          </a:lnRef>
          <a:fillRef idx="2">
            <a:schemeClr val="accent5"/>
          </a:fillRef>
          <a:effectRef idx="1">
            <a:schemeClr val="accent5"/>
          </a:effectRef>
          <a:fontRef idx="minor">
            <a:schemeClr val="dk1"/>
          </a:fontRef>
        </p:style>
        <p:txBody>
          <a:bodyPr wrap="none" lIns="91440" tIns="45720" rIns="91440" bIns="45720">
            <a:spAutoFit/>
          </a:bodyPr>
          <a:lstStyle/>
          <a:p>
            <a:pPr algn="ctr"/>
            <a:r>
              <a:rPr lang="he-IL" sz="32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מנין ואיך למדנו שיש לשמוע תשע קולות?</a:t>
            </a:r>
          </a:p>
        </p:txBody>
      </p:sp>
      <p:sp>
        <p:nvSpPr>
          <p:cNvPr id="4" name="מלבן 3"/>
          <p:cNvSpPr/>
          <p:nvPr/>
        </p:nvSpPr>
        <p:spPr>
          <a:xfrm>
            <a:off x="6215271" y="1156402"/>
            <a:ext cx="5764694" cy="4832092"/>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r>
              <a:rPr lang="he-IL" sz="2800" b="1" u="sng"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בתורה כתוב לגבי ראש השנה </a:t>
            </a:r>
          </a:p>
          <a:p>
            <a:r>
              <a:rPr lang="he-IL" sz="28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a:t>
            </a:r>
            <a:r>
              <a:rPr lang="he-IL" sz="2800" b="1" dirty="0">
                <a:ln w="1905"/>
                <a:solidFill>
                  <a:srgbClr val="C00000"/>
                </a:solidFill>
                <a:effectLst>
                  <a:innerShdw blurRad="69850" dist="43180" dir="5400000">
                    <a:srgbClr val="000000">
                      <a:alpha val="65000"/>
                    </a:srgbClr>
                  </a:innerShdw>
                </a:effectLst>
                <a:latin typeface="Calibri"/>
                <a:cs typeface="Arial" panose="020B0604020202020204" pitchFamily="34" charset="0"/>
              </a:rPr>
              <a:t>בחודש השביעי </a:t>
            </a:r>
            <a:r>
              <a:rPr lang="he-IL" sz="28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באחד לחודש יהיה לכם שבתון זכרון </a:t>
            </a:r>
            <a:r>
              <a:rPr lang="he-IL" sz="2800" b="1" u="sng" dirty="0">
                <a:ln w="1905"/>
                <a:solidFill>
                  <a:prstClr val="black"/>
                </a:solidFill>
                <a:effectLst>
                  <a:innerShdw blurRad="69850" dist="43180" dir="5400000">
                    <a:srgbClr val="000000">
                      <a:alpha val="65000"/>
                    </a:srgbClr>
                  </a:innerShdw>
                </a:effectLst>
                <a:latin typeface="Calibri"/>
                <a:cs typeface="Arial" panose="020B0604020202020204" pitchFamily="34" charset="0"/>
              </a:rPr>
              <a:t>תרועה</a:t>
            </a:r>
            <a:r>
              <a:rPr lang="he-IL" sz="28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 </a:t>
            </a:r>
            <a:r>
              <a:rPr lang="he-IL" sz="20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(ויקרא כג, כד)</a:t>
            </a:r>
          </a:p>
          <a:p>
            <a:r>
              <a:rPr lang="he-IL" sz="2800" b="1" dirty="0">
                <a:ln w="1905"/>
                <a:solidFill>
                  <a:srgbClr val="C00000"/>
                </a:solidFill>
                <a:effectLst>
                  <a:innerShdw blurRad="69850" dist="43180" dir="5400000">
                    <a:srgbClr val="000000">
                      <a:alpha val="65000"/>
                    </a:srgbClr>
                  </a:innerShdw>
                </a:effectLst>
                <a:latin typeface="Calibri"/>
                <a:cs typeface="Arial" panose="020B0604020202020204" pitchFamily="34" charset="0"/>
              </a:rPr>
              <a:t>בחודש השביעי </a:t>
            </a:r>
            <a:r>
              <a:rPr lang="he-IL" sz="28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באחד לחודש יום </a:t>
            </a:r>
            <a:r>
              <a:rPr lang="he-IL" sz="2800" b="1" u="sng" dirty="0">
                <a:ln w="1905"/>
                <a:solidFill>
                  <a:prstClr val="black"/>
                </a:solidFill>
                <a:effectLst>
                  <a:innerShdw blurRad="69850" dist="43180" dir="5400000">
                    <a:srgbClr val="000000">
                      <a:alpha val="65000"/>
                    </a:srgbClr>
                  </a:innerShdw>
                </a:effectLst>
                <a:latin typeface="Calibri"/>
                <a:cs typeface="Arial" panose="020B0604020202020204" pitchFamily="34" charset="0"/>
              </a:rPr>
              <a:t>תרועה</a:t>
            </a:r>
            <a:r>
              <a:rPr lang="he-IL" sz="2800" b="1" u="sng"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 </a:t>
            </a:r>
            <a:r>
              <a:rPr lang="he-IL" sz="28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יהיה לכם" </a:t>
            </a:r>
            <a:r>
              <a:rPr lang="he-IL" sz="20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(במדבר כט, א)</a:t>
            </a:r>
          </a:p>
          <a:p>
            <a:endParaRPr lang="he-IL" sz="2800" b="1" u="sng"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endParaRPr>
          </a:p>
          <a:p>
            <a:r>
              <a:rPr lang="he-IL" sz="2800" b="1" u="sng"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בשנת היובל כתוב</a:t>
            </a:r>
          </a:p>
          <a:p>
            <a:r>
              <a:rPr lang="he-IL" sz="28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 </a:t>
            </a:r>
            <a:r>
              <a:rPr lang="he-IL" sz="2800" b="1" dirty="0">
                <a:ln w="1905"/>
                <a:solidFill>
                  <a:srgbClr val="0070C0"/>
                </a:solidFill>
                <a:effectLst>
                  <a:innerShdw blurRad="69850" dist="43180" dir="5400000">
                    <a:srgbClr val="000000">
                      <a:alpha val="65000"/>
                    </a:srgbClr>
                  </a:innerShdw>
                </a:effectLst>
                <a:latin typeface="Calibri"/>
                <a:cs typeface="Arial" panose="020B0604020202020204" pitchFamily="34" charset="0"/>
              </a:rPr>
              <a:t>והעברת</a:t>
            </a:r>
            <a:r>
              <a:rPr lang="he-IL" sz="28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 שופר </a:t>
            </a:r>
            <a:r>
              <a:rPr lang="he-IL" sz="2800" b="1" u="sng" dirty="0">
                <a:ln w="1905"/>
                <a:solidFill>
                  <a:prstClr val="black"/>
                </a:solidFill>
                <a:effectLst>
                  <a:innerShdw blurRad="69850" dist="43180" dir="5400000">
                    <a:srgbClr val="000000">
                      <a:alpha val="65000"/>
                    </a:srgbClr>
                  </a:innerShdw>
                </a:effectLst>
                <a:latin typeface="Calibri"/>
                <a:cs typeface="Arial" panose="020B0604020202020204" pitchFamily="34" charset="0"/>
              </a:rPr>
              <a:t>תרועה</a:t>
            </a:r>
            <a:r>
              <a:rPr lang="he-IL" sz="28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 </a:t>
            </a:r>
            <a:r>
              <a:rPr lang="he-IL" sz="2800" b="1" dirty="0">
                <a:ln w="1905"/>
                <a:solidFill>
                  <a:srgbClr val="C00000"/>
                </a:solidFill>
                <a:effectLst>
                  <a:innerShdw blurRad="69850" dist="43180" dir="5400000">
                    <a:srgbClr val="000000">
                      <a:alpha val="65000"/>
                    </a:srgbClr>
                  </a:innerShdw>
                </a:effectLst>
                <a:latin typeface="Calibri"/>
                <a:cs typeface="Arial" panose="020B0604020202020204" pitchFamily="34" charset="0"/>
              </a:rPr>
              <a:t>בחודש השביעי </a:t>
            </a:r>
            <a:r>
              <a:rPr lang="he-IL" sz="28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בעשור לחודש השביעי בעשור לחודש, ביום הכיפורים </a:t>
            </a:r>
            <a:r>
              <a:rPr lang="he-IL" sz="2800" b="1" dirty="0">
                <a:ln w="1905"/>
                <a:solidFill>
                  <a:srgbClr val="0070C0"/>
                </a:solidFill>
                <a:effectLst>
                  <a:innerShdw blurRad="69850" dist="43180" dir="5400000">
                    <a:srgbClr val="000000">
                      <a:alpha val="65000"/>
                    </a:srgbClr>
                  </a:innerShdw>
                </a:effectLst>
                <a:latin typeface="Calibri"/>
                <a:cs typeface="Arial" panose="020B0604020202020204" pitchFamily="34" charset="0"/>
              </a:rPr>
              <a:t>תעבירו</a:t>
            </a:r>
            <a:r>
              <a:rPr lang="he-IL" sz="28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 שופר בכל ארצכם</a:t>
            </a:r>
            <a:r>
              <a:rPr lang="he-IL" sz="20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Calibri"/>
                <a:cs typeface="Arial" panose="020B0604020202020204" pitchFamily="34" charset="0"/>
              </a:rPr>
              <a:t>"..."(ויקרא כה, ט)</a:t>
            </a:r>
          </a:p>
        </p:txBody>
      </p:sp>
      <p:sp>
        <p:nvSpPr>
          <p:cNvPr id="5" name="מלבן 4"/>
          <p:cNvSpPr/>
          <p:nvPr/>
        </p:nvSpPr>
        <p:spPr>
          <a:xfrm>
            <a:off x="623317" y="968254"/>
            <a:ext cx="5335416" cy="452431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rtl="0"/>
            <a:endParaRPr lang="he-IL" sz="2400" b="1" dirty="0">
              <a:solidFill>
                <a:srgbClr val="000000"/>
              </a:solidFill>
              <a:latin typeface="David" panose="020E0502060401010101" pitchFamily="34" charset="-79"/>
              <a:cs typeface="David" panose="020E0502060401010101" pitchFamily="34" charset="-79"/>
            </a:endParaRPr>
          </a:p>
          <a:p>
            <a:pPr rtl="0"/>
            <a:r>
              <a:rPr lang="en-US" sz="2400" dirty="0">
                <a:solidFill>
                  <a:srgbClr val="000000"/>
                </a:solidFill>
                <a:latin typeface="David" panose="020E0502060401010101" pitchFamily="34" charset="-79"/>
                <a:cs typeface="David" panose="020E0502060401010101" pitchFamily="34" charset="-79"/>
              </a:rPr>
              <a:t> </a:t>
            </a:r>
            <a:r>
              <a:rPr lang="he-IL" sz="2400" dirty="0">
                <a:solidFill>
                  <a:srgbClr val="000000"/>
                </a:solidFill>
                <a:latin typeface="David" panose="020E0502060401010101" pitchFamily="34" charset="-79"/>
                <a:cs typeface="David" panose="020E0502060401010101" pitchFamily="34" charset="-79"/>
              </a:rPr>
              <a:t>א. המלה "תרועה" הוזכרה שלוש פעמים.</a:t>
            </a:r>
          </a:p>
          <a:p>
            <a:pPr rtl="0"/>
            <a:r>
              <a:rPr lang="he-IL" sz="2400" dirty="0">
                <a:solidFill>
                  <a:srgbClr val="000000"/>
                </a:solidFill>
                <a:latin typeface="David" panose="020E0502060401010101" pitchFamily="34" charset="-79"/>
                <a:cs typeface="David" panose="020E0502060401010101" pitchFamily="34" charset="-79"/>
              </a:rPr>
              <a:t>ב.  לפני כל תרועה יש העברה ואחרי כל תרועה יש   </a:t>
            </a:r>
          </a:p>
          <a:p>
            <a:pPr rtl="0"/>
            <a:r>
              <a:rPr lang="he-IL" sz="2400" dirty="0">
                <a:solidFill>
                  <a:srgbClr val="000000"/>
                </a:solidFill>
                <a:latin typeface="David" panose="020E0502060401010101" pitchFamily="34" charset="-79"/>
                <a:cs typeface="David" panose="020E0502060401010101" pitchFamily="34" charset="-79"/>
              </a:rPr>
              <a:t>    העברה. העברה השמעת קול פשוט וארוך שנקרא   </a:t>
            </a:r>
          </a:p>
          <a:p>
            <a:pPr rtl="0"/>
            <a:r>
              <a:rPr lang="he-IL" sz="2400" dirty="0">
                <a:solidFill>
                  <a:srgbClr val="000000"/>
                </a:solidFill>
                <a:latin typeface="David" panose="020E0502060401010101" pitchFamily="34" charset="-79"/>
                <a:cs typeface="David" panose="020E0502060401010101" pitchFamily="34" charset="-79"/>
              </a:rPr>
              <a:t>     תקיעה</a:t>
            </a:r>
            <a:endParaRPr lang="en-US" sz="2400" dirty="0">
              <a:solidFill>
                <a:srgbClr val="000000"/>
              </a:solidFill>
              <a:latin typeface="David" panose="020E0502060401010101" pitchFamily="34" charset="-79"/>
              <a:cs typeface="David" panose="020E0502060401010101" pitchFamily="34" charset="-79"/>
            </a:endParaRPr>
          </a:p>
          <a:p>
            <a:pPr rtl="0"/>
            <a:r>
              <a:rPr lang="he-IL" sz="2400" dirty="0">
                <a:solidFill>
                  <a:srgbClr val="000000"/>
                </a:solidFill>
                <a:latin typeface="David" panose="020E0502060401010101" pitchFamily="34" charset="-79"/>
                <a:cs typeface="David" panose="020E0502060401010101" pitchFamily="34" charset="-79"/>
              </a:rPr>
              <a:t>ג. המלה "שביעי" משמשת ללימוד בגזירה שווה כל תקיעות של חודש שביעי שוות.</a:t>
            </a:r>
          </a:p>
          <a:p>
            <a:pPr rtl="0"/>
            <a:r>
              <a:rPr lang="he-IL" sz="2400" b="1" dirty="0">
                <a:solidFill>
                  <a:srgbClr val="000000"/>
                </a:solidFill>
                <a:latin typeface="David" panose="020E0502060401010101" pitchFamily="34" charset="-79"/>
                <a:cs typeface="David" panose="020E0502060401010101" pitchFamily="34" charset="-79"/>
              </a:rPr>
              <a:t>תקיעה תרועה תקיעה.</a:t>
            </a:r>
          </a:p>
          <a:p>
            <a:pPr rtl="0"/>
            <a:r>
              <a:rPr lang="he-IL" sz="2400" b="1" dirty="0">
                <a:solidFill>
                  <a:srgbClr val="000000"/>
                </a:solidFill>
                <a:latin typeface="David" panose="020E0502060401010101" pitchFamily="34" charset="-79"/>
                <a:cs typeface="David" panose="020E0502060401010101" pitchFamily="34" charset="-79"/>
              </a:rPr>
              <a:t>תקיעה תרועה תקיעה</a:t>
            </a:r>
          </a:p>
          <a:p>
            <a:pPr rtl="0"/>
            <a:r>
              <a:rPr lang="he-IL" sz="2400" b="1" dirty="0">
                <a:solidFill>
                  <a:srgbClr val="000000"/>
                </a:solidFill>
                <a:latin typeface="David" panose="020E0502060401010101" pitchFamily="34" charset="-79"/>
                <a:cs typeface="David" panose="020E0502060401010101" pitchFamily="34" charset="-79"/>
              </a:rPr>
              <a:t>תקיעה תרועה תקיעה</a:t>
            </a:r>
            <a:endParaRPr lang="en-US" sz="2400" b="1" dirty="0">
              <a:solidFill>
                <a:srgbClr val="000000"/>
              </a:solidFill>
              <a:latin typeface="David" panose="020E0502060401010101" pitchFamily="34" charset="-79"/>
              <a:cs typeface="David" panose="020E0502060401010101" pitchFamily="34" charset="-79"/>
            </a:endParaRPr>
          </a:p>
        </p:txBody>
      </p:sp>
      <p:sp>
        <p:nvSpPr>
          <p:cNvPr id="3" name="אליפסה 2">
            <a:extLst>
              <a:ext uri="{FF2B5EF4-FFF2-40B4-BE49-F238E27FC236}">
                <a16:creationId xmlns:a16="http://schemas.microsoft.com/office/drawing/2014/main" id="{CD67A16B-BEE6-49FD-9F7F-0944EC8A7C2C}"/>
              </a:ext>
            </a:extLst>
          </p:cNvPr>
          <p:cNvSpPr/>
          <p:nvPr/>
        </p:nvSpPr>
        <p:spPr>
          <a:xfrm>
            <a:off x="10426890" y="4223215"/>
            <a:ext cx="1296537" cy="5186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אליפסה 6">
            <a:extLst>
              <a:ext uri="{FF2B5EF4-FFF2-40B4-BE49-F238E27FC236}">
                <a16:creationId xmlns:a16="http://schemas.microsoft.com/office/drawing/2014/main" id="{2E5DA5C7-EF50-4DC2-A5C7-55ABC0EAC7EC}"/>
              </a:ext>
            </a:extLst>
          </p:cNvPr>
          <p:cNvSpPr/>
          <p:nvPr/>
        </p:nvSpPr>
        <p:spPr>
          <a:xfrm>
            <a:off x="8641308" y="5003412"/>
            <a:ext cx="1296537" cy="5186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60181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additive="base">
                                        <p:cTn id="2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anim calcmode="lin" valueType="num">
                                      <p:cBhvr>
                                        <p:cTn id="2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1000"/>
                                        <p:tgtEl>
                                          <p:spTgt spid="4">
                                            <p:txEl>
                                              <p:pRg st="5" end="5"/>
                                            </p:txEl>
                                          </p:spTgt>
                                        </p:tgtEl>
                                      </p:cBhvr>
                                    </p:animEffect>
                                    <p:anim calcmode="lin" valueType="num">
                                      <p:cBhvr>
                                        <p:cTn id="3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
                                            <p:txEl>
                                              <p:pRg st="1" end="1"/>
                                            </p:txEl>
                                          </p:spTgt>
                                        </p:tgtEl>
                                        <p:attrNameLst>
                                          <p:attrName>style.visibility</p:attrName>
                                        </p:attrNameLst>
                                      </p:cBhvr>
                                      <p:to>
                                        <p:strVal val="visible"/>
                                      </p:to>
                                    </p:set>
                                    <p:anim calcmode="lin" valueType="num">
                                      <p:cBhvr additive="base">
                                        <p:cTn id="3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5">
                                            <p:txEl>
                                              <p:pRg st="2" end="2"/>
                                            </p:txEl>
                                          </p:spTgt>
                                        </p:tgtEl>
                                        <p:attrNameLst>
                                          <p:attrName>style.visibility</p:attrName>
                                        </p:attrNameLst>
                                      </p:cBhvr>
                                      <p:to>
                                        <p:strVal val="visible"/>
                                      </p:to>
                                    </p:set>
                                    <p:anim calcmode="lin" valueType="num">
                                      <p:cBhvr additive="base">
                                        <p:cTn id="4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
                                            <p:txEl>
                                              <p:pRg st="3" end="3"/>
                                            </p:txEl>
                                          </p:spTgt>
                                        </p:tgtEl>
                                        <p:attrNameLst>
                                          <p:attrName>style.visibility</p:attrName>
                                        </p:attrNameLst>
                                      </p:cBhvr>
                                      <p:to>
                                        <p:strVal val="visible"/>
                                      </p:to>
                                    </p:set>
                                    <p:anim calcmode="lin" valueType="num">
                                      <p:cBhvr additive="base">
                                        <p:cTn id="5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5">
                                            <p:txEl>
                                              <p:pRg st="4" end="4"/>
                                            </p:txEl>
                                          </p:spTgt>
                                        </p:tgtEl>
                                        <p:attrNameLst>
                                          <p:attrName>style.visibility</p:attrName>
                                        </p:attrNameLst>
                                      </p:cBhvr>
                                      <p:to>
                                        <p:strVal val="visible"/>
                                      </p:to>
                                    </p:set>
                                    <p:anim calcmode="lin" valueType="num">
                                      <p:cBhvr additive="base">
                                        <p:cTn id="5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
                                            <p:txEl>
                                              <p:pRg st="5" end="5"/>
                                            </p:txEl>
                                          </p:spTgt>
                                        </p:tgtEl>
                                        <p:attrNameLst>
                                          <p:attrName>style.visibility</p:attrName>
                                        </p:attrNameLst>
                                      </p:cBhvr>
                                      <p:to>
                                        <p:strVal val="visible"/>
                                      </p:to>
                                    </p:set>
                                    <p:anim calcmode="lin" valueType="num">
                                      <p:cBhvr additive="base">
                                        <p:cTn id="63"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
                                            <p:txEl>
                                              <p:pRg st="5" end="5"/>
                                            </p:txEl>
                                          </p:spTgt>
                                        </p:tgtEl>
                                        <p:attrNameLst>
                                          <p:attrName>ppt_y</p:attrName>
                                        </p:attrNameLst>
                                      </p:cBhvr>
                                      <p:tavLst>
                                        <p:tav tm="0">
                                          <p:val>
                                            <p:strVal val="1+#ppt_h/2"/>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5">
                                            <p:txEl>
                                              <p:pRg st="6" end="6"/>
                                            </p:txEl>
                                          </p:spTgt>
                                        </p:tgtEl>
                                        <p:attrNameLst>
                                          <p:attrName>style.visibility</p:attrName>
                                        </p:attrNameLst>
                                      </p:cBhvr>
                                      <p:to>
                                        <p:strVal val="visible"/>
                                      </p:to>
                                    </p:set>
                                    <p:animEffect transition="in" filter="fade">
                                      <p:cBhvr>
                                        <p:cTn id="67" dur="1000"/>
                                        <p:tgtEl>
                                          <p:spTgt spid="5">
                                            <p:txEl>
                                              <p:pRg st="6" end="6"/>
                                            </p:txEl>
                                          </p:spTgt>
                                        </p:tgtEl>
                                      </p:cBhvr>
                                    </p:animEffect>
                                    <p:anim calcmode="lin" valueType="num">
                                      <p:cBhvr>
                                        <p:cTn id="6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6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
                                            <p:txEl>
                                              <p:pRg st="7" end="7"/>
                                            </p:txEl>
                                          </p:spTgt>
                                        </p:tgtEl>
                                        <p:attrNameLst>
                                          <p:attrName>style.visibility</p:attrName>
                                        </p:attrNameLst>
                                      </p:cBhvr>
                                      <p:to>
                                        <p:strVal val="visible"/>
                                      </p:to>
                                    </p:set>
                                    <p:animEffect transition="in" filter="fade">
                                      <p:cBhvr>
                                        <p:cTn id="72" dur="1000"/>
                                        <p:tgtEl>
                                          <p:spTgt spid="5">
                                            <p:txEl>
                                              <p:pRg st="7" end="7"/>
                                            </p:txEl>
                                          </p:spTgt>
                                        </p:tgtEl>
                                      </p:cBhvr>
                                    </p:animEffect>
                                    <p:anim calcmode="lin" valueType="num">
                                      <p:cBhvr>
                                        <p:cTn id="7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74" dur="1000" fill="hold"/>
                                        <p:tgtEl>
                                          <p:spTgt spid="5">
                                            <p:txEl>
                                              <p:pRg st="7" end="7"/>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5">
                                            <p:txEl>
                                              <p:pRg st="8" end="8"/>
                                            </p:txEl>
                                          </p:spTgt>
                                        </p:tgtEl>
                                        <p:attrNameLst>
                                          <p:attrName>style.visibility</p:attrName>
                                        </p:attrNameLst>
                                      </p:cBhvr>
                                      <p:to>
                                        <p:strVal val="visible"/>
                                      </p:to>
                                    </p:set>
                                    <p:animEffect transition="in" filter="fade">
                                      <p:cBhvr>
                                        <p:cTn id="77" dur="1000"/>
                                        <p:tgtEl>
                                          <p:spTgt spid="5">
                                            <p:txEl>
                                              <p:pRg st="8" end="8"/>
                                            </p:txEl>
                                          </p:spTgt>
                                        </p:tgtEl>
                                      </p:cBhvr>
                                    </p:animEffect>
                                    <p:anim calcmode="lin" valueType="num">
                                      <p:cBhvr>
                                        <p:cTn id="78"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0DA5D9E7-8A7D-46DF-A7DC-09D66A63AD18}"/>
              </a:ext>
            </a:extLst>
          </p:cNvPr>
          <p:cNvSpPr/>
          <p:nvPr/>
        </p:nvSpPr>
        <p:spPr>
          <a:xfrm>
            <a:off x="4823791" y="763304"/>
            <a:ext cx="6929174" cy="452431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he-IL" sz="2400" b="1" dirty="0">
                <a:solidFill>
                  <a:srgbClr val="000000"/>
                </a:solidFill>
                <a:latin typeface="David" panose="020E0502060401010101" pitchFamily="34" charset="-79"/>
                <a:cs typeface="David" panose="020E0502060401010101" pitchFamily="34" charset="-79"/>
              </a:rPr>
              <a:t>יש להשמיע קול בכי.</a:t>
            </a:r>
          </a:p>
          <a:p>
            <a:r>
              <a:rPr lang="he-IL" sz="2400" b="1" dirty="0">
                <a:solidFill>
                  <a:srgbClr val="000000"/>
                </a:solidFill>
                <a:latin typeface="David" panose="020E0502060401010101" pitchFamily="34" charset="-79"/>
                <a:cs typeface="David" panose="020E0502060401010101" pitchFamily="34" charset="-79"/>
              </a:rPr>
              <a:t>איזה קולות בכי קיימים?</a:t>
            </a:r>
          </a:p>
          <a:p>
            <a:r>
              <a:rPr lang="he-IL" sz="2400" b="1" dirty="0">
                <a:solidFill>
                  <a:srgbClr val="000000"/>
                </a:solidFill>
                <a:latin typeface="David" panose="020E0502060401010101" pitchFamily="34" charset="-79"/>
                <a:cs typeface="David" panose="020E0502060401010101" pitchFamily="34" charset="-79"/>
              </a:rPr>
              <a:t>א. השמעת קולות שבר בינוניים הדומים לאנחות- נקרא להם בשם </a:t>
            </a:r>
            <a:r>
              <a:rPr lang="he-IL" sz="2400" b="1" dirty="0">
                <a:solidFill>
                  <a:srgbClr val="FF0000"/>
                </a:solidFill>
                <a:latin typeface="David" panose="020E0502060401010101" pitchFamily="34" charset="-79"/>
                <a:cs typeface="David" panose="020E0502060401010101" pitchFamily="34" charset="-79"/>
              </a:rPr>
              <a:t>שברים</a:t>
            </a:r>
          </a:p>
          <a:p>
            <a:endParaRPr lang="he-IL" sz="2400" b="1" dirty="0">
              <a:solidFill>
                <a:srgbClr val="000000"/>
              </a:solidFill>
              <a:latin typeface="David" panose="020E0502060401010101" pitchFamily="34" charset="-79"/>
              <a:cs typeface="David" panose="020E0502060401010101" pitchFamily="34" charset="-79"/>
            </a:endParaRPr>
          </a:p>
          <a:p>
            <a:r>
              <a:rPr lang="he-IL" sz="2400" b="1" dirty="0">
                <a:solidFill>
                  <a:srgbClr val="000000"/>
                </a:solidFill>
                <a:latin typeface="David" panose="020E0502060401010101" pitchFamily="34" charset="-79"/>
                <a:cs typeface="David" panose="020E0502060401010101" pitchFamily="34" charset="-79"/>
              </a:rPr>
              <a:t>ב. השמעת קולות קצרים המזכירים בכי קטוע הדומה ליללות- נקרא להם </a:t>
            </a:r>
            <a:r>
              <a:rPr lang="he-IL" sz="2400" b="1" dirty="0">
                <a:solidFill>
                  <a:srgbClr val="FF0000"/>
                </a:solidFill>
                <a:latin typeface="David" panose="020E0502060401010101" pitchFamily="34" charset="-79"/>
                <a:cs typeface="David" panose="020E0502060401010101" pitchFamily="34" charset="-79"/>
              </a:rPr>
              <a:t>תרועה</a:t>
            </a:r>
            <a:r>
              <a:rPr lang="he-IL" sz="2400" b="1" dirty="0">
                <a:solidFill>
                  <a:srgbClr val="000000"/>
                </a:solidFill>
                <a:latin typeface="David" panose="020E0502060401010101" pitchFamily="34" charset="-79"/>
                <a:cs typeface="David" panose="020E0502060401010101" pitchFamily="34" charset="-79"/>
              </a:rPr>
              <a:t>.</a:t>
            </a:r>
          </a:p>
          <a:p>
            <a:r>
              <a:rPr lang="he-IL" sz="2400" b="1" dirty="0">
                <a:solidFill>
                  <a:srgbClr val="000000"/>
                </a:solidFill>
                <a:latin typeface="David" panose="020E0502060401010101" pitchFamily="34" charset="-79"/>
                <a:cs typeface="David" panose="020E0502060401010101" pitchFamily="34" charset="-79"/>
              </a:rPr>
              <a:t> </a:t>
            </a:r>
          </a:p>
          <a:p>
            <a:r>
              <a:rPr lang="he-IL" sz="2400" b="1" dirty="0">
                <a:solidFill>
                  <a:srgbClr val="000000"/>
                </a:solidFill>
                <a:latin typeface="David" panose="020E0502060401010101" pitchFamily="34" charset="-79"/>
                <a:cs typeface="David" panose="020E0502060401010101" pitchFamily="34" charset="-79"/>
              </a:rPr>
              <a:t>ג. להשמיע את שני סוגי הבכי להתחיל בקולות  של שברים- אנחות  ולהמשיך ביללות,  </a:t>
            </a:r>
          </a:p>
          <a:p>
            <a:r>
              <a:rPr lang="he-IL" sz="2400" b="1" dirty="0">
                <a:solidFill>
                  <a:srgbClr val="000000"/>
                </a:solidFill>
                <a:latin typeface="David" panose="020E0502060401010101" pitchFamily="34" charset="-79"/>
                <a:cs typeface="David" panose="020E0502060401010101" pitchFamily="34" charset="-79"/>
              </a:rPr>
              <a:t>כמו אדם מתחיל להיאנח ואח"כ פוצח בבכי.</a:t>
            </a:r>
          </a:p>
          <a:p>
            <a:r>
              <a:rPr lang="he-IL" sz="2400" b="1" dirty="0">
                <a:solidFill>
                  <a:srgbClr val="000000"/>
                </a:solidFill>
                <a:latin typeface="David" panose="020E0502060401010101" pitchFamily="34" charset="-79"/>
                <a:cs typeface="David" panose="020E0502060401010101" pitchFamily="34" charset="-79"/>
              </a:rPr>
              <a:t>נקרא להם </a:t>
            </a:r>
            <a:r>
              <a:rPr lang="he-IL" sz="2400" b="1" dirty="0">
                <a:solidFill>
                  <a:srgbClr val="FF0000"/>
                </a:solidFill>
                <a:latin typeface="David" panose="020E0502060401010101" pitchFamily="34" charset="-79"/>
                <a:cs typeface="David" panose="020E0502060401010101" pitchFamily="34" charset="-79"/>
              </a:rPr>
              <a:t>שברים תרועה</a:t>
            </a:r>
          </a:p>
        </p:txBody>
      </p:sp>
      <p:sp>
        <p:nvSpPr>
          <p:cNvPr id="3" name="מלבן 2">
            <a:extLst>
              <a:ext uri="{FF2B5EF4-FFF2-40B4-BE49-F238E27FC236}">
                <a16:creationId xmlns:a16="http://schemas.microsoft.com/office/drawing/2014/main" id="{B76B421D-0AD3-460A-8AEC-AFAE38957833}"/>
              </a:ext>
            </a:extLst>
          </p:cNvPr>
          <p:cNvSpPr/>
          <p:nvPr/>
        </p:nvSpPr>
        <p:spPr>
          <a:xfrm>
            <a:off x="6831496" y="159496"/>
            <a:ext cx="4704522" cy="5232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he-IL" sz="2800" dirty="0">
                <a:solidFill>
                  <a:srgbClr val="000000"/>
                </a:solidFill>
                <a:latin typeface="David" panose="020E0502060401010101" pitchFamily="34" charset="-79"/>
                <a:cs typeface="David" panose="020E0502060401010101" pitchFamily="34" charset="-79"/>
              </a:rPr>
              <a:t>מהו הקול הנקרא תרועה? </a:t>
            </a:r>
          </a:p>
        </p:txBody>
      </p:sp>
      <p:sp>
        <p:nvSpPr>
          <p:cNvPr id="4" name="מלבן 3">
            <a:extLst>
              <a:ext uri="{FF2B5EF4-FFF2-40B4-BE49-F238E27FC236}">
                <a16:creationId xmlns:a16="http://schemas.microsoft.com/office/drawing/2014/main" id="{AFB81556-3365-40C0-BE38-83688614BCBC}"/>
              </a:ext>
            </a:extLst>
          </p:cNvPr>
          <p:cNvSpPr/>
          <p:nvPr/>
        </p:nvSpPr>
        <p:spPr>
          <a:xfrm>
            <a:off x="9183757" y="5421215"/>
            <a:ext cx="2569207" cy="1015663"/>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r>
              <a:rPr lang="he-IL" sz="2000" b="1" dirty="0">
                <a:solidFill>
                  <a:srgbClr val="000000"/>
                </a:solidFill>
                <a:latin typeface="David" panose="020E0502060401010101" pitchFamily="34" charset="-79"/>
                <a:cs typeface="David" panose="020E0502060401010101" pitchFamily="34" charset="-79"/>
              </a:rPr>
              <a:t>כיצד נהגו? </a:t>
            </a:r>
          </a:p>
          <a:p>
            <a:r>
              <a:rPr lang="he-IL" sz="2000" b="1" dirty="0">
                <a:solidFill>
                  <a:srgbClr val="000000"/>
                </a:solidFill>
                <a:latin typeface="David" panose="020E0502060401010101" pitchFamily="34" charset="-79"/>
                <a:cs typeface="David" panose="020E0502060401010101" pitchFamily="34" charset="-79"/>
              </a:rPr>
              <a:t>כל אחד השמיע קול בכי כנהוג במקומו.</a:t>
            </a:r>
          </a:p>
        </p:txBody>
      </p:sp>
      <p:sp>
        <p:nvSpPr>
          <p:cNvPr id="5" name="מלבן 4">
            <a:extLst>
              <a:ext uri="{FF2B5EF4-FFF2-40B4-BE49-F238E27FC236}">
                <a16:creationId xmlns:a16="http://schemas.microsoft.com/office/drawing/2014/main" id="{57030C3E-5A72-498F-B406-8CC66BC316FB}"/>
              </a:ext>
            </a:extLst>
          </p:cNvPr>
          <p:cNvSpPr/>
          <p:nvPr/>
        </p:nvSpPr>
        <p:spPr>
          <a:xfrm>
            <a:off x="5049078" y="5448795"/>
            <a:ext cx="3945835" cy="1200329"/>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he-IL" sz="2400" b="1" dirty="0">
                <a:solidFill>
                  <a:srgbClr val="000000"/>
                </a:solidFill>
                <a:latin typeface="David" panose="020E0502060401010101" pitchFamily="34" charset="-79"/>
                <a:cs typeface="David" panose="020E0502060401010101" pitchFamily="34" charset="-79"/>
              </a:rPr>
              <a:t>הבעיה קולות השופר לא היו שווים בכל מקום  והתורה נעשית כשתי תורות</a:t>
            </a:r>
          </a:p>
        </p:txBody>
      </p:sp>
      <p:pic>
        <p:nvPicPr>
          <p:cNvPr id="6" name="תמונה 5">
            <a:extLst>
              <a:ext uri="{FF2B5EF4-FFF2-40B4-BE49-F238E27FC236}">
                <a16:creationId xmlns:a16="http://schemas.microsoft.com/office/drawing/2014/main" id="{8EAD4BA3-A536-4DC7-8773-71F0C8156A72}"/>
              </a:ext>
            </a:extLst>
          </p:cNvPr>
          <p:cNvPicPr>
            <a:picLocks noChangeAspect="1"/>
          </p:cNvPicPr>
          <p:nvPr/>
        </p:nvPicPr>
        <p:blipFill>
          <a:blip r:embed="rId2"/>
          <a:stretch>
            <a:fillRect/>
          </a:stretch>
        </p:blipFill>
        <p:spPr>
          <a:xfrm>
            <a:off x="302099" y="1784878"/>
            <a:ext cx="4332848" cy="3809169"/>
          </a:xfrm>
          <a:prstGeom prst="rect">
            <a:avLst/>
          </a:prstGeom>
        </p:spPr>
      </p:pic>
    </p:spTree>
    <p:extLst>
      <p:ext uri="{BB962C8B-B14F-4D97-AF65-F5344CB8AC3E}">
        <p14:creationId xmlns:p14="http://schemas.microsoft.com/office/powerpoint/2010/main" val="382287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CF607C41-E99D-47EF-9115-A5EA1543922F}"/>
              </a:ext>
            </a:extLst>
          </p:cNvPr>
          <p:cNvSpPr/>
          <p:nvPr/>
        </p:nvSpPr>
        <p:spPr>
          <a:xfrm>
            <a:off x="5728025" y="335845"/>
            <a:ext cx="6194784" cy="618630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he-IL" sz="2800" b="1" dirty="0">
                <a:solidFill>
                  <a:srgbClr val="000000"/>
                </a:solidFill>
                <a:latin typeface="David" panose="020E0502060401010101" pitchFamily="34" charset="-79"/>
                <a:cs typeface="David" panose="020E0502060401010101" pitchFamily="34" charset="-79"/>
              </a:rPr>
              <a:t>תקנת ר' אבהו  </a:t>
            </a:r>
          </a:p>
          <a:p>
            <a:pPr algn="ctr"/>
            <a:r>
              <a:rPr lang="he-IL" sz="2800" b="1" dirty="0">
                <a:solidFill>
                  <a:srgbClr val="000000"/>
                </a:solidFill>
                <a:latin typeface="David" panose="020E0502060401010101" pitchFamily="34" charset="-79"/>
                <a:cs typeface="David" panose="020E0502060401010101" pitchFamily="34" charset="-79"/>
              </a:rPr>
              <a:t>להשמיע בכל מקום את כל סוגי הבכי הקיימים.</a:t>
            </a:r>
          </a:p>
          <a:p>
            <a:endParaRPr lang="he-IL" sz="2400" dirty="0">
              <a:solidFill>
                <a:srgbClr val="000000"/>
              </a:solidFill>
              <a:latin typeface="David" panose="020E0502060401010101" pitchFamily="34" charset="-79"/>
              <a:cs typeface="David" panose="020E0502060401010101" pitchFamily="34" charset="-79"/>
            </a:endParaRPr>
          </a:p>
          <a:p>
            <a:pPr algn="ctr"/>
            <a:r>
              <a:rPr lang="he-IL" sz="2400" b="1" dirty="0">
                <a:solidFill>
                  <a:srgbClr val="000000"/>
                </a:solidFill>
                <a:latin typeface="David" panose="020E0502060401010101" pitchFamily="34" charset="-79"/>
                <a:cs typeface="David" panose="020E0502060401010101" pitchFamily="34" charset="-79"/>
              </a:rPr>
              <a:t>סדר התקיעות לאחר קריאת התורה. תקיעות </a:t>
            </a:r>
            <a:r>
              <a:rPr lang="he-IL" sz="2400" b="1" dirty="0" err="1">
                <a:solidFill>
                  <a:srgbClr val="000000"/>
                </a:solidFill>
                <a:latin typeface="David" panose="020E0502060401010101" pitchFamily="34" charset="-79"/>
                <a:cs typeface="David" panose="020E0502060401010101" pitchFamily="34" charset="-79"/>
              </a:rPr>
              <a:t>דמיושב</a:t>
            </a:r>
            <a:endParaRPr lang="he-IL" sz="2400" b="1" dirty="0">
              <a:solidFill>
                <a:srgbClr val="000000"/>
              </a:solidFill>
              <a:latin typeface="David" panose="020E0502060401010101" pitchFamily="34" charset="-79"/>
              <a:cs typeface="David" panose="020E0502060401010101" pitchFamily="34" charset="-79"/>
            </a:endParaRPr>
          </a:p>
          <a:p>
            <a:r>
              <a:rPr lang="he-IL" sz="2400" dirty="0">
                <a:solidFill>
                  <a:srgbClr val="000000"/>
                </a:solidFill>
                <a:latin typeface="David" panose="020E0502060401010101" pitchFamily="34" charset="-79"/>
                <a:cs typeface="David" panose="020E0502060401010101" pitchFamily="34" charset="-79"/>
              </a:rPr>
              <a:t>תשר"ת = תקיעה </a:t>
            </a:r>
            <a:r>
              <a:rPr lang="he-IL" sz="2400" dirty="0">
                <a:solidFill>
                  <a:srgbClr val="000000"/>
                </a:solidFill>
                <a:highlight>
                  <a:srgbClr val="C0C0C0"/>
                </a:highlight>
                <a:latin typeface="David" panose="020E0502060401010101" pitchFamily="34" charset="-79"/>
                <a:cs typeface="David" panose="020E0502060401010101" pitchFamily="34" charset="-79"/>
              </a:rPr>
              <a:t>שברים תרועה </a:t>
            </a:r>
            <a:r>
              <a:rPr lang="he-IL" sz="2400" dirty="0">
                <a:solidFill>
                  <a:srgbClr val="000000"/>
                </a:solidFill>
                <a:latin typeface="David" panose="020E0502060401010101" pitchFamily="34" charset="-79"/>
                <a:cs typeface="David" panose="020E0502060401010101" pitchFamily="34" charset="-79"/>
              </a:rPr>
              <a:t>תקיעה. 4 קולות</a:t>
            </a:r>
          </a:p>
          <a:p>
            <a:r>
              <a:rPr lang="he-IL" sz="2400" dirty="0">
                <a:solidFill>
                  <a:srgbClr val="000000"/>
                </a:solidFill>
                <a:latin typeface="David" panose="020E0502060401010101" pitchFamily="34" charset="-79"/>
                <a:cs typeface="David" panose="020E0502060401010101" pitchFamily="34" charset="-79"/>
              </a:rPr>
              <a:t>תשר"ת = 4 קולות</a:t>
            </a:r>
          </a:p>
          <a:p>
            <a:r>
              <a:rPr lang="he-IL" sz="2400" dirty="0">
                <a:solidFill>
                  <a:srgbClr val="000000"/>
                </a:solidFill>
                <a:latin typeface="David" panose="020E0502060401010101" pitchFamily="34" charset="-79"/>
                <a:cs typeface="David" panose="020E0502060401010101" pitchFamily="34" charset="-79"/>
              </a:rPr>
              <a:t>תשר"ת = 4 קולות</a:t>
            </a:r>
          </a:p>
          <a:p>
            <a:endParaRPr lang="he-IL" sz="2400" dirty="0">
              <a:solidFill>
                <a:srgbClr val="000000"/>
              </a:solidFill>
              <a:latin typeface="David" panose="020E0502060401010101" pitchFamily="34" charset="-79"/>
              <a:cs typeface="David" panose="020E0502060401010101" pitchFamily="34" charset="-79"/>
            </a:endParaRPr>
          </a:p>
          <a:p>
            <a:r>
              <a:rPr lang="he-IL" sz="2400" dirty="0">
                <a:solidFill>
                  <a:srgbClr val="000000"/>
                </a:solidFill>
                <a:latin typeface="David" panose="020E0502060401010101" pitchFamily="34" charset="-79"/>
                <a:cs typeface="David" panose="020E0502060401010101" pitchFamily="34" charset="-79"/>
              </a:rPr>
              <a:t>תש"ת =תקיעה </a:t>
            </a:r>
            <a:r>
              <a:rPr lang="he-IL" sz="2400" dirty="0">
                <a:solidFill>
                  <a:srgbClr val="000000"/>
                </a:solidFill>
                <a:highlight>
                  <a:srgbClr val="C0C0C0"/>
                </a:highlight>
                <a:latin typeface="David" panose="020E0502060401010101" pitchFamily="34" charset="-79"/>
                <a:cs typeface="David" panose="020E0502060401010101" pitchFamily="34" charset="-79"/>
              </a:rPr>
              <a:t>שברים</a:t>
            </a:r>
            <a:r>
              <a:rPr lang="he-IL" sz="2400" dirty="0">
                <a:solidFill>
                  <a:srgbClr val="000000"/>
                </a:solidFill>
                <a:latin typeface="David" panose="020E0502060401010101" pitchFamily="34" charset="-79"/>
                <a:cs typeface="David" panose="020E0502060401010101" pitchFamily="34" charset="-79"/>
              </a:rPr>
              <a:t> תקיעה. 3 קולות</a:t>
            </a:r>
          </a:p>
          <a:p>
            <a:r>
              <a:rPr lang="he-IL" sz="2400" dirty="0">
                <a:solidFill>
                  <a:srgbClr val="000000"/>
                </a:solidFill>
                <a:latin typeface="David" panose="020E0502060401010101" pitchFamily="34" charset="-79"/>
                <a:cs typeface="David" panose="020E0502060401010101" pitchFamily="34" charset="-79"/>
              </a:rPr>
              <a:t>תש"ת = 3 קולות</a:t>
            </a:r>
          </a:p>
          <a:p>
            <a:r>
              <a:rPr lang="he-IL" sz="2400" dirty="0">
                <a:solidFill>
                  <a:srgbClr val="000000"/>
                </a:solidFill>
                <a:latin typeface="David" panose="020E0502060401010101" pitchFamily="34" charset="-79"/>
                <a:cs typeface="David" panose="020E0502060401010101" pitchFamily="34" charset="-79"/>
              </a:rPr>
              <a:t>תש"ת = 3 קולות</a:t>
            </a:r>
          </a:p>
          <a:p>
            <a:endParaRPr lang="he-IL" sz="2400" dirty="0">
              <a:solidFill>
                <a:srgbClr val="000000"/>
              </a:solidFill>
              <a:latin typeface="David" panose="020E0502060401010101" pitchFamily="34" charset="-79"/>
              <a:cs typeface="David" panose="020E0502060401010101" pitchFamily="34" charset="-79"/>
            </a:endParaRPr>
          </a:p>
          <a:p>
            <a:r>
              <a:rPr lang="he-IL" sz="2400" dirty="0">
                <a:solidFill>
                  <a:srgbClr val="000000"/>
                </a:solidFill>
                <a:latin typeface="David" panose="020E0502060401010101" pitchFamily="34" charset="-79"/>
                <a:cs typeface="David" panose="020E0502060401010101" pitchFamily="34" charset="-79"/>
              </a:rPr>
              <a:t>תר"ת = תקיעה </a:t>
            </a:r>
            <a:r>
              <a:rPr lang="he-IL" sz="2400" dirty="0">
                <a:solidFill>
                  <a:srgbClr val="000000"/>
                </a:solidFill>
                <a:highlight>
                  <a:srgbClr val="C0C0C0"/>
                </a:highlight>
                <a:latin typeface="David" panose="020E0502060401010101" pitchFamily="34" charset="-79"/>
                <a:cs typeface="David" panose="020E0502060401010101" pitchFamily="34" charset="-79"/>
              </a:rPr>
              <a:t>תרועה</a:t>
            </a:r>
            <a:r>
              <a:rPr lang="he-IL" sz="2400" dirty="0">
                <a:solidFill>
                  <a:srgbClr val="000000"/>
                </a:solidFill>
                <a:latin typeface="David" panose="020E0502060401010101" pitchFamily="34" charset="-79"/>
                <a:cs typeface="David" panose="020E0502060401010101" pitchFamily="34" charset="-79"/>
              </a:rPr>
              <a:t> תקיעה.3 קולות</a:t>
            </a:r>
          </a:p>
          <a:p>
            <a:r>
              <a:rPr lang="he-IL" sz="2400" dirty="0">
                <a:solidFill>
                  <a:srgbClr val="000000"/>
                </a:solidFill>
                <a:latin typeface="David" panose="020E0502060401010101" pitchFamily="34" charset="-79"/>
                <a:cs typeface="David" panose="020E0502060401010101" pitchFamily="34" charset="-79"/>
              </a:rPr>
              <a:t>תר"ת = 3 קולות</a:t>
            </a:r>
          </a:p>
          <a:p>
            <a:r>
              <a:rPr lang="he-IL" sz="2400" dirty="0">
                <a:solidFill>
                  <a:srgbClr val="000000"/>
                </a:solidFill>
                <a:latin typeface="David" panose="020E0502060401010101" pitchFamily="34" charset="-79"/>
                <a:cs typeface="David" panose="020E0502060401010101" pitchFamily="34" charset="-79"/>
              </a:rPr>
              <a:t>תר"ת.= 3 קולות</a:t>
            </a:r>
            <a:endParaRPr lang="he-IL" sz="2400" dirty="0">
              <a:solidFill>
                <a:prstClr val="black"/>
              </a:solidFill>
              <a:latin typeface="David" panose="020E0502060401010101" pitchFamily="34" charset="-79"/>
              <a:cs typeface="David" panose="020E0502060401010101" pitchFamily="34" charset="-79"/>
            </a:endParaRPr>
          </a:p>
        </p:txBody>
      </p:sp>
      <p:sp>
        <p:nvSpPr>
          <p:cNvPr id="3" name="תיבת טקסט 2">
            <a:extLst>
              <a:ext uri="{FF2B5EF4-FFF2-40B4-BE49-F238E27FC236}">
                <a16:creationId xmlns:a16="http://schemas.microsoft.com/office/drawing/2014/main" id="{5D7B4EFD-E9F9-4D9A-9A70-9C65003521BC}"/>
              </a:ext>
            </a:extLst>
          </p:cNvPr>
          <p:cNvSpPr txBox="1"/>
          <p:nvPr/>
        </p:nvSpPr>
        <p:spPr>
          <a:xfrm>
            <a:off x="475306" y="348330"/>
            <a:ext cx="4456461" cy="3416320"/>
          </a:xfrm>
          <a:prstGeom prst="rect">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endParaRPr lang="he-IL" sz="2400" dirty="0"/>
          </a:p>
          <a:p>
            <a:pPr algn="ctr"/>
            <a:r>
              <a:rPr lang="he-IL" sz="2400" b="1" dirty="0"/>
              <a:t>סדר תקיעות בתפילת מוסף בלחש ובחזרת הש"ץ</a:t>
            </a:r>
          </a:p>
          <a:p>
            <a:r>
              <a:rPr lang="he-IL" sz="2400" b="1" u="sng" dirty="0"/>
              <a:t>מלכויות</a:t>
            </a:r>
          </a:p>
          <a:p>
            <a:r>
              <a:rPr lang="he-IL" sz="2400" dirty="0"/>
              <a:t>תשר"ת תש"ת, תר"ת</a:t>
            </a:r>
          </a:p>
          <a:p>
            <a:r>
              <a:rPr lang="he-IL" sz="2400" b="1" u="sng" dirty="0"/>
              <a:t>זכרונות</a:t>
            </a:r>
          </a:p>
          <a:p>
            <a:r>
              <a:rPr lang="he-IL" sz="2400" dirty="0"/>
              <a:t>תשר"ת תש"ת, תר"ת</a:t>
            </a:r>
          </a:p>
          <a:p>
            <a:r>
              <a:rPr lang="he-IL" sz="2400" b="1" u="sng" dirty="0"/>
              <a:t>שופרות</a:t>
            </a:r>
          </a:p>
          <a:p>
            <a:r>
              <a:rPr lang="he-IL" sz="2400" dirty="0"/>
              <a:t>תשר"ת תש"ת, תר"ת</a:t>
            </a:r>
          </a:p>
        </p:txBody>
      </p:sp>
      <p:sp>
        <p:nvSpPr>
          <p:cNvPr id="4" name="TextBox 10">
            <a:extLst>
              <a:ext uri="{FF2B5EF4-FFF2-40B4-BE49-F238E27FC236}">
                <a16:creationId xmlns:a16="http://schemas.microsoft.com/office/drawing/2014/main" id="{1B76CF6E-C580-486A-BFDA-A770F393E05C}"/>
              </a:ext>
            </a:extLst>
          </p:cNvPr>
          <p:cNvSpPr txBox="1"/>
          <p:nvPr/>
        </p:nvSpPr>
        <p:spPr>
          <a:xfrm rot="18993885">
            <a:off x="5366834" y="3011535"/>
            <a:ext cx="1658959"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r>
              <a:rPr lang="he-IL" sz="2800" dirty="0">
                <a:solidFill>
                  <a:prstClr val="black"/>
                </a:solidFill>
                <a:latin typeface="Calibri"/>
                <a:cs typeface="Arial" panose="020B0604020202020204" pitchFamily="34" charset="0"/>
              </a:rPr>
              <a:t>30 קולות</a:t>
            </a:r>
          </a:p>
        </p:txBody>
      </p:sp>
      <p:sp>
        <p:nvSpPr>
          <p:cNvPr id="5" name="מלבן 4">
            <a:extLst>
              <a:ext uri="{FF2B5EF4-FFF2-40B4-BE49-F238E27FC236}">
                <a16:creationId xmlns:a16="http://schemas.microsoft.com/office/drawing/2014/main" id="{F65EC046-CD2B-44DA-BF57-B8A161116592}"/>
              </a:ext>
            </a:extLst>
          </p:cNvPr>
          <p:cNvSpPr/>
          <p:nvPr/>
        </p:nvSpPr>
        <p:spPr>
          <a:xfrm>
            <a:off x="658556" y="4324932"/>
            <a:ext cx="4180225" cy="95410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he-IL" sz="2800" dirty="0">
                <a:solidFill>
                  <a:srgbClr val="000000"/>
                </a:solidFill>
                <a:latin typeface="arial"/>
                <a:cs typeface="Arial" panose="020B0604020202020204" pitchFamily="34" charset="0"/>
              </a:rPr>
              <a:t>בסוף  תפילת מוסף</a:t>
            </a:r>
          </a:p>
          <a:p>
            <a:r>
              <a:rPr lang="he-IL" sz="2800" dirty="0">
                <a:solidFill>
                  <a:srgbClr val="000000"/>
                </a:solidFill>
                <a:latin typeface="arial"/>
                <a:cs typeface="Arial" panose="020B0604020202020204" pitchFamily="34" charset="0"/>
              </a:rPr>
              <a:t>תשר"ת, תש"ת , תר"ת</a:t>
            </a:r>
            <a:endParaRPr lang="he-IL" sz="2800" dirty="0">
              <a:solidFill>
                <a:prstClr val="black"/>
              </a:solidFill>
              <a:latin typeface="Calibri"/>
              <a:cs typeface="Arial" panose="020B0604020202020204" pitchFamily="34" charset="0"/>
            </a:endParaRPr>
          </a:p>
        </p:txBody>
      </p:sp>
      <p:sp>
        <p:nvSpPr>
          <p:cNvPr id="6" name="TextBox 9">
            <a:extLst>
              <a:ext uri="{FF2B5EF4-FFF2-40B4-BE49-F238E27FC236}">
                <a16:creationId xmlns:a16="http://schemas.microsoft.com/office/drawing/2014/main" id="{514B63FA-C4A0-438F-A28F-C09B7F5B3B38}"/>
              </a:ext>
            </a:extLst>
          </p:cNvPr>
          <p:cNvSpPr txBox="1"/>
          <p:nvPr/>
        </p:nvSpPr>
        <p:spPr>
          <a:xfrm>
            <a:off x="1525582" y="5700344"/>
            <a:ext cx="2208508" cy="523220"/>
          </a:xfrm>
          <a:prstGeom prst="rect">
            <a:avLst/>
          </a:prstGeom>
        </p:spPr>
        <p:style>
          <a:lnRef idx="1">
            <a:schemeClr val="dk1"/>
          </a:lnRef>
          <a:fillRef idx="2">
            <a:schemeClr val="dk1"/>
          </a:fillRef>
          <a:effectRef idx="1">
            <a:schemeClr val="dk1"/>
          </a:effectRef>
          <a:fontRef idx="minor">
            <a:schemeClr val="dk1"/>
          </a:fontRef>
        </p:style>
        <p:txBody>
          <a:bodyPr wrap="square" rtlCol="1">
            <a:spAutoFit/>
          </a:bodyPr>
          <a:lstStyle/>
          <a:p>
            <a:r>
              <a:rPr lang="he-IL" sz="2800" dirty="0">
                <a:solidFill>
                  <a:prstClr val="black"/>
                </a:solidFill>
                <a:latin typeface="Calibri"/>
                <a:cs typeface="Arial" panose="020B0604020202020204" pitchFamily="34" charset="0"/>
              </a:rPr>
              <a:t>סך 100 קולות</a:t>
            </a:r>
          </a:p>
        </p:txBody>
      </p:sp>
      <p:sp>
        <p:nvSpPr>
          <p:cNvPr id="7" name="TextBox 10">
            <a:extLst>
              <a:ext uri="{FF2B5EF4-FFF2-40B4-BE49-F238E27FC236}">
                <a16:creationId xmlns:a16="http://schemas.microsoft.com/office/drawing/2014/main" id="{B5AB4868-535E-4569-B1D3-B182CF4196A4}"/>
              </a:ext>
            </a:extLst>
          </p:cNvPr>
          <p:cNvSpPr txBox="1"/>
          <p:nvPr/>
        </p:nvSpPr>
        <p:spPr>
          <a:xfrm rot="18993885">
            <a:off x="535811" y="2059394"/>
            <a:ext cx="1658959"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r>
              <a:rPr lang="he-IL" sz="2800" dirty="0">
                <a:solidFill>
                  <a:prstClr val="black"/>
                </a:solidFill>
                <a:latin typeface="Calibri"/>
                <a:cs typeface="Arial" panose="020B0604020202020204" pitchFamily="34" charset="0"/>
              </a:rPr>
              <a:t>60 קולות</a:t>
            </a:r>
          </a:p>
        </p:txBody>
      </p:sp>
      <p:sp>
        <p:nvSpPr>
          <p:cNvPr id="8" name="TextBox 10">
            <a:extLst>
              <a:ext uri="{FF2B5EF4-FFF2-40B4-BE49-F238E27FC236}">
                <a16:creationId xmlns:a16="http://schemas.microsoft.com/office/drawing/2014/main" id="{1DD4FBA6-DE5C-4909-AA0A-BB8FCB990920}"/>
              </a:ext>
            </a:extLst>
          </p:cNvPr>
          <p:cNvSpPr txBox="1"/>
          <p:nvPr/>
        </p:nvSpPr>
        <p:spPr>
          <a:xfrm rot="18993885">
            <a:off x="-17756" y="4540011"/>
            <a:ext cx="1828395"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r>
              <a:rPr lang="he-IL" sz="2800" dirty="0">
                <a:solidFill>
                  <a:prstClr val="black"/>
                </a:solidFill>
                <a:latin typeface="Calibri"/>
                <a:cs typeface="Arial" panose="020B0604020202020204" pitchFamily="34" charset="0"/>
              </a:rPr>
              <a:t>10 קולות</a:t>
            </a:r>
          </a:p>
        </p:txBody>
      </p:sp>
    </p:spTree>
    <p:extLst>
      <p:ext uri="{BB962C8B-B14F-4D97-AF65-F5344CB8AC3E}">
        <p14:creationId xmlns:p14="http://schemas.microsoft.com/office/powerpoint/2010/main" val="214470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6F2E3807-10AC-480C-9CFD-773899EE3B88}"/>
              </a:ext>
            </a:extLst>
          </p:cNvPr>
          <p:cNvSpPr txBox="1"/>
          <p:nvPr/>
        </p:nvSpPr>
        <p:spPr>
          <a:xfrm>
            <a:off x="6254397" y="906719"/>
            <a:ext cx="5505150" cy="267765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he-IL" sz="2400" b="1" u="sng" dirty="0">
                <a:latin typeface="David" panose="020E0502060401010101" pitchFamily="34" charset="-79"/>
                <a:cs typeface="David" panose="020E0502060401010101" pitchFamily="34" charset="-79"/>
              </a:rPr>
              <a:t>דין: שיעור תקיעה-  כשלוש תרועות.</a:t>
            </a:r>
          </a:p>
          <a:p>
            <a:r>
              <a:rPr lang="he-IL" sz="2400" dirty="0">
                <a:latin typeface="David" panose="020E0502060401010101" pitchFamily="34" charset="-79"/>
                <a:cs typeface="David" panose="020E0502060401010101" pitchFamily="34" charset="-79"/>
              </a:rPr>
              <a:t>ניתן להסביר זאת בשני אופנים:</a:t>
            </a:r>
          </a:p>
          <a:p>
            <a:r>
              <a:rPr lang="he-IL" sz="2400" dirty="0">
                <a:latin typeface="David" panose="020E0502060401010101" pitchFamily="34" charset="-79"/>
                <a:cs typeface="David" panose="020E0502060401010101" pitchFamily="34" charset="-79"/>
              </a:rPr>
              <a:t>א. אורכן של כל שש התקיעות  כאורך שלוש התרועות. </a:t>
            </a:r>
          </a:p>
          <a:p>
            <a:r>
              <a:rPr lang="he-IL" sz="2400" dirty="0">
                <a:latin typeface="David" panose="020E0502060401010101" pitchFamily="34" charset="-79"/>
                <a:cs typeface="David" panose="020E0502060401010101" pitchFamily="34" charset="-79"/>
              </a:rPr>
              <a:t>תקיעה= חצי תרועה.  </a:t>
            </a:r>
          </a:p>
          <a:p>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ב. אורך התקיעה כאורך התרועה וכך נוהגים</a:t>
            </a:r>
          </a:p>
        </p:txBody>
      </p:sp>
      <p:pic>
        <p:nvPicPr>
          <p:cNvPr id="5" name="תמונה 4">
            <a:extLst>
              <a:ext uri="{FF2B5EF4-FFF2-40B4-BE49-F238E27FC236}">
                <a16:creationId xmlns:a16="http://schemas.microsoft.com/office/drawing/2014/main" id="{0B3186FC-6D18-4ABD-92FF-C5B78379C9E3}"/>
              </a:ext>
            </a:extLst>
          </p:cNvPr>
          <p:cNvPicPr>
            <a:picLocks noChangeAspect="1"/>
          </p:cNvPicPr>
          <p:nvPr/>
        </p:nvPicPr>
        <p:blipFill>
          <a:blip r:embed="rId2"/>
          <a:stretch>
            <a:fillRect/>
          </a:stretch>
        </p:blipFill>
        <p:spPr>
          <a:xfrm>
            <a:off x="1379230" y="620184"/>
            <a:ext cx="3026991" cy="2774742"/>
          </a:xfrm>
          <a:prstGeom prst="rect">
            <a:avLst/>
          </a:prstGeom>
        </p:spPr>
      </p:pic>
      <p:sp>
        <p:nvSpPr>
          <p:cNvPr id="7" name="תיבת טקסט 6">
            <a:extLst>
              <a:ext uri="{FF2B5EF4-FFF2-40B4-BE49-F238E27FC236}">
                <a16:creationId xmlns:a16="http://schemas.microsoft.com/office/drawing/2014/main" id="{25E8E4B4-EDDC-41F8-A8A2-0846B4A1629E}"/>
              </a:ext>
            </a:extLst>
          </p:cNvPr>
          <p:cNvSpPr txBox="1"/>
          <p:nvPr/>
        </p:nvSpPr>
        <p:spPr>
          <a:xfrm>
            <a:off x="6767720" y="4140876"/>
            <a:ext cx="4991827" cy="1384995"/>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he-IL" sz="2800" u="sng" dirty="0">
                <a:latin typeface="David" panose="020E0502060401010101" pitchFamily="34" charset="-79"/>
                <a:cs typeface="David" panose="020E0502060401010101" pitchFamily="34" charset="-79"/>
              </a:rPr>
              <a:t>שִׁעוּר תְּרוּעָה כְּשָׁלשׁ יְבָבוֹת .</a:t>
            </a:r>
          </a:p>
          <a:p>
            <a:r>
              <a:rPr lang="he-IL" sz="2800" dirty="0">
                <a:latin typeface="David" panose="020E0502060401010101" pitchFamily="34" charset="-79"/>
                <a:cs typeface="David" panose="020E0502060401010101" pitchFamily="34" charset="-79"/>
              </a:rPr>
              <a:t>הסבר: אורכה של התרועה כשלוש פעמים קול יבבה.(קול גס)</a:t>
            </a:r>
          </a:p>
        </p:txBody>
      </p:sp>
      <p:sp>
        <p:nvSpPr>
          <p:cNvPr id="10" name="חץ: ימינה 9">
            <a:extLst>
              <a:ext uri="{FF2B5EF4-FFF2-40B4-BE49-F238E27FC236}">
                <a16:creationId xmlns:a16="http://schemas.microsoft.com/office/drawing/2014/main" id="{126098CD-739E-458E-AA2A-3399ECBA2E93}"/>
              </a:ext>
            </a:extLst>
          </p:cNvPr>
          <p:cNvSpPr/>
          <p:nvPr/>
        </p:nvSpPr>
        <p:spPr>
          <a:xfrm rot="10800000">
            <a:off x="4667706" y="4535404"/>
            <a:ext cx="1759597" cy="595935"/>
          </a:xfrm>
          <a:prstGeom prst="rightArrow">
            <a:avLst>
              <a:gd name="adj1" fmla="val 61912"/>
              <a:gd name="adj2" fmla="val 50000"/>
            </a:avLst>
          </a:prstGeom>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he-IL"/>
          </a:p>
        </p:txBody>
      </p:sp>
      <p:pic>
        <p:nvPicPr>
          <p:cNvPr id="11" name="תמונה 10">
            <a:extLst>
              <a:ext uri="{FF2B5EF4-FFF2-40B4-BE49-F238E27FC236}">
                <a16:creationId xmlns:a16="http://schemas.microsoft.com/office/drawing/2014/main" id="{69BF6E41-BED8-4364-97F6-2C07BF3AE687}"/>
              </a:ext>
            </a:extLst>
          </p:cNvPr>
          <p:cNvPicPr>
            <a:picLocks noChangeAspect="1"/>
          </p:cNvPicPr>
          <p:nvPr/>
        </p:nvPicPr>
        <p:blipFill>
          <a:blip r:embed="rId3"/>
          <a:stretch>
            <a:fillRect/>
          </a:stretch>
        </p:blipFill>
        <p:spPr>
          <a:xfrm>
            <a:off x="1627410" y="3640429"/>
            <a:ext cx="2778811" cy="2571436"/>
          </a:xfrm>
          <a:prstGeom prst="rect">
            <a:avLst/>
          </a:prstGeom>
        </p:spPr>
      </p:pic>
      <p:sp>
        <p:nvSpPr>
          <p:cNvPr id="13" name="תיבת טקסט 12">
            <a:extLst>
              <a:ext uri="{FF2B5EF4-FFF2-40B4-BE49-F238E27FC236}">
                <a16:creationId xmlns:a16="http://schemas.microsoft.com/office/drawing/2014/main" id="{42ACA4D2-D2C4-486B-B67F-D97B5891AFBB}"/>
              </a:ext>
            </a:extLst>
          </p:cNvPr>
          <p:cNvSpPr txBox="1"/>
          <p:nvPr/>
        </p:nvSpPr>
        <p:spPr>
          <a:xfrm>
            <a:off x="9248625" y="173359"/>
            <a:ext cx="2254261" cy="461665"/>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kumimoji="0" lang="he-IL" sz="2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David" panose="020E0502060401010101" pitchFamily="34" charset="-79"/>
              </a:rPr>
              <a:t>אורכן של הקולות</a:t>
            </a:r>
            <a:endParaRPr lang="he-IL" dirty="0"/>
          </a:p>
        </p:txBody>
      </p:sp>
      <p:sp>
        <p:nvSpPr>
          <p:cNvPr id="15" name="חץ: ימינה 14">
            <a:extLst>
              <a:ext uri="{FF2B5EF4-FFF2-40B4-BE49-F238E27FC236}">
                <a16:creationId xmlns:a16="http://schemas.microsoft.com/office/drawing/2014/main" id="{0F6BB7FA-0872-483A-955F-95E3C85D0454}"/>
              </a:ext>
            </a:extLst>
          </p:cNvPr>
          <p:cNvSpPr/>
          <p:nvPr/>
        </p:nvSpPr>
        <p:spPr>
          <a:xfrm rot="10800000">
            <a:off x="4667707" y="2640530"/>
            <a:ext cx="1371747" cy="595936"/>
          </a:xfrm>
          <a:prstGeom prst="rightArrow">
            <a:avLst>
              <a:gd name="adj1" fmla="val 61912"/>
              <a:gd name="adj2" fmla="val 50000"/>
            </a:avLst>
          </a:prstGeom>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he-IL"/>
          </a:p>
        </p:txBody>
      </p:sp>
    </p:spTree>
    <p:extLst>
      <p:ext uri="{BB962C8B-B14F-4D97-AF65-F5344CB8AC3E}">
        <p14:creationId xmlns:p14="http://schemas.microsoft.com/office/powerpoint/2010/main" val="65762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2039B351-2934-47EF-9F52-DF005A9E10E3}"/>
              </a:ext>
            </a:extLst>
          </p:cNvPr>
          <p:cNvPicPr>
            <a:picLocks noChangeAspect="1"/>
          </p:cNvPicPr>
          <p:nvPr/>
        </p:nvPicPr>
        <p:blipFill>
          <a:blip r:embed="rId2"/>
          <a:stretch>
            <a:fillRect/>
          </a:stretch>
        </p:blipFill>
        <p:spPr>
          <a:xfrm>
            <a:off x="830414" y="784275"/>
            <a:ext cx="3363108" cy="3103074"/>
          </a:xfrm>
          <a:prstGeom prst="rect">
            <a:avLst/>
          </a:prstGeom>
          <a:noFill/>
        </p:spPr>
      </p:pic>
      <p:sp>
        <p:nvSpPr>
          <p:cNvPr id="3" name="תיבת טקסט 2">
            <a:extLst>
              <a:ext uri="{FF2B5EF4-FFF2-40B4-BE49-F238E27FC236}">
                <a16:creationId xmlns:a16="http://schemas.microsoft.com/office/drawing/2014/main" id="{AF4B23ED-6CAC-43A4-AA98-4CFBBB6E3522}"/>
              </a:ext>
            </a:extLst>
          </p:cNvPr>
          <p:cNvSpPr txBox="1"/>
          <p:nvPr/>
        </p:nvSpPr>
        <p:spPr>
          <a:xfrm>
            <a:off x="5556738" y="784275"/>
            <a:ext cx="6250745" cy="4525963"/>
          </a:xfrm>
          <a:prstGeom prst="rect">
            <a:avLst/>
          </a:prstGeom>
        </p:spPr>
        <p:style>
          <a:lnRef idx="3">
            <a:schemeClr val="lt1"/>
          </a:lnRef>
          <a:fillRef idx="1">
            <a:schemeClr val="accent4"/>
          </a:fillRef>
          <a:effectRef idx="1">
            <a:schemeClr val="accent4"/>
          </a:effectRef>
          <a:fontRef idx="minor">
            <a:schemeClr val="lt1"/>
          </a:fontRef>
        </p:style>
        <p:txBody>
          <a:bodyPr vert="horz" lIns="91440" tIns="45720" rIns="91440" bIns="45720" rtlCol="1">
            <a:normAutofit/>
          </a:bodyPr>
          <a:lstStyle/>
          <a:p>
            <a:pPr>
              <a:lnSpc>
                <a:spcPct val="90000"/>
              </a:lnSpc>
              <a:spcBef>
                <a:spcPct val="20000"/>
              </a:spcBef>
              <a:buFont typeface="Arial" panose="020B0604020202020204" pitchFamily="34" charset="0"/>
            </a:pPr>
            <a:r>
              <a:rPr lang="he-IL" sz="2600" b="1" dirty="0">
                <a:solidFill>
                  <a:schemeClr val="tx1"/>
                </a:solidFill>
                <a:latin typeface="David" panose="020E0502060401010101" pitchFamily="34" charset="-79"/>
                <a:cs typeface="David" panose="020E0502060401010101" pitchFamily="34" charset="-79"/>
              </a:rPr>
              <a:t>מקרה: </a:t>
            </a:r>
          </a:p>
          <a:p>
            <a:pPr>
              <a:lnSpc>
                <a:spcPct val="90000"/>
              </a:lnSpc>
              <a:spcBef>
                <a:spcPct val="20000"/>
              </a:spcBef>
              <a:buFont typeface="Arial" panose="020B0604020202020204" pitchFamily="34" charset="0"/>
            </a:pPr>
            <a:r>
              <a:rPr lang="he-IL" sz="2600" b="1" dirty="0">
                <a:solidFill>
                  <a:schemeClr val="bg1"/>
                </a:solidFill>
                <a:latin typeface="David" panose="020E0502060401010101" pitchFamily="34" charset="-79"/>
                <a:cs typeface="David" panose="020E0502060401010101" pitchFamily="34" charset="-79"/>
              </a:rPr>
              <a:t>תקע בראשונה, ומשך בשנייה כשתיים.</a:t>
            </a:r>
          </a:p>
          <a:p>
            <a:pPr>
              <a:lnSpc>
                <a:spcPct val="90000"/>
              </a:lnSpc>
              <a:spcBef>
                <a:spcPct val="20000"/>
              </a:spcBef>
              <a:buFont typeface="Arial" panose="020B0604020202020204" pitchFamily="34" charset="0"/>
            </a:pPr>
            <a:r>
              <a:rPr lang="he-IL" sz="2600" b="1" dirty="0">
                <a:solidFill>
                  <a:schemeClr val="tx1"/>
                </a:solidFill>
                <a:latin typeface="David" panose="020E0502060401010101" pitchFamily="34" charset="-79"/>
                <a:cs typeface="David" panose="020E0502060401010101" pitchFamily="34" charset="-79"/>
              </a:rPr>
              <a:t>דין: </a:t>
            </a:r>
          </a:p>
          <a:p>
            <a:pPr>
              <a:lnSpc>
                <a:spcPct val="90000"/>
              </a:lnSpc>
              <a:spcBef>
                <a:spcPct val="20000"/>
              </a:spcBef>
              <a:buFont typeface="Arial" panose="020B0604020202020204" pitchFamily="34" charset="0"/>
            </a:pPr>
            <a:r>
              <a:rPr lang="he-IL" sz="2600" b="1" dirty="0">
                <a:solidFill>
                  <a:schemeClr val="bg1"/>
                </a:solidFill>
                <a:latin typeface="David" panose="020E0502060401010101" pitchFamily="34" charset="-79"/>
                <a:cs typeface="David" panose="020E0502060401010101" pitchFamily="34" charset="-79"/>
              </a:rPr>
              <a:t>אין בידו אלא אחת</a:t>
            </a:r>
          </a:p>
          <a:p>
            <a:pPr>
              <a:lnSpc>
                <a:spcPct val="90000"/>
              </a:lnSpc>
              <a:spcBef>
                <a:spcPct val="20000"/>
              </a:spcBef>
              <a:buFont typeface="Arial" panose="020B0604020202020204" pitchFamily="34" charset="0"/>
            </a:pPr>
            <a:r>
              <a:rPr lang="he-IL" sz="2600" b="1" dirty="0">
                <a:solidFill>
                  <a:schemeClr val="tx1"/>
                </a:solidFill>
                <a:latin typeface="David" panose="020E0502060401010101" pitchFamily="34" charset="-79"/>
                <a:cs typeface="David" panose="020E0502060401010101" pitchFamily="34" charset="-79"/>
              </a:rPr>
              <a:t>הסבר: </a:t>
            </a:r>
          </a:p>
          <a:p>
            <a:pPr>
              <a:lnSpc>
                <a:spcPct val="90000"/>
              </a:lnSpc>
              <a:spcBef>
                <a:spcPct val="20000"/>
              </a:spcBef>
              <a:buFont typeface="Arial" panose="020B0604020202020204" pitchFamily="34" charset="0"/>
            </a:pPr>
            <a:r>
              <a:rPr lang="he-IL" sz="2600" b="1" dirty="0">
                <a:solidFill>
                  <a:schemeClr val="tx1"/>
                </a:solidFill>
                <a:latin typeface="David" panose="020E0502060401010101" pitchFamily="34" charset="-79"/>
                <a:cs typeface="David" panose="020E0502060401010101" pitchFamily="34" charset="-79"/>
              </a:rPr>
              <a:t>תקע תקיעה ראשונה ואח"כ תקע תרועה. </a:t>
            </a:r>
          </a:p>
          <a:p>
            <a:pPr>
              <a:lnSpc>
                <a:spcPct val="90000"/>
              </a:lnSpc>
              <a:spcBef>
                <a:spcPct val="20000"/>
              </a:spcBef>
              <a:buFont typeface="Arial" panose="020B0604020202020204" pitchFamily="34" charset="0"/>
            </a:pPr>
            <a:r>
              <a:rPr lang="he-IL" sz="2600" b="1" dirty="0">
                <a:solidFill>
                  <a:schemeClr val="tx1"/>
                </a:solidFill>
                <a:latin typeface="David" panose="020E0502060401010101" pitchFamily="34" charset="-79"/>
                <a:cs typeface="David" panose="020E0502060401010101" pitchFamily="34" charset="-79"/>
              </a:rPr>
              <a:t>בתקיעה השנייה משך אותה על מנת שתחשב לשתי תקיעות עלתה בידו רק תקיעה אחת</a:t>
            </a:r>
          </a:p>
        </p:txBody>
      </p:sp>
      <p:sp>
        <p:nvSpPr>
          <p:cNvPr id="7" name="תיבת טקסט 6">
            <a:extLst>
              <a:ext uri="{FF2B5EF4-FFF2-40B4-BE49-F238E27FC236}">
                <a16:creationId xmlns:a16="http://schemas.microsoft.com/office/drawing/2014/main" id="{84082FF1-9215-4B22-B5B4-16D2BE2CE862}"/>
              </a:ext>
            </a:extLst>
          </p:cNvPr>
          <p:cNvSpPr txBox="1"/>
          <p:nvPr/>
        </p:nvSpPr>
        <p:spPr>
          <a:xfrm>
            <a:off x="1126720" y="4663907"/>
            <a:ext cx="2770495" cy="646331"/>
          </a:xfrm>
          <a:prstGeom prst="rect">
            <a:avLst/>
          </a:prstGeom>
          <a:noFill/>
        </p:spPr>
        <p:txBody>
          <a:bodyPr wrap="square">
            <a:spAutoFit/>
          </a:bodyPr>
          <a:lstStyle/>
          <a:p>
            <a:r>
              <a:rPr lang="he-IL" dirty="0">
                <a:hlinkClick r:id="rId3"/>
              </a:rPr>
              <a:t>הדגמת תקיעות בסרטון</a:t>
            </a:r>
            <a:endParaRPr lang="en-US" dirty="0"/>
          </a:p>
          <a:p>
            <a:endParaRPr lang="he-IL" dirty="0"/>
          </a:p>
        </p:txBody>
      </p:sp>
    </p:spTree>
    <p:extLst>
      <p:ext uri="{BB962C8B-B14F-4D97-AF65-F5344CB8AC3E}">
        <p14:creationId xmlns:p14="http://schemas.microsoft.com/office/powerpoint/2010/main" val="246339976"/>
      </p:ext>
    </p:extLst>
  </p:cSld>
  <p:clrMapOvr>
    <a:masterClrMapping/>
  </p:clrMapOvr>
</p:sld>
</file>

<file path=ppt/theme/theme1.xml><?xml version="1.0" encoding="utf-8"?>
<a:theme xmlns:a="http://schemas.openxmlformats.org/drawingml/2006/main" name="ערכת נושא Office">
  <a:themeElements>
    <a:clrScheme name="אדום כתום">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2439</Words>
  <Application>Microsoft Office PowerPoint</Application>
  <PresentationFormat>מסך רחב</PresentationFormat>
  <Paragraphs>354</Paragraphs>
  <Slides>29</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2</vt:i4>
      </vt:variant>
      <vt:variant>
        <vt:lpstr>כותרות שקופיות</vt:lpstr>
      </vt:variant>
      <vt:variant>
        <vt:i4>29</vt:i4>
      </vt:variant>
    </vt:vector>
  </HeadingPairs>
  <TitlesOfParts>
    <vt:vector size="37" baseType="lpstr">
      <vt:lpstr>Arial</vt:lpstr>
      <vt:lpstr>Arial</vt:lpstr>
      <vt:lpstr>Calibri</vt:lpstr>
      <vt:lpstr>Calibri Light</vt:lpstr>
      <vt:lpstr>David</vt:lpstr>
      <vt:lpstr>Times New Roman</vt:lpstr>
      <vt:lpstr>ערכת נושא Office</vt:lpstr>
      <vt:lpstr>1_ערכת נושא Office</vt:lpstr>
      <vt:lpstr>תקיעת שופר במקדש ובמדינה.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שליח הציבור התוקע בראש השנה ושליח הציבור שמקרא את ההלל.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תקיעת שופר במקדש ובמדינה.</dc:title>
  <dc:creator>יצחק נחושתן</dc:creator>
  <cp:lastModifiedBy>יצחק נחושתן</cp:lastModifiedBy>
  <cp:revision>8</cp:revision>
  <dcterms:created xsi:type="dcterms:W3CDTF">2020-10-21T19:48:39Z</dcterms:created>
  <dcterms:modified xsi:type="dcterms:W3CDTF">2020-11-02T18:24:40Z</dcterms:modified>
</cp:coreProperties>
</file>