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6" d="100"/>
          <a:sy n="56" d="100"/>
        </p:scale>
        <p:origin x="92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8AB1FEB-82CA-4C35-93D1-A6FDC0DA5ADE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A8F6310-D86B-4C69-9BEA-E0877160B7F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2180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150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242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363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305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077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40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585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750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120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292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7789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F1F5C-ADD6-4907-AC5B-CFD15FF4FEA8}" type="datetimeFigureOut">
              <a:rPr lang="he-IL" smtClean="0"/>
              <a:t>י'/אלול/תש"ף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FDA29-BB4F-4A33-861C-E14E9C1083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534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n3RfS9In4w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403648" y="836712"/>
            <a:ext cx="6857814" cy="56323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he-IL" sz="2400" dirty="0">
                <a:solidFill>
                  <a:srgbClr val="FF0000"/>
                </a:solidFill>
              </a:rPr>
              <a:t>סדר תקיעות, </a:t>
            </a:r>
          </a:p>
          <a:p>
            <a:pPr algn="just"/>
            <a:r>
              <a:rPr lang="he-IL" sz="2400" dirty="0">
                <a:solidFill>
                  <a:srgbClr val="FF0000"/>
                </a:solidFill>
              </a:rPr>
              <a:t>שלוש של שלוש שלוש</a:t>
            </a:r>
            <a:r>
              <a:rPr lang="he-IL" sz="2400" dirty="0"/>
              <a:t>.  </a:t>
            </a:r>
          </a:p>
          <a:p>
            <a:pPr algn="just"/>
            <a:endParaRPr lang="he-IL" sz="2400" dirty="0"/>
          </a:p>
          <a:p>
            <a:r>
              <a:rPr lang="he-IL" sz="2400" b="1" dirty="0">
                <a:solidFill>
                  <a:srgbClr val="0070C0"/>
                </a:solidFill>
              </a:rPr>
              <a:t>שיעור תקיעה-  כשלוש תרועות; </a:t>
            </a:r>
          </a:p>
          <a:p>
            <a:r>
              <a:rPr lang="he-IL" sz="2400" b="1" dirty="0">
                <a:solidFill>
                  <a:srgbClr val="0070C0"/>
                </a:solidFill>
              </a:rPr>
              <a:t>שיעור תרועה- כשלוש יבבות.</a:t>
            </a:r>
          </a:p>
          <a:p>
            <a:r>
              <a:rPr lang="he-IL" sz="2400" b="1" dirty="0">
                <a:solidFill>
                  <a:srgbClr val="0070C0"/>
                </a:solidFill>
              </a:rPr>
              <a:t>תקע בראשונה, ומשך בשנייה כשתיים-</a:t>
            </a:r>
          </a:p>
          <a:p>
            <a:r>
              <a:rPr lang="he-IL" sz="2400" b="1" dirty="0">
                <a:solidFill>
                  <a:srgbClr val="0070C0"/>
                </a:solidFill>
              </a:rPr>
              <a:t>אין בידו אלא אחת.</a:t>
            </a:r>
          </a:p>
          <a:p>
            <a:r>
              <a:rPr lang="he-IL" sz="2400" dirty="0"/>
              <a:t>  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מי שבירך, ואחר כך נתמנה לו שופר-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תוקע ומריע ותוקע שלוש פעמים.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כשם ששליח ציבור חייב- 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כך כל יחיד ויחיד חייב: 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רבן גמליאל אומר: </a:t>
            </a:r>
          </a:p>
          <a:p>
            <a:r>
              <a:rPr lang="he-IL" sz="2400" b="1" dirty="0">
                <a:solidFill>
                  <a:srgbClr val="7030A0"/>
                </a:solidFill>
              </a:rPr>
              <a:t>שליח ציבור מוציא את הרבים ידי חובתן. </a:t>
            </a:r>
            <a:br>
              <a:rPr lang="he-IL" sz="2400" b="1" dirty="0">
                <a:solidFill>
                  <a:srgbClr val="7030A0"/>
                </a:solidFill>
              </a:rPr>
            </a:br>
            <a:r>
              <a:rPr lang="he-IL" sz="2400" dirty="0"/>
              <a:t> </a:t>
            </a:r>
          </a:p>
        </p:txBody>
      </p:sp>
      <p:sp>
        <p:nvSpPr>
          <p:cNvPr id="5" name="מלבן 4"/>
          <p:cNvSpPr/>
          <p:nvPr/>
        </p:nvSpPr>
        <p:spPr>
          <a:xfrm>
            <a:off x="4067944" y="178721"/>
            <a:ext cx="278153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he-IL" b="1" dirty="0">
                <a:solidFill>
                  <a:prstClr val="black"/>
                </a:solidFill>
              </a:rPr>
              <a:t>ראש השנה פרק ד, משנה ט'</a:t>
            </a:r>
          </a:p>
        </p:txBody>
      </p:sp>
    </p:spTree>
    <p:extLst>
      <p:ext uri="{BB962C8B-B14F-4D97-AF65-F5344CB8AC3E}">
        <p14:creationId xmlns:p14="http://schemas.microsoft.com/office/powerpoint/2010/main" val="131370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933996" y="1196751"/>
            <a:ext cx="565212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he-IL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סדר תקיעות, </a:t>
            </a:r>
          </a:p>
          <a:p>
            <a:pPr lvl="0" algn="ctr"/>
            <a:r>
              <a:rPr lang="he-IL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שלוש של שלוש </a:t>
            </a:r>
            <a:r>
              <a:rPr lang="he-IL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שלוש</a:t>
            </a:r>
            <a:r>
              <a:rPr lang="he-IL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  </a:t>
            </a:r>
          </a:p>
        </p:txBody>
      </p:sp>
      <p:sp>
        <p:nvSpPr>
          <p:cNvPr id="3" name="חץ למטה 2"/>
          <p:cNvSpPr/>
          <p:nvPr/>
        </p:nvSpPr>
        <p:spPr>
          <a:xfrm rot="19885237">
            <a:off x="6552526" y="2159952"/>
            <a:ext cx="490310" cy="1775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חץ למטה 4"/>
          <p:cNvSpPr/>
          <p:nvPr/>
        </p:nvSpPr>
        <p:spPr>
          <a:xfrm>
            <a:off x="4433303" y="2339338"/>
            <a:ext cx="484632" cy="1809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חץ למטה 5"/>
          <p:cNvSpPr/>
          <p:nvPr/>
        </p:nvSpPr>
        <p:spPr>
          <a:xfrm rot="1134128">
            <a:off x="2508347" y="2180093"/>
            <a:ext cx="484632" cy="18270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1687287" y="260648"/>
            <a:ext cx="597666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סדר התקיעות, מספרם ושעורם</a:t>
            </a:r>
          </a:p>
        </p:txBody>
      </p:sp>
      <p:sp>
        <p:nvSpPr>
          <p:cNvPr id="13" name="הסבר ענן 12"/>
          <p:cNvSpPr/>
          <p:nvPr/>
        </p:nvSpPr>
        <p:spPr>
          <a:xfrm>
            <a:off x="6311791" y="3841434"/>
            <a:ext cx="2376264" cy="1836784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>
                <a:solidFill>
                  <a:schemeClr val="tx1"/>
                </a:solidFill>
              </a:rPr>
              <a:t>החיוב לתקוע שלוש פעמים ל מלכויות, זכרונות ושופרות</a:t>
            </a:r>
          </a:p>
        </p:txBody>
      </p:sp>
      <p:sp>
        <p:nvSpPr>
          <p:cNvPr id="14" name="הסבר ענן 13"/>
          <p:cNvSpPr/>
          <p:nvPr/>
        </p:nvSpPr>
        <p:spPr>
          <a:xfrm>
            <a:off x="3275856" y="4243550"/>
            <a:ext cx="2736304" cy="1777738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>
                <a:solidFill>
                  <a:schemeClr val="tx1"/>
                </a:solidFill>
              </a:rPr>
              <a:t>בכל פעם תוקעים שלוש קולות:</a:t>
            </a:r>
          </a:p>
          <a:p>
            <a:pPr algn="ctr"/>
            <a:r>
              <a:rPr lang="he-IL" b="1" dirty="0">
                <a:solidFill>
                  <a:schemeClr val="tx1"/>
                </a:solidFill>
              </a:rPr>
              <a:t> תקיעה, תרועה ותקיעה.</a:t>
            </a:r>
          </a:p>
        </p:txBody>
      </p:sp>
      <p:sp>
        <p:nvSpPr>
          <p:cNvPr id="17" name="הסבר ענן 16"/>
          <p:cNvSpPr/>
          <p:nvPr/>
        </p:nvSpPr>
        <p:spPr>
          <a:xfrm>
            <a:off x="107504" y="3944805"/>
            <a:ext cx="3024336" cy="232568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>
                <a:solidFill>
                  <a:schemeClr val="tx1"/>
                </a:solidFill>
              </a:rPr>
              <a:t>בכל פעם תוקעים שלוש פעמים את שלוש הקולות.</a:t>
            </a:r>
          </a:p>
          <a:p>
            <a:pPr algn="ctr"/>
            <a:r>
              <a:rPr lang="he-IL" b="1" dirty="0">
                <a:solidFill>
                  <a:schemeClr val="tx1"/>
                </a:solidFill>
              </a:rPr>
              <a:t>תקיעה, תרועה תקיעה/3</a:t>
            </a:r>
          </a:p>
        </p:txBody>
      </p:sp>
    </p:spTree>
    <p:extLst>
      <p:ext uri="{BB962C8B-B14F-4D97-AF65-F5344CB8AC3E}">
        <p14:creationId xmlns:p14="http://schemas.microsoft.com/office/powerpoint/2010/main" val="202325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9" grpId="0" animBg="1"/>
      <p:bldP spid="13" grpId="0" animBg="1"/>
      <p:bldP spid="1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6132759" y="116632"/>
            <a:ext cx="259718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מקורות בתורה</a:t>
            </a:r>
          </a:p>
        </p:txBody>
      </p:sp>
      <p:sp>
        <p:nvSpPr>
          <p:cNvPr id="4" name="מלבן 3"/>
          <p:cNvSpPr/>
          <p:nvPr/>
        </p:nvSpPr>
        <p:spPr>
          <a:xfrm>
            <a:off x="3995936" y="764704"/>
            <a:ext cx="4824536" cy="557075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he-IL" sz="28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בראש השנה </a:t>
            </a:r>
          </a:p>
          <a:p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</a:t>
            </a:r>
            <a:r>
              <a:rPr lang="he-IL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בחודש השביעי 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באחד לחודש יהיה לכם שבתון זכרון </a:t>
            </a:r>
            <a:r>
              <a:rPr lang="he-IL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תרועה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 </a:t>
            </a:r>
            <a:r>
              <a:rPr lang="he-IL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(ויקרא כג, כד)</a:t>
            </a:r>
          </a:p>
          <a:p>
            <a:r>
              <a:rPr lang="he-IL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בחודש השביעי 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באחד לחודש יום </a:t>
            </a:r>
            <a:r>
              <a:rPr lang="he-IL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תרועה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יהיה לכם" </a:t>
            </a:r>
            <a:r>
              <a:rPr lang="he-IL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(במדבר כט, א)</a:t>
            </a:r>
          </a:p>
          <a:p>
            <a:endParaRPr lang="he-IL" sz="28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he-IL" sz="28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בשנת היובל </a:t>
            </a:r>
          </a:p>
          <a:p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 </a:t>
            </a:r>
            <a:r>
              <a:rPr lang="he-IL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והעברת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שופר </a:t>
            </a:r>
            <a:r>
              <a:rPr lang="he-IL" sz="2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תרועה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he-IL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בחודש השביעי 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בעשור לחודש השביעי בעשור לחודש, ביום הכיפורים </a:t>
            </a:r>
            <a:r>
              <a:rPr lang="he-IL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תעבירו</a:t>
            </a:r>
            <a:r>
              <a:rPr lang="he-IL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שופר בכל ארצכם</a:t>
            </a:r>
            <a:r>
              <a:rPr lang="he-IL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"..."(ויקרא כה, ט)</a:t>
            </a:r>
          </a:p>
        </p:txBody>
      </p:sp>
      <p:sp>
        <p:nvSpPr>
          <p:cNvPr id="5" name="מלבן 4"/>
          <p:cNvSpPr/>
          <p:nvPr/>
        </p:nvSpPr>
        <p:spPr>
          <a:xfrm>
            <a:off x="179512" y="260648"/>
            <a:ext cx="3707904" cy="62478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/>
            <a:r>
              <a:rPr lang="he-IL" sz="2000" dirty="0">
                <a:solidFill>
                  <a:srgbClr val="000000"/>
                </a:solidFill>
                <a:effectLst/>
                <a:latin typeface="arial"/>
              </a:rPr>
              <a:t>מן התורה יש לשמוע תשע קולות</a:t>
            </a:r>
          </a:p>
          <a:p>
            <a:pPr rtl="0"/>
            <a:endParaRPr lang="en-US" sz="2000" b="1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b="1" dirty="0">
                <a:solidFill>
                  <a:srgbClr val="000000"/>
                </a:solidFill>
                <a:latin typeface="arial"/>
              </a:rPr>
              <a:t>כיצד למדו זאת?</a:t>
            </a:r>
          </a:p>
          <a:p>
            <a:pPr rtl="0"/>
            <a:endParaRPr lang="he-IL" sz="2000" b="1" dirty="0">
              <a:solidFill>
                <a:srgbClr val="000000"/>
              </a:solidFill>
              <a:effectLst/>
              <a:latin typeface="arial"/>
            </a:endParaRPr>
          </a:p>
          <a:p>
            <a:pPr rtl="0"/>
            <a:r>
              <a:rPr lang="en-US" sz="2000" dirty="0">
                <a:solidFill>
                  <a:srgbClr val="000000"/>
                </a:solidFill>
                <a:latin typeface="arial"/>
              </a:rPr>
              <a:t> </a:t>
            </a:r>
            <a:r>
              <a:rPr lang="he-IL" sz="2000" dirty="0">
                <a:solidFill>
                  <a:srgbClr val="000000"/>
                </a:solidFill>
                <a:latin typeface="arial"/>
              </a:rPr>
              <a:t>א. המלה "תרועה" הוזכרה שלוש 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dirty="0">
                <a:solidFill>
                  <a:srgbClr val="000000"/>
                </a:solidFill>
                <a:latin typeface="arial"/>
              </a:rPr>
              <a:t>פעמים.</a:t>
            </a:r>
          </a:p>
          <a:p>
            <a:pPr rtl="0"/>
            <a:endParaRPr lang="he-IL" sz="2000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dirty="0">
                <a:solidFill>
                  <a:srgbClr val="000000"/>
                </a:solidFill>
                <a:latin typeface="arial"/>
              </a:rPr>
              <a:t>ב. המלה "שביעי" משמשת ללימוד בגזירה שווה כל תקיעות של חודש </a:t>
            </a:r>
            <a:endParaRPr lang="en-US" sz="2000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dirty="0">
                <a:solidFill>
                  <a:srgbClr val="000000"/>
                </a:solidFill>
                <a:latin typeface="arial"/>
              </a:rPr>
              <a:t>שביעי שוות.</a:t>
            </a:r>
          </a:p>
          <a:p>
            <a:pPr rtl="0"/>
            <a:endParaRPr lang="he-IL" sz="2000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dirty="0">
                <a:solidFill>
                  <a:srgbClr val="000000"/>
                </a:solidFill>
                <a:latin typeface="arial"/>
              </a:rPr>
              <a:t>ג. לפני כל תרועה יש העברה ואחרי כל תרועה יש העברה. העברה היא קול פשוט וארוך.</a:t>
            </a:r>
          </a:p>
          <a:p>
            <a:pPr rtl="0"/>
            <a:endParaRPr lang="he-IL" sz="2000" dirty="0">
              <a:solidFill>
                <a:srgbClr val="000000"/>
              </a:solidFill>
              <a:latin typeface="arial"/>
            </a:endParaRPr>
          </a:p>
          <a:p>
            <a:pPr rtl="0"/>
            <a:r>
              <a:rPr lang="he-IL" sz="2000" dirty="0">
                <a:solidFill>
                  <a:srgbClr val="000000"/>
                </a:solidFill>
                <a:latin typeface="arial"/>
              </a:rPr>
              <a:t>ד. אם כן מן התורה יש מצווה </a:t>
            </a:r>
            <a:r>
              <a:rPr lang="en-US" sz="2000" dirty="0">
                <a:solidFill>
                  <a:srgbClr val="000000"/>
                </a:solidFill>
                <a:latin typeface="arial"/>
              </a:rPr>
              <a:t> </a:t>
            </a:r>
            <a:r>
              <a:rPr lang="he-IL" sz="2000" dirty="0">
                <a:solidFill>
                  <a:srgbClr val="000000"/>
                </a:solidFill>
                <a:latin typeface="arial"/>
              </a:rPr>
              <a:t>לשמוע תשע קולות</a:t>
            </a:r>
          </a:p>
          <a:p>
            <a:pPr rtl="0"/>
            <a:r>
              <a:rPr lang="he-IL" sz="2000" b="1" dirty="0">
                <a:solidFill>
                  <a:srgbClr val="000000"/>
                </a:solidFill>
                <a:latin typeface="arial"/>
              </a:rPr>
              <a:t>תקיעה תרועה תקיעה.</a:t>
            </a:r>
          </a:p>
          <a:p>
            <a:pPr rtl="0"/>
            <a:r>
              <a:rPr lang="he-IL" sz="2000" b="1" dirty="0">
                <a:solidFill>
                  <a:srgbClr val="000000"/>
                </a:solidFill>
                <a:latin typeface="arial"/>
              </a:rPr>
              <a:t>תקיעה תרועה תקיעה</a:t>
            </a:r>
          </a:p>
          <a:p>
            <a:pPr rtl="0"/>
            <a:r>
              <a:rPr lang="he-IL" sz="2000" b="1" dirty="0">
                <a:solidFill>
                  <a:srgbClr val="000000"/>
                </a:solidFill>
                <a:latin typeface="arial"/>
              </a:rPr>
              <a:t>תקיעה תרועה תקיעה</a:t>
            </a:r>
            <a:endParaRPr lang="en-US" sz="2000" b="1" dirty="0">
              <a:solidFill>
                <a:srgbClr val="000000"/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81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4506199" y="4221088"/>
            <a:ext cx="4573667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>
                <a:solidFill>
                  <a:srgbClr val="000000"/>
                </a:solidFill>
                <a:effectLst/>
                <a:latin typeface="arial"/>
              </a:rPr>
              <a:t>הבעיה קולות השופר לא היו שווים בכל מקום  והתורה נעשית כשתי תורות</a:t>
            </a:r>
          </a:p>
        </p:txBody>
      </p:sp>
      <p:sp>
        <p:nvSpPr>
          <p:cNvPr id="3" name="מלבן 2"/>
          <p:cNvSpPr/>
          <p:nvPr/>
        </p:nvSpPr>
        <p:spPr>
          <a:xfrm>
            <a:off x="3779912" y="260648"/>
            <a:ext cx="5220072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מהו הקול הנקרא תרועה? קול המבטא  צער וכאב- בכי </a:t>
            </a:r>
          </a:p>
        </p:txBody>
      </p:sp>
      <p:sp>
        <p:nvSpPr>
          <p:cNvPr id="4" name="מלבן 3"/>
          <p:cNvSpPr/>
          <p:nvPr/>
        </p:nvSpPr>
        <p:spPr>
          <a:xfrm>
            <a:off x="4371597" y="836712"/>
            <a:ext cx="4628385" cy="258532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כיצד יש להשמיע קול זה? </a:t>
            </a: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ישנן אפשרויות שונות לבטא קול בכי.</a:t>
            </a:r>
          </a:p>
          <a:p>
            <a:pPr lvl="0"/>
            <a:endParaRPr lang="he-IL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א. השמעת קולות שבר בינוניים הדומים </a:t>
            </a:r>
            <a:r>
              <a:rPr lang="he-IL" b="1" dirty="0">
                <a:solidFill>
                  <a:srgbClr val="000000"/>
                </a:solidFill>
                <a:latin typeface="arial"/>
              </a:rPr>
              <a:t>לאנחות</a:t>
            </a:r>
            <a:r>
              <a:rPr lang="he-IL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ב. השמעת קולות קצרים המזכירים בכי קטוע הדומה </a:t>
            </a:r>
            <a:r>
              <a:rPr lang="he-IL" b="1" dirty="0">
                <a:solidFill>
                  <a:srgbClr val="000000"/>
                </a:solidFill>
                <a:latin typeface="arial"/>
              </a:rPr>
              <a:t>ליללות. </a:t>
            </a: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ג. להשמיע את שני סוגי הבכי להתחיל בקולות  של שברים- </a:t>
            </a:r>
            <a:r>
              <a:rPr lang="he-IL" b="1" dirty="0">
                <a:solidFill>
                  <a:srgbClr val="000000"/>
                </a:solidFill>
                <a:latin typeface="arial"/>
              </a:rPr>
              <a:t>אנחות </a:t>
            </a:r>
            <a:r>
              <a:rPr lang="he-IL" dirty="0">
                <a:solidFill>
                  <a:srgbClr val="000000"/>
                </a:solidFill>
                <a:latin typeface="arial"/>
              </a:rPr>
              <a:t> ולהמשיך </a:t>
            </a:r>
            <a:r>
              <a:rPr lang="he-IL" b="1" dirty="0">
                <a:solidFill>
                  <a:srgbClr val="000000"/>
                </a:solidFill>
                <a:latin typeface="arial"/>
              </a:rPr>
              <a:t>ביללות,   </a:t>
            </a: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כמו אדם מתחיל להיאנח ואח"כ פוצח בבכי.</a:t>
            </a:r>
          </a:p>
        </p:txBody>
      </p:sp>
      <p:sp>
        <p:nvSpPr>
          <p:cNvPr id="5" name="מלבן 4"/>
          <p:cNvSpPr/>
          <p:nvPr/>
        </p:nvSpPr>
        <p:spPr>
          <a:xfrm>
            <a:off x="4438592" y="3620531"/>
            <a:ext cx="457048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כיצד נהגו? כל אחד השמיע קול בכי כנהוג במקומו.</a:t>
            </a:r>
          </a:p>
        </p:txBody>
      </p:sp>
      <p:sp>
        <p:nvSpPr>
          <p:cNvPr id="6" name="מלבן 5"/>
          <p:cNvSpPr/>
          <p:nvPr/>
        </p:nvSpPr>
        <p:spPr>
          <a:xfrm>
            <a:off x="195574" y="629980"/>
            <a:ext cx="3756954" cy="58169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b="1" dirty="0">
                <a:solidFill>
                  <a:srgbClr val="000000"/>
                </a:solidFill>
                <a:latin typeface="arial"/>
              </a:rPr>
              <a:t>תקנת ר' אבהו לשמוע את כל הצירופים</a:t>
            </a:r>
            <a:r>
              <a:rPr lang="he-IL" dirty="0">
                <a:solidFill>
                  <a:srgbClr val="000000"/>
                </a:solidFill>
                <a:latin typeface="arial"/>
              </a:rPr>
              <a:t>:</a:t>
            </a:r>
          </a:p>
          <a:p>
            <a:pPr lvl="0"/>
            <a:endParaRPr lang="he-IL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4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4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4 קולות</a:t>
            </a:r>
          </a:p>
          <a:p>
            <a:pPr lvl="0"/>
            <a:endParaRPr lang="he-IL" sz="2400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3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3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תש"ת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3 קולות</a:t>
            </a:r>
          </a:p>
          <a:p>
            <a:pPr lvl="0"/>
            <a:endParaRPr lang="he-IL" sz="2400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3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 = 3 קולות</a:t>
            </a:r>
          </a:p>
          <a:p>
            <a:pPr lvl="0"/>
            <a:r>
              <a:rPr lang="he-IL" sz="2400" dirty="0" err="1">
                <a:solidFill>
                  <a:srgbClr val="000000"/>
                </a:solidFill>
                <a:latin typeface="arial"/>
              </a:rPr>
              <a:t>תר"ת</a:t>
            </a:r>
            <a:r>
              <a:rPr lang="he-IL" sz="2400" dirty="0">
                <a:solidFill>
                  <a:srgbClr val="000000"/>
                </a:solidFill>
                <a:latin typeface="arial"/>
              </a:rPr>
              <a:t>.= 3 קולות</a:t>
            </a:r>
          </a:p>
          <a:p>
            <a:pPr lvl="0"/>
            <a:endParaRPr lang="he-IL" dirty="0">
              <a:solidFill>
                <a:srgbClr val="000000"/>
              </a:solidFill>
              <a:latin typeface="arial"/>
            </a:endParaRPr>
          </a:p>
          <a:p>
            <a:pPr lvl="0"/>
            <a:r>
              <a:rPr lang="he-IL" dirty="0">
                <a:solidFill>
                  <a:srgbClr val="000000"/>
                </a:solidFill>
                <a:latin typeface="arial"/>
              </a:rPr>
              <a:t>אם כן במקום תשע התקיעות שכתובות בתורה אנו תוקעים שלושים תקיעות (ר"ה לד, א).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4409640" y="5089899"/>
            <a:ext cx="4628385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dirty="0">
                <a:solidFill>
                  <a:srgbClr val="000000"/>
                </a:solidFill>
                <a:latin typeface="arial"/>
              </a:rPr>
              <a:t>לפני מוסף תוקעים 30 קולות, </a:t>
            </a:r>
          </a:p>
          <a:p>
            <a:r>
              <a:rPr lang="he-IL" dirty="0">
                <a:solidFill>
                  <a:srgbClr val="000000"/>
                </a:solidFill>
                <a:latin typeface="arial"/>
              </a:rPr>
              <a:t>מוסף בלחש תוקעים 30 קולות,</a:t>
            </a:r>
          </a:p>
          <a:p>
            <a:r>
              <a:rPr lang="he-IL" dirty="0">
                <a:solidFill>
                  <a:srgbClr val="000000"/>
                </a:solidFill>
                <a:latin typeface="arial"/>
              </a:rPr>
              <a:t>בחזרת הש"ץ של מוסף  30 קולות, </a:t>
            </a:r>
          </a:p>
          <a:p>
            <a:r>
              <a:rPr lang="he-IL" dirty="0">
                <a:solidFill>
                  <a:srgbClr val="000000"/>
                </a:solidFill>
                <a:latin typeface="arial"/>
              </a:rPr>
              <a:t>בסוף התפילה 10 קולות.   </a:t>
            </a:r>
            <a:endParaRPr lang="he-IL" dirty="0"/>
          </a:p>
        </p:txBody>
      </p:sp>
      <p:sp>
        <p:nvSpPr>
          <p:cNvPr id="10" name="TextBox 9"/>
          <p:cNvSpPr txBox="1"/>
          <p:nvPr/>
        </p:nvSpPr>
        <p:spPr>
          <a:xfrm rot="18993885">
            <a:off x="4177177" y="5373703"/>
            <a:ext cx="1681151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/>
              <a:t>100 קולות</a:t>
            </a:r>
          </a:p>
        </p:txBody>
      </p:sp>
      <p:sp>
        <p:nvSpPr>
          <p:cNvPr id="11" name="TextBox 10"/>
          <p:cNvSpPr txBox="1"/>
          <p:nvPr/>
        </p:nvSpPr>
        <p:spPr>
          <a:xfrm rot="18993885">
            <a:off x="132226" y="2967988"/>
            <a:ext cx="165895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/>
              <a:t>30 קולות</a:t>
            </a:r>
          </a:p>
        </p:txBody>
      </p:sp>
      <p:sp>
        <p:nvSpPr>
          <p:cNvPr id="16" name="מלבן 15"/>
          <p:cNvSpPr/>
          <p:nvPr/>
        </p:nvSpPr>
        <p:spPr>
          <a:xfrm>
            <a:off x="6948264" y="6446957"/>
            <a:ext cx="1314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he-IL" dirty="0">
                <a:solidFill>
                  <a:prstClr val="black"/>
                </a:solidFill>
                <a:hlinkClick r:id="rId2"/>
              </a:rPr>
              <a:t>תקיעת שופר</a:t>
            </a:r>
            <a:endParaRPr lang="he-I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04640" y="3708331"/>
            <a:ext cx="6154676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2000" b="1" dirty="0">
                <a:solidFill>
                  <a:srgbClr val="0070C0"/>
                </a:solidFill>
              </a:rPr>
              <a:t>תקע בראשונה, ומשך בשנייה כשתיים- אין בידו אלא אחת.</a:t>
            </a:r>
          </a:p>
        </p:txBody>
      </p:sp>
      <p:sp>
        <p:nvSpPr>
          <p:cNvPr id="3" name="מלבן 2"/>
          <p:cNvSpPr/>
          <p:nvPr/>
        </p:nvSpPr>
        <p:spPr>
          <a:xfrm>
            <a:off x="4355976" y="114261"/>
            <a:ext cx="3330845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he-IL" sz="2400" b="1" dirty="0">
                <a:solidFill>
                  <a:srgbClr val="0070C0"/>
                </a:solidFill>
              </a:rPr>
              <a:t>שיעור תקיעה-  כשלוש תרועות; </a:t>
            </a:r>
          </a:p>
        </p:txBody>
      </p:sp>
      <p:sp>
        <p:nvSpPr>
          <p:cNvPr id="4" name="מלבן 3"/>
          <p:cNvSpPr/>
          <p:nvPr/>
        </p:nvSpPr>
        <p:spPr>
          <a:xfrm>
            <a:off x="132784" y="114865"/>
            <a:ext cx="3701654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he-IL" sz="2400" b="1" dirty="0">
                <a:solidFill>
                  <a:srgbClr val="0070C0"/>
                </a:solidFill>
              </a:rPr>
              <a:t>שיעור תרועה- כשלוש יבבות.</a:t>
            </a:r>
          </a:p>
        </p:txBody>
      </p:sp>
      <p:pic>
        <p:nvPicPr>
          <p:cNvPr id="5" name="תמונה 4" descr="D:\users\win7\Pictures\2014-09-16 תקיעות איורים\תקיעות איורים 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1" t="58171" r="38411" b="11765"/>
          <a:stretch/>
        </p:blipFill>
        <p:spPr bwMode="auto">
          <a:xfrm>
            <a:off x="4097189" y="958888"/>
            <a:ext cx="2481031" cy="2750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תמונה 5" descr="D:\users\win7\Pictures\2014-09-16\00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4" t="52681" r="62995" b="18815"/>
          <a:stretch/>
        </p:blipFill>
        <p:spPr bwMode="auto">
          <a:xfrm>
            <a:off x="683568" y="945258"/>
            <a:ext cx="2600087" cy="25202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תמונה 6" descr="D:\users\win7\Pictures\2014-09-16\00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5" t="49201" r="10853" b="15805"/>
          <a:stretch/>
        </p:blipFill>
        <p:spPr bwMode="auto">
          <a:xfrm>
            <a:off x="748762" y="4221088"/>
            <a:ext cx="2538095" cy="25380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תמונה 7" descr="D:\users\win7\Pictures\2014-09-16\00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0" t="49013" r="59374" b="14018"/>
          <a:stretch/>
        </p:blipFill>
        <p:spPr bwMode="auto">
          <a:xfrm>
            <a:off x="7020272" y="1916832"/>
            <a:ext cx="1712595" cy="26816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575938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468</Words>
  <Application>Microsoft Office PowerPoint</Application>
  <PresentationFormat>‫הצגה על המסך (4:3)</PresentationFormat>
  <Paragraphs>81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9" baseType="lpstr">
      <vt:lpstr>Arial</vt:lpstr>
      <vt:lpstr>Arial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DG Win&amp;Soft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win7</dc:creator>
  <cp:lastModifiedBy>יצחק נחושתן</cp:lastModifiedBy>
  <cp:revision>26</cp:revision>
  <dcterms:created xsi:type="dcterms:W3CDTF">2014-09-16T13:29:27Z</dcterms:created>
  <dcterms:modified xsi:type="dcterms:W3CDTF">2020-08-30T15:02:05Z</dcterms:modified>
</cp:coreProperties>
</file>