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y="6858000" cx="12192000"/>
  <p:notesSz cx="6858000" cy="9144000"/>
  <p:embeddedFontLst>
    <p:embeddedFont>
      <p:font typeface="Tahoma"/>
      <p:regular r:id="rId61"/>
      <p:bold r:id="rId62"/>
    </p:embeddedFont>
    <p:embeddedFont>
      <p:font typeface="Book Antiqua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9BD8EFA-99DA-47DE-8E4B-0AF736C7D5DB}">
  <a:tblStyle styleId="{C9BD8EFA-99DA-47DE-8E4B-0AF736C7D5DB}" styleName="Table_0">
    <a:wholeTbl>
      <a:tcTxStyle b="off" i="off">
        <a:font>
          <a:latin typeface="Book Antiqua"/>
          <a:ea typeface="Book Antiqua"/>
          <a:cs typeface="Book Antiqu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DF2"/>
          </a:solidFill>
        </a:fill>
      </a:tcStyle>
    </a:wholeTbl>
    <a:band1H>
      <a:tcTxStyle/>
      <a:tcStyle>
        <a:fill>
          <a:solidFill>
            <a:srgbClr val="CDD9E4"/>
          </a:solidFill>
        </a:fill>
      </a:tcStyle>
    </a:band1H>
    <a:band2H>
      <a:tcTxStyle/>
    </a:band2H>
    <a:band1V>
      <a:tcTxStyle/>
      <a:tcStyle>
        <a:fill>
          <a:solidFill>
            <a:srgbClr val="CDD9E4"/>
          </a:solidFill>
        </a:fill>
      </a:tcStyle>
    </a:band1V>
    <a:band2V>
      <a:tcTxStyle/>
    </a:band2V>
    <a:lastCol>
      <a:tcTxStyle b="on" i="off">
        <a:font>
          <a:latin typeface="Book Antiqua"/>
          <a:ea typeface="Book Antiqua"/>
          <a:cs typeface="Book Antiqu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Book Antiqua"/>
          <a:ea typeface="Book Antiqua"/>
          <a:cs typeface="Book Antiqu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Book Antiqua"/>
          <a:ea typeface="Book Antiqua"/>
          <a:cs typeface="Book Antiqu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Book Antiqua"/>
          <a:ea typeface="Book Antiqua"/>
          <a:cs typeface="Book Antiqu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Tahoma-bold.fntdata"/><Relationship Id="rId61" Type="http://schemas.openxmlformats.org/officeDocument/2006/relationships/font" Target="fonts/Tahoma-regular.fntdata"/><Relationship Id="rId20" Type="http://schemas.openxmlformats.org/officeDocument/2006/relationships/slide" Target="slides/slide14.xml"/><Relationship Id="rId64" Type="http://schemas.openxmlformats.org/officeDocument/2006/relationships/font" Target="fonts/BookAntiqua-bold.fntdata"/><Relationship Id="rId63" Type="http://schemas.openxmlformats.org/officeDocument/2006/relationships/font" Target="fonts/BookAntiqua-regular.fntdata"/><Relationship Id="rId22" Type="http://schemas.openxmlformats.org/officeDocument/2006/relationships/slide" Target="slides/slide16.xml"/><Relationship Id="rId66" Type="http://schemas.openxmlformats.org/officeDocument/2006/relationships/font" Target="fonts/BookAntiqua-boldItalic.fntdata"/><Relationship Id="rId21" Type="http://schemas.openxmlformats.org/officeDocument/2006/relationships/slide" Target="slides/slide15.xml"/><Relationship Id="rId65" Type="http://schemas.openxmlformats.org/officeDocument/2006/relationships/font" Target="fonts/BookAntiqua-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228600" lvl="2" marL="13716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28600" lvl="3" marL="18288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28600" lvl="4" marL="22860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28600" lvl="5" marL="27432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228600" lvl="6" marL="32004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228600" lvl="7" marL="36576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228600" lvl="8" marL="41148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76" name="Google Shape;57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0" name="Google Shape;600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 עם תמונה" showMasterSp="0">
  <p:cSld name="שקופית כותרת עם תמונה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2"/>
          <p:cNvGrpSpPr/>
          <p:nvPr/>
        </p:nvGrpSpPr>
        <p:grpSpPr>
          <a:xfrm flipH="1">
            <a:off x="0" y="0"/>
            <a:ext cx="6129863" cy="6858000"/>
            <a:chOff x="6062136" y="0"/>
            <a:chExt cx="6129863" cy="6858000"/>
          </a:xfrm>
        </p:grpSpPr>
        <p:sp>
          <p:nvSpPr>
            <p:cNvPr id="20" name="Google Shape;20;p2"/>
            <p:cNvSpPr/>
            <p:nvPr/>
          </p:nvSpPr>
          <p:spPr>
            <a:xfrm>
              <a:off x="6540503" y="0"/>
              <a:ext cx="5651496" cy="6858000"/>
            </a:xfrm>
            <a:custGeom>
              <a:rect b="b" l="l" r="r" t="t"/>
              <a:pathLst>
                <a:path extrusionOk="0" h="6858000" w="4238622">
                  <a:moveTo>
                    <a:pt x="0" y="0"/>
                  </a:moveTo>
                  <a:lnTo>
                    <a:pt x="4086222" y="0"/>
                  </a:lnTo>
                  <a:lnTo>
                    <a:pt x="4237035" y="0"/>
                  </a:lnTo>
                  <a:lnTo>
                    <a:pt x="4238622" y="0"/>
                  </a:lnTo>
                  <a:lnTo>
                    <a:pt x="4238622" y="6858000"/>
                  </a:lnTo>
                  <a:lnTo>
                    <a:pt x="4237035" y="6858000"/>
                  </a:lnTo>
                  <a:lnTo>
                    <a:pt x="4086222" y="6858000"/>
                  </a:lnTo>
                  <a:lnTo>
                    <a:pt x="254000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256868" y="0"/>
              <a:ext cx="1672169" cy="6858000"/>
            </a:xfrm>
            <a:custGeom>
              <a:rect b="b" l="l" r="r" t="t"/>
              <a:pathLst>
                <a:path extrusionOk="0" h="6858000" w="1254127">
                  <a:moveTo>
                    <a:pt x="0" y="0"/>
                  </a:moveTo>
                  <a:lnTo>
                    <a:pt x="365127" y="0"/>
                  </a:lnTo>
                  <a:lnTo>
                    <a:pt x="1254127" y="4337050"/>
                  </a:lnTo>
                  <a:lnTo>
                    <a:pt x="619127" y="6858000"/>
                  </a:lnTo>
                  <a:lnTo>
                    <a:pt x="257175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062136" y="0"/>
              <a:ext cx="1528232" cy="6858000"/>
            </a:xfrm>
            <a:custGeom>
              <a:rect b="b" l="l" r="r" t="t"/>
              <a:pathLst>
                <a:path extrusionOk="0" h="6858000" w="1146174">
                  <a:moveTo>
                    <a:pt x="0" y="0"/>
                  </a:moveTo>
                  <a:lnTo>
                    <a:pt x="253999" y="0"/>
                  </a:lnTo>
                  <a:lnTo>
                    <a:pt x="1146174" y="4337050"/>
                  </a:lnTo>
                  <a:lnTo>
                    <a:pt x="511174" y="6858000"/>
                  </a:lnTo>
                  <a:lnTo>
                    <a:pt x="254000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23" name="Google Shape;23;p2"/>
          <p:cNvSpPr txBox="1"/>
          <p:nvPr>
            <p:ph type="ctrTitle"/>
          </p:nvPr>
        </p:nvSpPr>
        <p:spPr>
          <a:xfrm>
            <a:off x="6513414" y="1833052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" type="subTitle"/>
          </p:nvPr>
        </p:nvSpPr>
        <p:spPr>
          <a:xfrm>
            <a:off x="6513414" y="4572000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2"/>
          <p:cNvSpPr/>
          <p:nvPr>
            <p:ph idx="2" type="pic"/>
          </p:nvPr>
        </p:nvSpPr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2"/>
          <p:cNvSpPr/>
          <p:nvPr/>
        </p:nvSpPr>
        <p:spPr>
          <a:xfrm>
            <a:off x="-1487175" y="0"/>
            <a:ext cx="1295400" cy="6858000"/>
          </a:xfrm>
          <a:prstGeom prst="roundRect">
            <a:avLst>
              <a:gd fmla="val 9717" name="adj"/>
            </a:avLst>
          </a:prstGeom>
          <a:solidFill>
            <a:srgbClr val="A6A6A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w-IL" sz="1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הערה: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iw-IL" sz="1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כדי לשנות תמונות בשקופית זו, בחר תמונה ומחק אותה. לאחר מכן לחץ על סמל 'תמונות' במציין המיקום כדי להוסיף תמונה משלך.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4"/>
          <p:cNvGrpSpPr/>
          <p:nvPr/>
        </p:nvGrpSpPr>
        <p:grpSpPr>
          <a:xfrm flipH="1">
            <a:off x="0" y="0"/>
            <a:ext cx="4241347" cy="6858000"/>
            <a:chOff x="7950653" y="0"/>
            <a:chExt cx="4241347" cy="6858000"/>
          </a:xfrm>
        </p:grpSpPr>
        <p:sp>
          <p:nvSpPr>
            <p:cNvPr id="35" name="Google Shape;35;p4"/>
            <p:cNvSpPr/>
            <p:nvPr/>
          </p:nvSpPr>
          <p:spPr>
            <a:xfrm>
              <a:off x="8429022" y="0"/>
              <a:ext cx="3762978" cy="6858000"/>
            </a:xfrm>
            <a:custGeom>
              <a:rect b="b" l="l" r="r" t="t"/>
              <a:pathLst>
                <a:path extrusionOk="0" h="6858000" w="3762978">
                  <a:moveTo>
                    <a:pt x="0" y="0"/>
                  </a:moveTo>
                  <a:lnTo>
                    <a:pt x="3762978" y="0"/>
                  </a:lnTo>
                  <a:lnTo>
                    <a:pt x="3762978" y="6858000"/>
                  </a:lnTo>
                  <a:lnTo>
                    <a:pt x="338667" y="6858000"/>
                  </a:lnTo>
                  <a:lnTo>
                    <a:pt x="1189567" y="43370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8145385" y="0"/>
              <a:ext cx="1672169" cy="6858000"/>
            </a:xfrm>
            <a:custGeom>
              <a:rect b="b" l="l" r="r" t="t"/>
              <a:pathLst>
                <a:path extrusionOk="0" h="6858000" w="1254127">
                  <a:moveTo>
                    <a:pt x="0" y="0"/>
                  </a:moveTo>
                  <a:lnTo>
                    <a:pt x="365127" y="0"/>
                  </a:lnTo>
                  <a:lnTo>
                    <a:pt x="1254127" y="4337050"/>
                  </a:lnTo>
                  <a:lnTo>
                    <a:pt x="619127" y="6858000"/>
                  </a:lnTo>
                  <a:lnTo>
                    <a:pt x="257175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7950653" y="0"/>
              <a:ext cx="1528232" cy="6858000"/>
            </a:xfrm>
            <a:custGeom>
              <a:rect b="b" l="l" r="r" t="t"/>
              <a:pathLst>
                <a:path extrusionOk="0" h="6858000" w="1146174">
                  <a:moveTo>
                    <a:pt x="0" y="0"/>
                  </a:moveTo>
                  <a:lnTo>
                    <a:pt x="253999" y="0"/>
                  </a:lnTo>
                  <a:lnTo>
                    <a:pt x="1146174" y="4337050"/>
                  </a:lnTo>
                  <a:lnTo>
                    <a:pt x="511174" y="6858000"/>
                  </a:lnTo>
                  <a:lnTo>
                    <a:pt x="254000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38" name="Google Shape;38;p4"/>
          <p:cNvSpPr txBox="1"/>
          <p:nvPr>
            <p:ph type="ctrTitle"/>
          </p:nvPr>
        </p:nvSpPr>
        <p:spPr>
          <a:xfrm>
            <a:off x="4781144" y="1873584"/>
            <a:ext cx="64008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subTitle"/>
          </p:nvPr>
        </p:nvSpPr>
        <p:spPr>
          <a:xfrm>
            <a:off x="4781144" y="45720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" showMasterSp="0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5"/>
          <p:cNvGrpSpPr/>
          <p:nvPr/>
        </p:nvGrpSpPr>
        <p:grpSpPr>
          <a:xfrm flipH="1">
            <a:off x="0" y="0"/>
            <a:ext cx="3018367" cy="6858000"/>
            <a:chOff x="9173633" y="0"/>
            <a:chExt cx="3018367" cy="6858000"/>
          </a:xfrm>
        </p:grpSpPr>
        <p:sp>
          <p:nvSpPr>
            <p:cNvPr id="42" name="Google Shape;42;p5"/>
            <p:cNvSpPr/>
            <p:nvPr/>
          </p:nvSpPr>
          <p:spPr>
            <a:xfrm>
              <a:off x="9622368" y="0"/>
              <a:ext cx="2569632" cy="6858000"/>
            </a:xfrm>
            <a:custGeom>
              <a:rect b="b" l="l" r="r" t="t"/>
              <a:pathLst>
                <a:path extrusionOk="0" h="6858000" w="1927224">
                  <a:moveTo>
                    <a:pt x="0" y="0"/>
                  </a:moveTo>
                  <a:lnTo>
                    <a:pt x="1927224" y="0"/>
                  </a:lnTo>
                  <a:lnTo>
                    <a:pt x="1927224" y="6858000"/>
                  </a:lnTo>
                  <a:lnTo>
                    <a:pt x="254000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9237132" y="0"/>
              <a:ext cx="1672169" cy="6858000"/>
            </a:xfrm>
            <a:custGeom>
              <a:rect b="b" l="l" r="r" t="t"/>
              <a:pathLst>
                <a:path extrusionOk="0" h="6858000" w="1254127">
                  <a:moveTo>
                    <a:pt x="0" y="0"/>
                  </a:moveTo>
                  <a:lnTo>
                    <a:pt x="365127" y="0"/>
                  </a:lnTo>
                  <a:lnTo>
                    <a:pt x="1254127" y="4337050"/>
                  </a:lnTo>
                  <a:lnTo>
                    <a:pt x="619127" y="6858000"/>
                  </a:lnTo>
                  <a:lnTo>
                    <a:pt x="257175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01600" rotWithShape="0" algn="l" dist="50800">
                <a:srgbClr val="000000">
                  <a:alpha val="2470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9173633" y="0"/>
              <a:ext cx="1460499" cy="6858000"/>
            </a:xfrm>
            <a:custGeom>
              <a:rect b="b" l="l" r="r" t="t"/>
              <a:pathLst>
                <a:path extrusionOk="0" h="6858000" w="1095374">
                  <a:moveTo>
                    <a:pt x="0" y="0"/>
                  </a:moveTo>
                  <a:lnTo>
                    <a:pt x="203199" y="0"/>
                  </a:lnTo>
                  <a:lnTo>
                    <a:pt x="1095374" y="4337050"/>
                  </a:lnTo>
                  <a:lnTo>
                    <a:pt x="460374" y="6858000"/>
                  </a:lnTo>
                  <a:lnTo>
                    <a:pt x="257175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01600" rotWithShape="0" algn="l" dist="50800">
                <a:srgbClr val="000000">
                  <a:alpha val="2470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9173633" y="0"/>
              <a:ext cx="1460499" cy="6858000"/>
            </a:xfrm>
            <a:custGeom>
              <a:rect b="b" l="l" r="r" t="t"/>
              <a:pathLst>
                <a:path extrusionOk="0" h="6858000" w="1095374">
                  <a:moveTo>
                    <a:pt x="0" y="0"/>
                  </a:moveTo>
                  <a:lnTo>
                    <a:pt x="203199" y="0"/>
                  </a:lnTo>
                  <a:lnTo>
                    <a:pt x="1095374" y="4337050"/>
                  </a:lnTo>
                  <a:lnTo>
                    <a:pt x="460374" y="6858000"/>
                  </a:lnTo>
                  <a:lnTo>
                    <a:pt x="257175" y="6858000"/>
                  </a:lnTo>
                  <a:lnTo>
                    <a:pt x="892175" y="43370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46" name="Google Shape;46;p5"/>
          <p:cNvSpPr txBox="1"/>
          <p:nvPr>
            <p:ph type="title"/>
          </p:nvPr>
        </p:nvSpPr>
        <p:spPr>
          <a:xfrm>
            <a:off x="3293536" y="2914650"/>
            <a:ext cx="8046720" cy="15573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" type="body"/>
          </p:nvPr>
        </p:nvSpPr>
        <p:spPr>
          <a:xfrm>
            <a:off x="3293536" y="4589463"/>
            <a:ext cx="8046718" cy="1011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48BA0"/>
              </a:buClr>
              <a:buSzPts val="2000"/>
              <a:buNone/>
              <a:defRPr sz="2000">
                <a:solidFill>
                  <a:srgbClr val="C48BA0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800"/>
              <a:buNone/>
              <a:defRPr sz="1800">
                <a:solidFill>
                  <a:srgbClr val="C48BA0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C48BA0"/>
              </a:buClr>
              <a:buSzPts val="1600"/>
              <a:buNone/>
              <a:defRPr sz="1600">
                <a:solidFill>
                  <a:srgbClr val="C48BA0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כפול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2" type="body"/>
          </p:nvPr>
        </p:nvSpPr>
        <p:spPr>
          <a:xfrm>
            <a:off x="1295399" y="1828799"/>
            <a:ext cx="4572000" cy="4343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>
  <p:cSld name="השוואה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0" sz="26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8"/>
          <p:cNvSpPr txBox="1"/>
          <p:nvPr>
            <p:ph idx="2" type="body"/>
          </p:nvPr>
        </p:nvSpPr>
        <p:spPr>
          <a:xfrm>
            <a:off x="12954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3" type="body"/>
          </p:nvPr>
        </p:nvSpPr>
        <p:spPr>
          <a:xfrm>
            <a:off x="6324600" y="1828800"/>
            <a:ext cx="4572000" cy="847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b="0" sz="26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8"/>
          <p:cNvSpPr txBox="1"/>
          <p:nvPr>
            <p:ph idx="4" type="body"/>
          </p:nvPr>
        </p:nvSpPr>
        <p:spPr>
          <a:xfrm>
            <a:off x="6324600" y="2705100"/>
            <a:ext cx="45720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1295399" y="1828800"/>
            <a:ext cx="6126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6" name="Google Shape;76;p10"/>
          <p:cNvSpPr txBox="1"/>
          <p:nvPr>
            <p:ph idx="2" type="body"/>
          </p:nvPr>
        </p:nvSpPr>
        <p:spPr>
          <a:xfrm>
            <a:off x="7853705" y="1828800"/>
            <a:ext cx="301752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/>
          <p:nvPr>
            <p:ph idx="2" type="pic"/>
          </p:nvPr>
        </p:nvSpPr>
        <p:spPr>
          <a:xfrm>
            <a:off x="1295399" y="1828801"/>
            <a:ext cx="6172200" cy="43434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1"/>
          <p:cNvSpPr txBox="1"/>
          <p:nvPr>
            <p:ph idx="1" type="body"/>
          </p:nvPr>
        </p:nvSpPr>
        <p:spPr>
          <a:xfrm>
            <a:off x="7879080" y="1828800"/>
            <a:ext cx="301752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תי תמונות עם כיתובים">
  <p:cSld name="שתי תמונות עם כיתובים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>
            <a:off x="1295400" y="5257800"/>
            <a:ext cx="4572000" cy="91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2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" type="body"/>
          </p:nvPr>
        </p:nvSpPr>
        <p:spPr>
          <a:xfrm>
            <a:off x="1371273" y="5333098"/>
            <a:ext cx="4420252" cy="8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12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94" name="Google Shape;94;p12"/>
          <p:cNvSpPr/>
          <p:nvPr/>
        </p:nvSpPr>
        <p:spPr>
          <a:xfrm>
            <a:off x="6324599" y="5257800"/>
            <a:ext cx="4572000" cy="91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5" name="Google Shape;95;p12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6" name="Google Shape;96;p12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7" name="Google Shape;97;p12"/>
          <p:cNvSpPr txBox="1"/>
          <p:nvPr>
            <p:ph idx="2" type="body"/>
          </p:nvPr>
        </p:nvSpPr>
        <p:spPr>
          <a:xfrm>
            <a:off x="6412954" y="5333098"/>
            <a:ext cx="4420252" cy="839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12"/>
          <p:cNvSpPr/>
          <p:nvPr>
            <p:ph idx="3" type="pic"/>
          </p:nvPr>
        </p:nvSpPr>
        <p:spPr>
          <a:xfrm>
            <a:off x="1295400" y="1828801"/>
            <a:ext cx="4572000" cy="3428999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2"/>
          <p:cNvSpPr/>
          <p:nvPr>
            <p:ph idx="4" type="pic"/>
          </p:nvPr>
        </p:nvSpPr>
        <p:spPr>
          <a:xfrm>
            <a:off x="6324600" y="1828801"/>
            <a:ext cx="4572000" cy="3428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" type="body"/>
          </p:nvPr>
        </p:nvSpPr>
        <p:spPr>
          <a:xfrm rot="-5400000">
            <a:off x="3924300" y="-800100"/>
            <a:ext cx="43434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ים" showMasterSp="0" type="vertTitleAndTx">
  <p:cSld name="VERTICAL_TITLE_AND_VERTICAL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 flipH="1" rot="-5400000">
            <a:off x="-2228850" y="2228850"/>
            <a:ext cx="6858000" cy="240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8" name="Google Shape;108;p14"/>
          <p:cNvSpPr/>
          <p:nvPr/>
        </p:nvSpPr>
        <p:spPr>
          <a:xfrm flipH="1" rot="-5400000">
            <a:off x="-997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9" name="Google Shape;109;p14"/>
          <p:cNvSpPr/>
          <p:nvPr/>
        </p:nvSpPr>
        <p:spPr>
          <a:xfrm flipH="1" rot="-5400000">
            <a:off x="-917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0" name="Google Shape;110;p14"/>
          <p:cNvSpPr txBox="1"/>
          <p:nvPr>
            <p:ph type="title"/>
          </p:nvPr>
        </p:nvSpPr>
        <p:spPr>
          <a:xfrm rot="-5400000">
            <a:off x="-931165" y="2912364"/>
            <a:ext cx="5486400" cy="10332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 rot="-5400000">
            <a:off x="4260273" y="-559377"/>
            <a:ext cx="5486400" cy="7976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4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  <a:defRPr b="0" i="0" sz="32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330200" lvl="6" marL="32004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330200" lvl="7" marL="3657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330200" lvl="8" marL="4114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2829292" y="6374999"/>
            <a:ext cx="1480705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1" type="ftr"/>
          </p:nvPr>
        </p:nvSpPr>
        <p:spPr>
          <a:xfrm>
            <a:off x="4653397" y="6374999"/>
            <a:ext cx="624320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2" type="sldNum"/>
          </p:nvPr>
        </p:nvSpPr>
        <p:spPr>
          <a:xfrm>
            <a:off x="1295399" y="6374999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12.jpg"/><Relationship Id="rId5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g"/><Relationship Id="rId4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Relationship Id="rId4" Type="http://schemas.openxmlformats.org/officeDocument/2006/relationships/image" Target="../media/image15.png"/><Relationship Id="rId5" Type="http://schemas.openxmlformats.org/officeDocument/2006/relationships/image" Target="../media/image19.png"/><Relationship Id="rId6" Type="http://schemas.openxmlformats.org/officeDocument/2006/relationships/image" Target="../media/image18.jpg"/><Relationship Id="rId7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Relationship Id="rId4" Type="http://schemas.openxmlformats.org/officeDocument/2006/relationships/image" Target="../media/image27.jpg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Relationship Id="rId4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Relationship Id="rId4" Type="http://schemas.openxmlformats.org/officeDocument/2006/relationships/image" Target="../media/image22.png"/><Relationship Id="rId5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jpg"/><Relationship Id="rId4" Type="http://schemas.openxmlformats.org/officeDocument/2006/relationships/image" Target="../media/image52.png"/><Relationship Id="rId5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jpg"/><Relationship Id="rId4" Type="http://schemas.openxmlformats.org/officeDocument/2006/relationships/image" Target="../media/image52.png"/><Relationship Id="rId5" Type="http://schemas.openxmlformats.org/officeDocument/2006/relationships/image" Target="../media/image22.png"/><Relationship Id="rId6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jp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jp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22.png"/><Relationship Id="rId7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jpg"/><Relationship Id="rId4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29.jpg"/><Relationship Id="rId5" Type="http://schemas.openxmlformats.org/officeDocument/2006/relationships/image" Target="../media/image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jpg"/><Relationship Id="rId4" Type="http://schemas.openxmlformats.org/officeDocument/2006/relationships/image" Target="../media/image43.png"/><Relationship Id="rId5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5.jpg"/><Relationship Id="rId4" Type="http://schemas.openxmlformats.org/officeDocument/2006/relationships/image" Target="../media/image34.png"/><Relationship Id="rId5" Type="http://schemas.openxmlformats.org/officeDocument/2006/relationships/image" Target="../media/image7.png"/><Relationship Id="rId6" Type="http://schemas.openxmlformats.org/officeDocument/2006/relationships/image" Target="../media/image32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Relationship Id="rId4" Type="http://schemas.openxmlformats.org/officeDocument/2006/relationships/image" Target="../media/image28.png"/><Relationship Id="rId5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jpg"/><Relationship Id="rId4" Type="http://schemas.openxmlformats.org/officeDocument/2006/relationships/image" Target="../media/image33.jpg"/><Relationship Id="rId5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png"/><Relationship Id="rId4" Type="http://schemas.openxmlformats.org/officeDocument/2006/relationships/image" Target="../media/image19.png"/><Relationship Id="rId5" Type="http://schemas.openxmlformats.org/officeDocument/2006/relationships/image" Target="../media/image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9.jpg"/><Relationship Id="rId4" Type="http://schemas.openxmlformats.org/officeDocument/2006/relationships/image" Target="../media/image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0.png"/><Relationship Id="rId4" Type="http://schemas.openxmlformats.org/officeDocument/2006/relationships/image" Target="../media/image44.jpg"/><Relationship Id="rId5" Type="http://schemas.openxmlformats.org/officeDocument/2006/relationships/image" Target="../media/image38.png"/><Relationship Id="rId6" Type="http://schemas.openxmlformats.org/officeDocument/2006/relationships/image" Target="../media/image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png"/><Relationship Id="rId4" Type="http://schemas.openxmlformats.org/officeDocument/2006/relationships/image" Target="../media/image41.jpg"/><Relationship Id="rId5" Type="http://schemas.openxmlformats.org/officeDocument/2006/relationships/image" Target="../media/image38.png"/><Relationship Id="rId6" Type="http://schemas.openxmlformats.org/officeDocument/2006/relationships/image" Target="../media/image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7.png"/><Relationship Id="rId4" Type="http://schemas.openxmlformats.org/officeDocument/2006/relationships/image" Target="../media/image42.jpg"/><Relationship Id="rId5" Type="http://schemas.openxmlformats.org/officeDocument/2006/relationships/image" Target="../media/image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7.jpg"/><Relationship Id="rId4" Type="http://schemas.openxmlformats.org/officeDocument/2006/relationships/image" Target="../media/image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8.png"/><Relationship Id="rId4" Type="http://schemas.openxmlformats.org/officeDocument/2006/relationships/image" Target="../media/image45.jpg"/><Relationship Id="rId5" Type="http://schemas.openxmlformats.org/officeDocument/2006/relationships/image" Target="../media/image49.jpg"/><Relationship Id="rId6" Type="http://schemas.openxmlformats.org/officeDocument/2006/relationships/image" Target="../media/image50.jpg"/><Relationship Id="rId7" Type="http://schemas.openxmlformats.org/officeDocument/2006/relationships/image" Target="../media/image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3.jpg"/><Relationship Id="rId4" Type="http://schemas.openxmlformats.org/officeDocument/2006/relationships/image" Target="../media/image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6.png"/><Relationship Id="rId4" Type="http://schemas.openxmlformats.org/officeDocument/2006/relationships/image" Target="../media/image49.jpg"/><Relationship Id="rId5" Type="http://schemas.openxmlformats.org/officeDocument/2006/relationships/image" Target="../media/image50.jpg"/><Relationship Id="rId6" Type="http://schemas.openxmlformats.org/officeDocument/2006/relationships/image" Target="../media/image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1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925" r="4925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/>
          <p:nvPr/>
        </p:nvSpPr>
        <p:spPr>
          <a:xfrm>
            <a:off x="6480902" y="1613118"/>
            <a:ext cx="4742003" cy="363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1500" u="none" cap="none" strike="noStrike">
                <a:solidFill>
                  <a:srgbClr val="AB2769"/>
                </a:solidFill>
                <a:latin typeface="Arial"/>
                <a:ea typeface="Arial"/>
                <a:cs typeface="Arial"/>
                <a:sym typeface="Arial"/>
              </a:rPr>
              <a:t>חזרה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1500" u="none" cap="none" strike="noStrike">
                <a:solidFill>
                  <a:srgbClr val="AB2769"/>
                </a:solidFill>
                <a:latin typeface="Arial"/>
                <a:ea typeface="Arial"/>
                <a:cs typeface="Arial"/>
                <a:sym typeface="Arial"/>
              </a:rPr>
              <a:t>בתשובה</a:t>
            </a:r>
            <a:endParaRPr b="1" i="0" sz="11500" u="none" cap="none" strike="noStrike">
              <a:solidFill>
                <a:srgbClr val="AB27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-12700" y="-38100"/>
            <a:ext cx="5486400" cy="6908800"/>
          </a:xfrm>
          <a:custGeom>
            <a:rect b="b" l="l" r="r" t="t"/>
            <a:pathLst>
              <a:path extrusionOk="0" h="6908800" w="5486400">
                <a:moveTo>
                  <a:pt x="5473700" y="0"/>
                </a:moveTo>
                <a:lnTo>
                  <a:pt x="4279900" y="4394200"/>
                </a:lnTo>
                <a:lnTo>
                  <a:pt x="5130800" y="6908800"/>
                </a:lnTo>
                <a:lnTo>
                  <a:pt x="0" y="6908800"/>
                </a:lnTo>
                <a:lnTo>
                  <a:pt x="0" y="25400"/>
                </a:lnTo>
                <a:lnTo>
                  <a:pt x="5486400" y="25400"/>
                </a:lnTo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grpSp>
        <p:nvGrpSpPr>
          <p:cNvPr id="123" name="Google Shape;123;p15"/>
          <p:cNvGrpSpPr/>
          <p:nvPr/>
        </p:nvGrpSpPr>
        <p:grpSpPr>
          <a:xfrm>
            <a:off x="-20987" y="436973"/>
            <a:ext cx="4619070" cy="4443048"/>
            <a:chOff x="211560" y="616623"/>
            <a:chExt cx="4161590" cy="4003002"/>
          </a:xfrm>
        </p:grpSpPr>
        <p:grpSp>
          <p:nvGrpSpPr>
            <p:cNvPr id="124" name="Google Shape;124;p15"/>
            <p:cNvGrpSpPr/>
            <p:nvPr/>
          </p:nvGrpSpPr>
          <p:grpSpPr>
            <a:xfrm>
              <a:off x="1010333" y="616623"/>
              <a:ext cx="2480501" cy="4003002"/>
              <a:chOff x="1010333" y="616623"/>
              <a:chExt cx="2480501" cy="4003002"/>
            </a:xfrm>
          </p:grpSpPr>
          <p:sp>
            <p:nvSpPr>
              <p:cNvPr id="125" name="Google Shape;125;p15"/>
              <p:cNvSpPr/>
              <p:nvPr/>
            </p:nvSpPr>
            <p:spPr>
              <a:xfrm>
                <a:off x="1344728" y="616623"/>
                <a:ext cx="1844454" cy="1844454"/>
              </a:xfrm>
              <a:prstGeom prst="ellipse">
                <a:avLst/>
              </a:prstGeom>
              <a:solidFill>
                <a:srgbClr val="FDFF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1219200" y="1892300"/>
                <a:ext cx="1041400" cy="2349500"/>
              </a:xfrm>
              <a:custGeom>
                <a:rect b="b" l="l" r="r" t="t"/>
                <a:pathLst>
                  <a:path extrusionOk="0" h="2349500" w="1041400">
                    <a:moveTo>
                      <a:pt x="317500" y="76200"/>
                    </a:moveTo>
                    <a:lnTo>
                      <a:pt x="165100" y="190500"/>
                    </a:lnTo>
                    <a:lnTo>
                      <a:pt x="177800" y="381000"/>
                    </a:lnTo>
                    <a:lnTo>
                      <a:pt x="0" y="1689100"/>
                    </a:lnTo>
                    <a:lnTo>
                      <a:pt x="1041400" y="2349500"/>
                    </a:lnTo>
                    <a:lnTo>
                      <a:pt x="1041400" y="0"/>
                    </a:lnTo>
                    <a:lnTo>
                      <a:pt x="368300" y="88900"/>
                    </a:lnTo>
                  </a:path>
                </a:pathLst>
              </a:custGeom>
              <a:solidFill>
                <a:srgbClr val="FDFF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 flipH="1">
                <a:off x="2260600" y="1892300"/>
                <a:ext cx="1041400" cy="2349500"/>
              </a:xfrm>
              <a:custGeom>
                <a:rect b="b" l="l" r="r" t="t"/>
                <a:pathLst>
                  <a:path extrusionOk="0" h="2349500" w="1041400">
                    <a:moveTo>
                      <a:pt x="317500" y="76200"/>
                    </a:moveTo>
                    <a:lnTo>
                      <a:pt x="165100" y="190500"/>
                    </a:lnTo>
                    <a:lnTo>
                      <a:pt x="177800" y="381000"/>
                    </a:lnTo>
                    <a:lnTo>
                      <a:pt x="0" y="1689100"/>
                    </a:lnTo>
                    <a:lnTo>
                      <a:pt x="1041400" y="2349500"/>
                    </a:lnTo>
                    <a:lnTo>
                      <a:pt x="1041400" y="0"/>
                    </a:lnTo>
                    <a:lnTo>
                      <a:pt x="368300" y="88900"/>
                    </a:lnTo>
                  </a:path>
                </a:pathLst>
              </a:custGeom>
              <a:solidFill>
                <a:srgbClr val="FDFF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1010333" y="3462169"/>
                <a:ext cx="2480501" cy="1157456"/>
              </a:xfrm>
              <a:custGeom>
                <a:rect b="b" l="l" r="r" t="t"/>
                <a:pathLst>
                  <a:path extrusionOk="0" h="1002867" w="2800700">
                    <a:moveTo>
                      <a:pt x="1334103" y="945525"/>
                    </a:moveTo>
                    <a:cubicBezTo>
                      <a:pt x="2045731" y="1220468"/>
                      <a:pt x="2985104" y="276895"/>
                      <a:pt x="2769204" y="133009"/>
                    </a:cubicBezTo>
                    <a:cubicBezTo>
                      <a:pt x="2553304" y="-10877"/>
                      <a:pt x="277887" y="-53210"/>
                      <a:pt x="38704" y="82209"/>
                    </a:cubicBezTo>
                    <a:cubicBezTo>
                      <a:pt x="-200479" y="217628"/>
                      <a:pt x="722591" y="1254955"/>
                      <a:pt x="1334103" y="945525"/>
                    </a:cubicBezTo>
                    <a:close/>
                  </a:path>
                </a:pathLst>
              </a:custGeom>
              <a:solidFill>
                <a:srgbClr val="FDFF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endParaRPr>
              </a:p>
            </p:txBody>
          </p:sp>
        </p:grpSp>
        <p:pic>
          <p:nvPicPr>
            <p:cNvPr id="129" name="Google Shape;129;p15"/>
            <p:cNvPicPr preferRelativeResize="0"/>
            <p:nvPr/>
          </p:nvPicPr>
          <p:blipFill rotWithShape="1">
            <a:blip r:embed="rId4">
              <a:alphaModFix/>
            </a:blip>
            <a:srcRect b="22321" l="0" r="0" t="0"/>
            <a:stretch/>
          </p:blipFill>
          <p:spPr>
            <a:xfrm>
              <a:off x="211560" y="780829"/>
              <a:ext cx="4161590" cy="38387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15"/>
          <p:cNvGrpSpPr/>
          <p:nvPr/>
        </p:nvGrpSpPr>
        <p:grpSpPr>
          <a:xfrm>
            <a:off x="419547" y="5157248"/>
            <a:ext cx="3645274" cy="1213663"/>
            <a:chOff x="360670" y="4987476"/>
            <a:chExt cx="3645274" cy="1213663"/>
          </a:xfrm>
        </p:grpSpPr>
        <p:sp>
          <p:nvSpPr>
            <p:cNvPr id="131" name="Google Shape;131;p15"/>
            <p:cNvSpPr/>
            <p:nvPr/>
          </p:nvSpPr>
          <p:spPr>
            <a:xfrm>
              <a:off x="647709" y="4987476"/>
              <a:ext cx="30711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יו"ל ע"י</a:t>
              </a:r>
              <a:endPara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360670" y="5283896"/>
              <a:ext cx="36452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רשת אהלי יוסף יצחק ליובאוויטש</a:t>
              </a:r>
              <a:endPara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647709" y="5831807"/>
              <a:ext cx="30711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אגף תוכניות וספרי לימוד</a:t>
              </a: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647709" y="5630631"/>
              <a:ext cx="30711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800" u="none" cap="none" strike="noStrike">
                  <a:solidFill>
                    <a:schemeClr val="lt1"/>
                  </a:solidFill>
                  <a:latin typeface="Book Antiqua"/>
                  <a:ea typeface="Book Antiqua"/>
                  <a:cs typeface="Book Antiqua"/>
                  <a:sym typeface="Book Antiqua"/>
                </a:rPr>
                <a:t>***</a:t>
              </a:r>
              <a:endPara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pic>
        <p:nvPicPr>
          <p:cNvPr id="135" name="Google Shape;135;p15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>
            <p:ph idx="1" type="subTitle"/>
          </p:nvPr>
        </p:nvSpPr>
        <p:spPr>
          <a:xfrm>
            <a:off x="6309363" y="2080967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בשעת לילה מאוחרת בעיר וילנה, צעד רבי ישראל מביתו לעבר בית המדרש לעסוק בתורה </a:t>
            </a:r>
            <a:endParaRPr sz="4000"/>
          </a:p>
          <a:p>
            <a:pPr indent="0" lvl="0" marL="0" rtl="1" algn="ctr">
              <a:lnSpc>
                <a:spcPct val="115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 </a:t>
            </a:r>
            <a:endParaRPr sz="4000"/>
          </a:p>
          <a:p>
            <a:pPr indent="0" lvl="0" marL="0" rtl="1" algn="ctr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  <p:pic>
        <p:nvPicPr>
          <p:cNvPr id="143" name="Google Shape;143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967" r="5966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images (7).jpg" id="144" name="Google Shape;14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06613" y="3333228"/>
            <a:ext cx="2247900" cy="337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/>
          <p:nvPr>
            <p:ph idx="1" type="subTitle"/>
          </p:nvPr>
        </p:nvSpPr>
        <p:spPr>
          <a:xfrm>
            <a:off x="6278923" y="962025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>
              <a:solidFill>
                <a:srgbClr val="000000"/>
              </a:solidFill>
            </a:endParaRPr>
          </a:p>
          <a:p>
            <a:pPr indent="0" lvl="0" marL="0" rtl="1" algn="ctr">
              <a:lnSpc>
                <a:spcPct val="115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לפתע הבחין באור קטן מהבהב מתוך  בית קטן, ניגש ר' ישראל הציץ דרך החלון...  </a:t>
            </a:r>
            <a:endParaRPr sz="4000"/>
          </a:p>
          <a:p>
            <a:pPr indent="0" lvl="0" marL="0" rtl="1" algn="r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  <p:pic>
        <p:nvPicPr>
          <p:cNvPr id="150" name="Google Shape;150;p1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911" r="3911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idx="1" type="subTitle"/>
          </p:nvPr>
        </p:nvSpPr>
        <p:spPr>
          <a:xfrm>
            <a:off x="6218139" y="2628900"/>
            <a:ext cx="51206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וראה סנדלר יושב, פטישו בידו והוא מתקן נעליים.</a:t>
            </a:r>
            <a:endParaRPr sz="4000"/>
          </a:p>
          <a:p>
            <a:pPr indent="0" lvl="0" marL="0" rtl="1" algn="ctr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</p:txBody>
      </p:sp>
      <p:pic>
        <p:nvPicPr>
          <p:cNvPr id="159" name="Google Shape;159;p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775" r="3774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הורד (4).jpg" id="167" name="Google Shape;167;p19"/>
          <p:cNvPicPr preferRelativeResize="0"/>
          <p:nvPr/>
        </p:nvPicPr>
        <p:blipFill rotWithShape="1">
          <a:blip r:embed="rId3">
            <a:alphaModFix/>
          </a:blip>
          <a:srcRect b="0" l="0" r="26083" t="0"/>
          <a:stretch/>
        </p:blipFill>
        <p:spPr>
          <a:xfrm>
            <a:off x="498475" y="2374205"/>
            <a:ext cx="3609975" cy="414496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/>
          <p:nvPr/>
        </p:nvSpPr>
        <p:spPr>
          <a:xfrm>
            <a:off x="3297498" y="2982236"/>
            <a:ext cx="1439863" cy="2066925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descr="C:\Users\צביה גערליצקי\Desktop\הורד (6).jpg" id="169" name="Google Shape;169;p19"/>
          <p:cNvPicPr preferRelativeResize="0"/>
          <p:nvPr/>
        </p:nvPicPr>
        <p:blipFill rotWithShape="1">
          <a:blip r:embed="rId4">
            <a:alphaModFix/>
          </a:blip>
          <a:srcRect b="8879" l="0" r="0" t="0"/>
          <a:stretch/>
        </p:blipFill>
        <p:spPr>
          <a:xfrm>
            <a:off x="8083550" y="1358899"/>
            <a:ext cx="4076700" cy="5390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>
            <p:ph idx="1" type="body"/>
          </p:nvPr>
        </p:nvSpPr>
        <p:spPr>
          <a:xfrm>
            <a:off x="2467073" y="429451"/>
            <a:ext cx="8229600" cy="7373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iw-IL" sz="2800">
                <a:solidFill>
                  <a:schemeClr val="lt1"/>
                </a:solidFill>
              </a:rPr>
              <a:t>התפלא ר' ישראל על מעשי הסנדלר בשעה כה מאוחרת ושאלו: 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3430588" y="2448857"/>
            <a:ext cx="514230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מדוע אינך הולך לישון?</a:t>
            </a:r>
            <a:endParaRPr/>
          </a:p>
        </p:txBody>
      </p:sp>
      <p:pic>
        <p:nvPicPr>
          <p:cNvPr id="172" name="Google Shape;172;p19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20"/>
          <p:cNvGrpSpPr/>
          <p:nvPr/>
        </p:nvGrpSpPr>
        <p:grpSpPr>
          <a:xfrm>
            <a:off x="1497716" y="2285323"/>
            <a:ext cx="4238886" cy="4144962"/>
            <a:chOff x="498475" y="2374205"/>
            <a:chExt cx="4238886" cy="4144962"/>
          </a:xfrm>
        </p:grpSpPr>
        <p:pic>
          <p:nvPicPr>
            <p:cNvPr descr="C:\Users\צביה גערליצקי\Desktop\הורד (4).jpg" id="180" name="Google Shape;180;p20"/>
            <p:cNvPicPr preferRelativeResize="0"/>
            <p:nvPr/>
          </p:nvPicPr>
          <p:blipFill rotWithShape="1">
            <a:blip r:embed="rId3">
              <a:alphaModFix/>
            </a:blip>
            <a:srcRect b="0" l="0" r="26083" t="0"/>
            <a:stretch/>
          </p:blipFill>
          <p:spPr>
            <a:xfrm>
              <a:off x="498475" y="2374205"/>
              <a:ext cx="3609975" cy="41449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0"/>
            <p:cNvSpPr/>
            <p:nvPr/>
          </p:nvSpPr>
          <p:spPr>
            <a:xfrm>
              <a:off x="3297498" y="2982236"/>
              <a:ext cx="1439863" cy="206692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endParaRPr>
            </a:p>
          </p:txBody>
        </p:sp>
      </p:grpSp>
      <p:sp>
        <p:nvSpPr>
          <p:cNvPr id="182" name="Google Shape;182;p20"/>
          <p:cNvSpPr txBox="1"/>
          <p:nvPr>
            <p:ph type="title"/>
          </p:nvPr>
        </p:nvSpPr>
        <p:spPr>
          <a:xfrm>
            <a:off x="2169736" y="9481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iw-IL" sz="4000">
                <a:latin typeface="Arial"/>
                <a:ea typeface="Arial"/>
                <a:cs typeface="Arial"/>
                <a:sym typeface="Arial"/>
              </a:rPr>
              <a:t>ענה</a:t>
            </a:r>
            <a:r>
              <a:rPr lang="iw-IL" sz="4000"/>
              <a:t> לו הסנדלר:</a:t>
            </a:r>
            <a:endParaRPr sz="4000"/>
          </a:p>
        </p:txBody>
      </p:sp>
      <p:sp>
        <p:nvSpPr>
          <p:cNvPr id="183" name="Google Shape;183;p20"/>
          <p:cNvSpPr txBox="1"/>
          <p:nvPr/>
        </p:nvSpPr>
        <p:spPr>
          <a:xfrm>
            <a:off x="3984884" y="1822085"/>
            <a:ext cx="5812220" cy="13286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1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רבי,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"כל זמן שהנר דולק – אפשר עוד לתקן</a:t>
            </a:r>
            <a:r>
              <a:rPr b="1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/>
          </a:p>
        </p:txBody>
      </p:sp>
      <p:pic>
        <p:nvPicPr>
          <p:cNvPr id="184" name="Google Shape;184;p20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>
            <p:ph type="ctrTitle"/>
          </p:nvPr>
        </p:nvSpPr>
        <p:spPr>
          <a:xfrm>
            <a:off x="4865985" y="2052693"/>
            <a:ext cx="64008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Tahoma"/>
              <a:buNone/>
            </a:pPr>
            <a:r>
              <a:rPr lang="iw-IL" sz="9600">
                <a:solidFill>
                  <a:schemeClr val="dk1"/>
                </a:solidFill>
              </a:rPr>
              <a:t>למה התכוון הסנדלר?</a:t>
            </a:r>
            <a:endParaRPr sz="9600">
              <a:solidFill>
                <a:schemeClr val="dk1"/>
              </a:solidFill>
            </a:endParaRPr>
          </a:p>
        </p:txBody>
      </p:sp>
      <p:pic>
        <p:nvPicPr>
          <p:cNvPr descr="C:\Users\צביה גערליצקי\Desktop\הורד (2).jpg" id="192" name="Google Shape;1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89425">
            <a:off x="864271" y="1951182"/>
            <a:ext cx="4290650" cy="414047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193" name="Google Shape;193;p21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211149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iw-IL" sz="4000"/>
              <a:t>חזר ר' ישראל לתלמידיו, ואמר להם: </a:t>
            </a:r>
            <a:endParaRPr/>
          </a:p>
        </p:txBody>
      </p:sp>
      <p:pic>
        <p:nvPicPr>
          <p:cNvPr descr="C:\Users\צביה גערליצקי\Desktop\הורד (6).jpg" id="201" name="Google Shape;201;p22"/>
          <p:cNvPicPr preferRelativeResize="0"/>
          <p:nvPr/>
        </p:nvPicPr>
        <p:blipFill rotWithShape="1">
          <a:blip r:embed="rId3">
            <a:alphaModFix/>
          </a:blip>
          <a:srcRect b="8879" l="0" r="0" t="0"/>
          <a:stretch/>
        </p:blipFill>
        <p:spPr>
          <a:xfrm>
            <a:off x="8083550" y="1358899"/>
            <a:ext cx="4076700" cy="539069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/>
          <p:nvPr/>
        </p:nvSpPr>
        <p:spPr>
          <a:xfrm>
            <a:off x="2163223" y="2330666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"מהסנדלר למדתי משהו חשוב מאוד, </a:t>
            </a:r>
            <a:br>
              <a:rPr b="0" i="0" lang="iw-IL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r>
              <a:rPr b="0" i="0" lang="iw-IL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זמן שהנר דולק אפשר עוד לתקן" </a:t>
            </a:r>
            <a:endParaRPr b="0" i="0" sz="2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203" name="Google Shape;203;p22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2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>
            <p:ph type="ctrTitle"/>
          </p:nvPr>
        </p:nvSpPr>
        <p:spPr>
          <a:xfrm>
            <a:off x="4865985" y="2052693"/>
            <a:ext cx="64008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Tahoma"/>
              <a:buNone/>
            </a:pPr>
            <a:r>
              <a:rPr lang="iw-IL" sz="9600">
                <a:solidFill>
                  <a:schemeClr val="dk1"/>
                </a:solidFill>
              </a:rPr>
              <a:t>למה התכוון הרב?</a:t>
            </a:r>
            <a:endParaRPr sz="9600">
              <a:solidFill>
                <a:schemeClr val="dk1"/>
              </a:solidFill>
            </a:endParaRPr>
          </a:p>
        </p:txBody>
      </p:sp>
      <p:pic>
        <p:nvPicPr>
          <p:cNvPr descr="C:\Users\צביה גערליצקי\Desktop\הורד (2).jpg" id="211" name="Google Shape;21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89425">
            <a:off x="864271" y="1951182"/>
            <a:ext cx="4290650" cy="414047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212" name="Google Shape;212;p23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3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14" name="Google Shape;214;p23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>
            <p:ph type="title"/>
          </p:nvPr>
        </p:nvSpPr>
        <p:spPr>
          <a:xfrm>
            <a:off x="1238839" y="126789"/>
            <a:ext cx="96012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iw-IL" sz="4000"/>
              <a:t>נסו להשלים את הטבלה:</a:t>
            </a:r>
            <a:endParaRPr/>
          </a:p>
        </p:txBody>
      </p:sp>
      <p:graphicFrame>
        <p:nvGraphicFramePr>
          <p:cNvPr id="220" name="Google Shape;220;p24"/>
          <p:cNvGraphicFramePr/>
          <p:nvPr/>
        </p:nvGraphicFramePr>
        <p:xfrm>
          <a:off x="2063751" y="16002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{C9BD8EFA-99DA-47DE-8E4B-0AF736C7D5DB}</a:tableStyleId>
              </a:tblPr>
              <a:tblGrid>
                <a:gridCol w="4110275"/>
                <a:gridCol w="4098675"/>
              </a:tblGrid>
              <a:tr h="7456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משל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נמשל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</a:tr>
              <a:tr h="7456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הסנדלר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</a:tr>
              <a:tr h="7456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תיקון הנעליים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</a:tr>
              <a:tr h="10319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הנר שדולק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</a:tr>
              <a:tr h="18164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600" u="none" cap="none" strike="noStrik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כל זמן שהנר דולק אפשר עוד לתקן.</a:t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21" name="Google Shape;221;p24"/>
          <p:cNvSpPr txBox="1"/>
          <p:nvPr/>
        </p:nvSpPr>
        <p:spPr>
          <a:xfrm>
            <a:off x="3215528" y="2399838"/>
            <a:ext cx="15827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אנחנו</a:t>
            </a:r>
            <a:endParaRPr/>
          </a:p>
        </p:txBody>
      </p:sp>
      <p:sp>
        <p:nvSpPr>
          <p:cNvPr id="222" name="Google Shape;222;p24"/>
          <p:cNvSpPr txBox="1"/>
          <p:nvPr/>
        </p:nvSpPr>
        <p:spPr>
          <a:xfrm>
            <a:off x="2627108" y="3159565"/>
            <a:ext cx="3168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תיקון</a:t>
            </a: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המעשים</a:t>
            </a:r>
            <a:endParaRPr/>
          </a:p>
        </p:txBody>
      </p:sp>
      <p:sp>
        <p:nvSpPr>
          <p:cNvPr id="223" name="Google Shape;223;p24"/>
          <p:cNvSpPr txBox="1"/>
          <p:nvPr/>
        </p:nvSpPr>
        <p:spPr>
          <a:xfrm>
            <a:off x="2627108" y="4078392"/>
            <a:ext cx="3168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החיים</a:t>
            </a:r>
            <a:r>
              <a:rPr b="1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שלנו</a:t>
            </a:r>
            <a:endParaRPr/>
          </a:p>
        </p:txBody>
      </p:sp>
      <p:sp>
        <p:nvSpPr>
          <p:cNvPr id="224" name="Google Shape;224;p24"/>
          <p:cNvSpPr txBox="1"/>
          <p:nvPr/>
        </p:nvSpPr>
        <p:spPr>
          <a:xfrm>
            <a:off x="2354860" y="4874433"/>
            <a:ext cx="365601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כל זמן שאנו חיים ניתן לחזור בתשובה.</a:t>
            </a:r>
            <a:endParaRPr/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27" name="Google Shape;227;p24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232" name="Google Shape;23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233" name="Google Shape;233;p25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234" name="Google Shape;234;p25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35" name="Google Shape;235;p25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36" name="Google Shape;236;p25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237" name="Google Shape;237;p25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38" name="Google Shape;238;p25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id="239" name="Google Shape;239;p25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6"/>
          <p:cNvPicPr preferRelativeResize="0"/>
          <p:nvPr/>
        </p:nvPicPr>
        <p:blipFill rotWithShape="1">
          <a:blip r:embed="rId3">
            <a:alphaModFix/>
          </a:blip>
          <a:srcRect b="36139" l="0" r="0" t="0"/>
          <a:stretch/>
        </p:blipFill>
        <p:spPr>
          <a:xfrm>
            <a:off x="2866437" y="2520290"/>
            <a:ext cx="4849135" cy="437960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 txBox="1"/>
          <p:nvPr/>
        </p:nvSpPr>
        <p:spPr>
          <a:xfrm>
            <a:off x="2711450" y="318769"/>
            <a:ext cx="6480175" cy="708025"/>
          </a:xfrm>
          <a:prstGeom prst="rect">
            <a:avLst/>
          </a:prstGeom>
          <a:solidFill>
            <a:srgbClr val="D6E7F0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מהי חזרה בתשובה?</a:t>
            </a:r>
            <a:endParaRPr/>
          </a:p>
        </p:txBody>
      </p:sp>
      <p:sp>
        <p:nvSpPr>
          <p:cNvPr id="248" name="Google Shape;248;p26"/>
          <p:cNvSpPr txBox="1"/>
          <p:nvPr/>
        </p:nvSpPr>
        <p:spPr>
          <a:xfrm>
            <a:off x="4511675" y="1916114"/>
            <a:ext cx="2808288" cy="1254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ahoma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חרטה על העבר</a:t>
            </a:r>
            <a:endParaRPr/>
          </a:p>
        </p:txBody>
      </p:sp>
      <p:sp>
        <p:nvSpPr>
          <p:cNvPr id="249" name="Google Shape;249;p26"/>
          <p:cNvSpPr txBox="1"/>
          <p:nvPr/>
        </p:nvSpPr>
        <p:spPr>
          <a:xfrm>
            <a:off x="1442301" y="1916115"/>
            <a:ext cx="2853475" cy="1254126"/>
          </a:xfrm>
          <a:prstGeom prst="rect">
            <a:avLst/>
          </a:prstGeom>
          <a:solidFill>
            <a:srgbClr val="7C891D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ahoma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קבלה על העתיד</a:t>
            </a:r>
            <a:endParaRPr/>
          </a:p>
        </p:txBody>
      </p:sp>
      <p:sp>
        <p:nvSpPr>
          <p:cNvPr id="250" name="Google Shape;250;p26"/>
          <p:cNvSpPr/>
          <p:nvPr/>
        </p:nvSpPr>
        <p:spPr>
          <a:xfrm>
            <a:off x="5843588" y="1196975"/>
            <a:ext cx="215900" cy="71913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51" name="Google Shape;251;p26"/>
          <p:cNvSpPr/>
          <p:nvPr/>
        </p:nvSpPr>
        <p:spPr>
          <a:xfrm>
            <a:off x="2834482" y="1146968"/>
            <a:ext cx="215900" cy="72072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52" name="Google Shape;252;p26"/>
          <p:cNvSpPr/>
          <p:nvPr/>
        </p:nvSpPr>
        <p:spPr>
          <a:xfrm>
            <a:off x="7519988" y="3264240"/>
            <a:ext cx="2895600" cy="1677987"/>
          </a:xfrm>
          <a:prstGeom prst="cloudCallout">
            <a:avLst>
              <a:gd fmla="val -70610" name="adj1"/>
              <a:gd fmla="val 46072" name="adj2"/>
            </a:avLst>
          </a:prstGeom>
          <a:noFill/>
          <a:ln cap="flat" cmpd="sng" w="12700">
            <a:solidFill>
              <a:srgbClr val="16161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1703389" y="3361189"/>
            <a:ext cx="2478087" cy="1346920"/>
          </a:xfrm>
          <a:prstGeom prst="cloudCallout">
            <a:avLst>
              <a:gd fmla="val 81277" name="adj1"/>
              <a:gd fmla="val 13365" name="adj2"/>
            </a:avLst>
          </a:prstGeom>
          <a:noFill/>
          <a:ln cap="flat" cmpd="sng" w="12700">
            <a:solidFill>
              <a:srgbClr val="16161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5552387" y="3589698"/>
            <a:ext cx="146218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אני כל כך מצטער על כך שדיברתי לשון הרע</a:t>
            </a:r>
            <a:endParaRPr/>
          </a:p>
        </p:txBody>
      </p:sp>
      <p:sp>
        <p:nvSpPr>
          <p:cNvPr id="255" name="Google Shape;255;p26"/>
          <p:cNvSpPr txBox="1"/>
          <p:nvPr/>
        </p:nvSpPr>
        <p:spPr>
          <a:xfrm>
            <a:off x="1872967" y="3667678"/>
            <a:ext cx="2105144" cy="740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אני מחליט מהיום והלאה, בעזרת ה' לעולם לא לדבר שוב לשון הרע!!</a:t>
            </a:r>
            <a:endParaRPr/>
          </a:p>
        </p:txBody>
      </p:sp>
      <p:sp>
        <p:nvSpPr>
          <p:cNvPr id="256" name="Google Shape;256;p26"/>
          <p:cNvSpPr txBox="1"/>
          <p:nvPr/>
        </p:nvSpPr>
        <p:spPr>
          <a:xfrm>
            <a:off x="7608888" y="1916115"/>
            <a:ext cx="2806700" cy="1233488"/>
          </a:xfrm>
          <a:prstGeom prst="rect">
            <a:avLst/>
          </a:prstGeom>
          <a:solidFill>
            <a:srgbClr val="D3E06F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ahoma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עזיבת החטא</a:t>
            </a:r>
            <a:endParaRPr/>
          </a:p>
        </p:txBody>
      </p:sp>
      <p:sp>
        <p:nvSpPr>
          <p:cNvPr id="257" name="Google Shape;257;p26"/>
          <p:cNvSpPr/>
          <p:nvPr/>
        </p:nvSpPr>
        <p:spPr>
          <a:xfrm>
            <a:off x="8904288" y="1161256"/>
            <a:ext cx="215900" cy="71913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58" name="Google Shape;258;p26"/>
          <p:cNvSpPr txBox="1"/>
          <p:nvPr/>
        </p:nvSpPr>
        <p:spPr>
          <a:xfrm>
            <a:off x="8071053" y="3667678"/>
            <a:ext cx="19890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אני עוזב את החטא שעשיתי, אני מפסיק לעשות את המעשה הלא טוב!</a:t>
            </a:r>
            <a:endParaRPr b="0" i="0" sz="14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59" name="Google Shape;259;p26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6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61" name="Google Shape;261;p26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266" name="Google Shape;26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267" name="Google Shape;267;p27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268" name="Google Shape;268;p27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69" name="Google Shape;269;p27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70" name="Google Shape;270;p27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271" name="Google Shape;271;p27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272" name="Google Shape;272;p27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3).jpg" id="273" name="Google Shape;27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8" y="257177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7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76" name="Google Shape;276;p2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28"/>
          <p:cNvPicPr preferRelativeResize="0"/>
          <p:nvPr/>
        </p:nvPicPr>
        <p:blipFill rotWithShape="1">
          <a:blip r:embed="rId3">
            <a:alphaModFix/>
          </a:blip>
          <a:srcRect b="21392" l="34602" r="24524" t="37831"/>
          <a:stretch/>
        </p:blipFill>
        <p:spPr>
          <a:xfrm>
            <a:off x="2653394" y="1564523"/>
            <a:ext cx="7474857" cy="419462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8"/>
          <p:cNvSpPr txBox="1"/>
          <p:nvPr/>
        </p:nvSpPr>
        <p:spPr>
          <a:xfrm>
            <a:off x="3619893" y="856498"/>
            <a:ext cx="6508358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6).jpg" id="283" name="Google Shape;28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09029">
            <a:off x="919129" y="619408"/>
            <a:ext cx="3990556" cy="5073420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284" name="Google Shape;284;p28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86" name="Google Shape;286;p2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9"/>
          <p:cNvSpPr txBox="1"/>
          <p:nvPr>
            <p:ph type="title"/>
          </p:nvPr>
        </p:nvSpPr>
        <p:spPr>
          <a:xfrm>
            <a:off x="2423507" y="4930596"/>
            <a:ext cx="730495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David"/>
              <a:buNone/>
            </a:pPr>
            <a:b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בכל יום ואפילו בכל רגע יש אפשרות לחזור בתשובה, </a:t>
            </a:r>
            <a:b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אבל ישנם </a:t>
            </a:r>
            <a:r>
              <a:rPr b="1" lang="iw-IL" sz="4800">
                <a:solidFill>
                  <a:schemeClr val="accent2"/>
                </a:solidFill>
                <a:latin typeface="David"/>
                <a:ea typeface="David"/>
                <a:cs typeface="David"/>
                <a:sym typeface="David"/>
              </a:rPr>
              <a:t>זמנים מיוחדים </a:t>
            </a: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שמיועדים לחזרה בתשובה כמו: </a:t>
            </a:r>
            <a:endParaRPr/>
          </a:p>
        </p:txBody>
      </p:sp>
      <p:pic>
        <p:nvPicPr>
          <p:cNvPr id="292" name="Google Shape;292;p29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9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0"/>
          <p:cNvSpPr txBox="1"/>
          <p:nvPr>
            <p:ph idx="1" type="body"/>
          </p:nvPr>
        </p:nvSpPr>
        <p:spPr>
          <a:xfrm>
            <a:off x="1774826" y="1941922"/>
            <a:ext cx="8704263" cy="4511267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74320" lvl="0" marL="27432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</a:t>
            </a: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בכל יום ויום</a:t>
            </a:r>
            <a:b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בשעת קריאת שמע שעל המיטה </a:t>
            </a:r>
            <a:b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יש לנו זמן לחשבון נפש </a:t>
            </a:r>
            <a:b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ולחזרה בתשובה </a:t>
            </a:r>
            <a:endParaRPr/>
          </a:p>
          <a:p>
            <a:pPr indent="-274320" lvl="0" marL="27432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על כל </a:t>
            </a: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היום</a:t>
            </a: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שעבר.</a:t>
            </a:r>
            <a:endParaRPr/>
          </a:p>
        </p:txBody>
      </p:sp>
      <p:pic>
        <p:nvPicPr>
          <p:cNvPr descr="C:\Users\צביה גערליצקי\Desktop\הורד (19).jpg" id="300" name="Google Shape;30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66751">
            <a:off x="1076402" y="4254479"/>
            <a:ext cx="1879555" cy="2281541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301" name="Google Shape;301;p30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0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94275" y="0"/>
            <a:ext cx="50641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1"/>
          <p:cNvSpPr/>
          <p:nvPr/>
        </p:nvSpPr>
        <p:spPr>
          <a:xfrm>
            <a:off x="6353174" y="1720840"/>
            <a:ext cx="5000625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בכל ערב ראש חודש אפשר לחזור בתשובה על כל ה</a:t>
            </a:r>
            <a:r>
              <a:rPr b="1" i="0" lang="iw-IL" sz="5400" u="none" cap="none" strike="noStrike">
                <a:solidFill>
                  <a:schemeClr val="accent2"/>
                </a:solidFill>
                <a:latin typeface="David"/>
                <a:ea typeface="David"/>
                <a:cs typeface="David"/>
                <a:sym typeface="David"/>
              </a:rPr>
              <a:t>חודש</a:t>
            </a: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שעבר.</a:t>
            </a:r>
            <a:endParaRPr b="0" i="0" sz="54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310" name="Google Shape;310;p31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12" name="Google Shape;312;p31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/>
          <p:nvPr>
            <p:ph idx="1" type="body"/>
          </p:nvPr>
        </p:nvSpPr>
        <p:spPr>
          <a:xfrm>
            <a:off x="4345757" y="1982100"/>
            <a:ext cx="6732309" cy="4210050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74320" lvl="0" marL="27432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בימי חודש אלול </a:t>
            </a:r>
            <a:endParaRPr/>
          </a:p>
          <a:p>
            <a:pPr indent="-274320" lvl="0" marL="27432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חוזרים בתשובה </a:t>
            </a:r>
            <a:endParaRPr/>
          </a:p>
          <a:p>
            <a:pPr indent="-274320" lvl="0" marL="27432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על כל </a:t>
            </a:r>
            <a:r>
              <a:rPr b="1" i="0" lang="iw-IL" sz="6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השנה.</a:t>
            </a:r>
            <a:endParaRPr b="0" i="0" sz="6600" u="none" cap="none" strike="noStrike">
              <a:solidFill>
                <a:schemeClr val="lt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C:\Users\צביה גערליצקי\Desktop\רשת\images (6).jpg" id="318" name="Google Shape;31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8905" y="2262293"/>
            <a:ext cx="2794000" cy="364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21" name="Google Shape;321;p32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3"/>
          <p:cNvSpPr txBox="1"/>
          <p:nvPr/>
        </p:nvSpPr>
        <p:spPr>
          <a:xfrm>
            <a:off x="3345420" y="598145"/>
            <a:ext cx="8229600" cy="2409825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avid"/>
              <a:buNone/>
            </a:pPr>
            <a:r>
              <a:rPr b="1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עשרת ימי תשובה</a:t>
            </a:r>
            <a:br>
              <a:rPr b="0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0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הימים שבין ראש השנה ליום כיפור</a:t>
            </a:r>
            <a:endParaRPr/>
          </a:p>
        </p:txBody>
      </p:sp>
      <p:sp>
        <p:nvSpPr>
          <p:cNvPr id="327" name="Google Shape;327;p33"/>
          <p:cNvSpPr/>
          <p:nvPr/>
        </p:nvSpPr>
        <p:spPr>
          <a:xfrm>
            <a:off x="7206220" y="3007969"/>
            <a:ext cx="431800" cy="71755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28" name="Google Shape;328;p33"/>
          <p:cNvSpPr txBox="1"/>
          <p:nvPr/>
        </p:nvSpPr>
        <p:spPr>
          <a:xfrm>
            <a:off x="3369232" y="3725520"/>
            <a:ext cx="8229600" cy="2409825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מי שלא הספיק לחזור בתשובה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בחודש אלול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avid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יכול לחזור בתשובה בעשרת ימי תשובה.</a:t>
            </a:r>
            <a:endParaRPr b="0" i="0" sz="36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329" name="Google Shape;329;p33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3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31" name="Google Shape;331;p33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4"/>
          <p:cNvSpPr/>
          <p:nvPr/>
        </p:nvSpPr>
        <p:spPr>
          <a:xfrm>
            <a:off x="1931399" y="1678898"/>
            <a:ext cx="8229600" cy="4234509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37" name="Google Shape;337;p34"/>
          <p:cNvSpPr/>
          <p:nvPr/>
        </p:nvSpPr>
        <p:spPr>
          <a:xfrm>
            <a:off x="8441148" y="5339903"/>
            <a:ext cx="1368425" cy="992187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כפרות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38" name="Google Shape;338;p34"/>
          <p:cNvSpPr/>
          <p:nvPr/>
        </p:nvSpPr>
        <p:spPr>
          <a:xfrm>
            <a:off x="4337461" y="5339903"/>
            <a:ext cx="2232025" cy="992187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לפשפש במעשים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39" name="Google Shape;339;p34"/>
          <p:cNvSpPr/>
          <p:nvPr/>
        </p:nvSpPr>
        <p:spPr>
          <a:xfrm>
            <a:off x="6569485" y="5339903"/>
            <a:ext cx="1871662" cy="992187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אמירת אבינו מלכנו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40" name="Google Shape;340;p34"/>
          <p:cNvSpPr/>
          <p:nvPr/>
        </p:nvSpPr>
        <p:spPr>
          <a:xfrm>
            <a:off x="2176872" y="5339903"/>
            <a:ext cx="2160588" cy="992187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הידור במצוות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41" name="Google Shape;341;p34"/>
          <p:cNvSpPr txBox="1"/>
          <p:nvPr>
            <p:ph type="title"/>
          </p:nvPr>
        </p:nvSpPr>
        <p:spPr>
          <a:xfrm>
            <a:off x="2026763" y="3391174"/>
            <a:ext cx="7782810" cy="16427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avid"/>
              <a:buNone/>
            </a:pPr>
            <a:br>
              <a:rPr b="1" lang="iw-IL" sz="4000">
                <a:latin typeface="David"/>
                <a:ea typeface="David"/>
                <a:cs typeface="David"/>
                <a:sym typeface="David"/>
              </a:rPr>
            </a:br>
            <a:br>
              <a:rPr b="1" lang="iw-IL" sz="4000">
                <a:latin typeface="David"/>
                <a:ea typeface="David"/>
                <a:cs typeface="David"/>
                <a:sym typeface="David"/>
              </a:rPr>
            </a:br>
            <a:br>
              <a:rPr b="1" lang="iw-IL" sz="4000">
                <a:latin typeface="David"/>
                <a:ea typeface="David"/>
                <a:cs typeface="David"/>
                <a:sym typeface="David"/>
              </a:rPr>
            </a:br>
            <a:r>
              <a:rPr b="1" lang="iw-IL" sz="4000">
                <a:latin typeface="David"/>
                <a:ea typeface="David"/>
                <a:cs typeface="David"/>
                <a:sym typeface="David"/>
              </a:rPr>
              <a:t>יש מנהגים מיוחדים בעשרת ימי תשובה </a:t>
            </a:r>
            <a:br>
              <a:rPr b="1" lang="iw-IL" sz="4000">
                <a:latin typeface="David"/>
                <a:ea typeface="David"/>
                <a:cs typeface="David"/>
                <a:sym typeface="David"/>
              </a:rPr>
            </a:br>
            <a:r>
              <a:rPr b="1" lang="iw-IL" sz="4000">
                <a:latin typeface="David"/>
                <a:ea typeface="David"/>
                <a:cs typeface="David"/>
                <a:sym typeface="David"/>
              </a:rPr>
              <a:t>המנהגים עוזרים לנו לחזור בתשובה. </a:t>
            </a:r>
            <a:r>
              <a:rPr lang="iw-IL" sz="4000">
                <a:latin typeface="David"/>
                <a:ea typeface="David"/>
                <a:cs typeface="David"/>
                <a:sym typeface="David"/>
              </a:rPr>
              <a:t>לדוגמא: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342" name="Google Shape;342;p34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4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44" name="Google Shape;344;p34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349" name="Google Shape;34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350" name="Google Shape;350;p35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351" name="Google Shape;351;p35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352" name="Google Shape;352;p35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353" name="Google Shape;353;p35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354" name="Google Shape;354;p35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355" name="Google Shape;355;p35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3).jpg" id="356" name="Google Shape;35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8" y="257177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357" name="Google Shape;35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7" y="1233488"/>
            <a:ext cx="827087" cy="86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60" name="Google Shape;360;p3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הורד (12).jpg" id="365" name="Google Shape;3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73462">
            <a:off x="1724596" y="212056"/>
            <a:ext cx="2143125" cy="2143125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366" name="Google Shape;366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96595">
            <a:off x="6062105" y="4124875"/>
            <a:ext cx="1602677" cy="2036233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367" name="Google Shape;36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3375" y="73025"/>
            <a:ext cx="503238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6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22044" r="22044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6720568" y="1844399"/>
            <a:ext cx="4248491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66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6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id="370" name="Google Shape;370;p36"/>
          <p:cNvPicPr preferRelativeResize="0"/>
          <p:nvPr/>
        </p:nvPicPr>
        <p:blipFill rotWithShape="1">
          <a:blip r:embed="rId7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6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72" name="Google Shape;372;p36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7"/>
          <p:cNvSpPr/>
          <p:nvPr/>
        </p:nvSpPr>
        <p:spPr>
          <a:xfrm>
            <a:off x="6886575" y="1319214"/>
            <a:ext cx="4219575" cy="4216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חזרה בתשובה היא מצווה מהתורה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שנאמר: "ושבת עד ה' אלוקיך"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(דברים)</a:t>
            </a:r>
            <a:endParaRPr/>
          </a:p>
        </p:txBody>
      </p:sp>
      <p:pic>
        <p:nvPicPr>
          <p:cNvPr id="378" name="Google Shape;3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3375" y="73025"/>
            <a:ext cx="503238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20071" r="20071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7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82" name="Google Shape;382;p3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"/>
          <p:cNvSpPr/>
          <p:nvPr/>
        </p:nvSpPr>
        <p:spPr>
          <a:xfrm>
            <a:off x="2279650" y="1700214"/>
            <a:ext cx="7488238" cy="1368425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88" name="Google Shape;388;p38"/>
          <p:cNvSpPr/>
          <p:nvPr/>
        </p:nvSpPr>
        <p:spPr>
          <a:xfrm>
            <a:off x="2270126" y="3860800"/>
            <a:ext cx="7489825" cy="252095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89" name="Google Shape;389;p38"/>
          <p:cNvSpPr/>
          <p:nvPr/>
        </p:nvSpPr>
        <p:spPr>
          <a:xfrm>
            <a:off x="1841501" y="2096363"/>
            <a:ext cx="826293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כדי להתקרב לקב"ה</a:t>
            </a:r>
            <a:endParaRPr/>
          </a:p>
        </p:txBody>
      </p:sp>
      <p:cxnSp>
        <p:nvCxnSpPr>
          <p:cNvPr id="390" name="Google Shape;390;p38"/>
          <p:cNvCxnSpPr/>
          <p:nvPr/>
        </p:nvCxnSpPr>
        <p:spPr>
          <a:xfrm>
            <a:off x="6091238" y="3146425"/>
            <a:ext cx="0" cy="5730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391" name="Google Shape;391;p38"/>
          <p:cNvSpPr/>
          <p:nvPr/>
        </p:nvSpPr>
        <p:spPr>
          <a:xfrm>
            <a:off x="0" y="236459"/>
            <a:ext cx="1219199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טעמים נוספים לחזרה בתשובה:</a:t>
            </a:r>
            <a:endParaRPr/>
          </a:p>
        </p:txBody>
      </p:sp>
      <p:sp>
        <p:nvSpPr>
          <p:cNvPr id="392" name="Google Shape;392;p38"/>
          <p:cNvSpPr/>
          <p:nvPr/>
        </p:nvSpPr>
        <p:spPr>
          <a:xfrm>
            <a:off x="2279650" y="3983418"/>
            <a:ext cx="748030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"תשובה"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מלשון </a:t>
            </a:r>
            <a:r>
              <a:rPr b="1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תשוב </a:t>
            </a:r>
            <a:r>
              <a:rPr b="1" i="0" lang="iw-IL" sz="1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אל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400" u="none" cap="none" strike="noStrike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ה'</a:t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1" i="0" lang="iw-IL" sz="36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תשוב</a:t>
            </a:r>
            <a:r>
              <a:rPr b="1" i="0" lang="iw-IL" sz="3600" u="none" cap="none" strike="noStrike">
                <a:solidFill>
                  <a:srgbClr val="0000FF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1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מקרבת את היהודי לקב"ה!</a:t>
            </a:r>
            <a:endParaRPr/>
          </a:p>
        </p:txBody>
      </p:sp>
      <p:sp>
        <p:nvSpPr>
          <p:cNvPr id="393" name="Google Shape;393;p38"/>
          <p:cNvSpPr/>
          <p:nvPr/>
        </p:nvSpPr>
        <p:spPr>
          <a:xfrm>
            <a:off x="9464369" y="1114178"/>
            <a:ext cx="1616689" cy="1568221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1</a:t>
            </a:r>
            <a:endParaRPr b="1" i="0" sz="54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396" name="Google Shape;396;p3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9"/>
          <p:cNvSpPr txBox="1"/>
          <p:nvPr>
            <p:ph type="ctrTitle"/>
          </p:nvPr>
        </p:nvSpPr>
        <p:spPr>
          <a:xfrm>
            <a:off x="6399114" y="3061777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ahoma"/>
              <a:buNone/>
            </a:pPr>
            <a:r>
              <a:rPr lang="iw-IL"/>
              <a:t>על בעלי תשובה כתוב בגמרא במסכת ברכות:</a:t>
            </a:r>
            <a:br>
              <a:rPr lang="iw-IL"/>
            </a:br>
            <a:r>
              <a:rPr b="1" lang="iw-IL"/>
              <a:t>"במקום שבעלי תשובה עומדים אפילו צדיקים גמורים אינם יכולים לעמוד"</a:t>
            </a:r>
            <a:endParaRPr b="1"/>
          </a:p>
        </p:txBody>
      </p:sp>
      <p:pic>
        <p:nvPicPr>
          <p:cNvPr id="402" name="Google Shape;402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2535" r="22535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9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9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05" name="Google Shape;405;p39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98861"/>
            <a:ext cx="12192000" cy="7695357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0"/>
          <p:cNvSpPr txBox="1"/>
          <p:nvPr>
            <p:ph type="title"/>
          </p:nvPr>
        </p:nvSpPr>
        <p:spPr>
          <a:xfrm>
            <a:off x="0" y="5346539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b="1" lang="iw-IL" sz="4000">
                <a:solidFill>
                  <a:schemeClr val="dk1"/>
                </a:solidFill>
              </a:rPr>
              <a:t>הסבר הפתגם </a:t>
            </a:r>
            <a:br>
              <a:rPr b="1" lang="iw-IL" sz="4000">
                <a:solidFill>
                  <a:schemeClr val="dk1"/>
                </a:solidFill>
              </a:rPr>
            </a:br>
            <a:r>
              <a:rPr b="1" lang="iw-IL" sz="4000">
                <a:solidFill>
                  <a:schemeClr val="dk1"/>
                </a:solidFill>
              </a:rPr>
              <a:t>על ידי </a:t>
            </a:r>
            <a:br>
              <a:rPr b="1" lang="iw-IL" sz="4000">
                <a:solidFill>
                  <a:schemeClr val="dk1"/>
                </a:solidFill>
              </a:rPr>
            </a:br>
            <a:r>
              <a:rPr b="1" lang="iw-IL" sz="4000">
                <a:solidFill>
                  <a:schemeClr val="dk1"/>
                </a:solidFill>
              </a:rPr>
              <a:t>משל מספר התניא</a:t>
            </a:r>
            <a:br>
              <a:rPr b="1" lang="iw-IL" sz="4000">
                <a:solidFill>
                  <a:schemeClr val="dk1"/>
                </a:solidFill>
              </a:rPr>
            </a:br>
            <a:r>
              <a:rPr b="1" lang="iw-IL" sz="4000">
                <a:solidFill>
                  <a:schemeClr val="dk1"/>
                </a:solidFill>
              </a:rPr>
              <a:t>"החבל והקשר הכפול"</a:t>
            </a:r>
            <a:endParaRPr b="1" sz="4000">
              <a:solidFill>
                <a:schemeClr val="dk1"/>
              </a:solidFill>
            </a:endParaRPr>
          </a:p>
        </p:txBody>
      </p:sp>
      <p:pic>
        <p:nvPicPr>
          <p:cNvPr id="412" name="Google Shape;412;p40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0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14" name="Google Shape;414;p40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18226"/>
            <a:ext cx="12192000" cy="5339773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1"/>
          <p:cNvSpPr txBox="1"/>
          <p:nvPr>
            <p:ph type="title"/>
          </p:nvPr>
        </p:nvSpPr>
        <p:spPr>
          <a:xfrm>
            <a:off x="0" y="109991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החבל משל לקשר שבין היהודי לקב"ה</a:t>
            </a:r>
            <a:endParaRPr/>
          </a:p>
        </p:txBody>
      </p:sp>
      <p:pic>
        <p:nvPicPr>
          <p:cNvPr id="421" name="Google Shape;421;p41"/>
          <p:cNvPicPr preferRelativeResize="0"/>
          <p:nvPr/>
        </p:nvPicPr>
        <p:blipFill rotWithShape="1">
          <a:blip r:embed="rId4">
            <a:alphaModFix/>
          </a:blip>
          <a:srcRect b="53959" l="0" r="0" t="0"/>
          <a:stretch/>
        </p:blipFill>
        <p:spPr>
          <a:xfrm>
            <a:off x="-1526678" y="1518226"/>
            <a:ext cx="15245356" cy="467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1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1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24" name="Google Shape;424;p41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2"/>
          <p:cNvPicPr preferRelativeResize="0"/>
          <p:nvPr/>
        </p:nvPicPr>
        <p:blipFill rotWithShape="1">
          <a:blip r:embed="rId3">
            <a:alphaModFix/>
          </a:blip>
          <a:srcRect b="9107" l="0" r="0" t="40152"/>
          <a:stretch/>
        </p:blipFill>
        <p:spPr>
          <a:xfrm>
            <a:off x="0" y="1518226"/>
            <a:ext cx="12192000" cy="5339774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2"/>
          <p:cNvSpPr txBox="1"/>
          <p:nvPr>
            <p:ph type="title"/>
          </p:nvPr>
        </p:nvSpPr>
        <p:spPr>
          <a:xfrm>
            <a:off x="0" y="109991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"כמו חבל שראשו אחד קשור למעלה וקצהו למטה"</a:t>
            </a:r>
            <a:endParaRPr/>
          </a:p>
        </p:txBody>
      </p:sp>
      <p:pic>
        <p:nvPicPr>
          <p:cNvPr id="431" name="Google Shape;431;p42"/>
          <p:cNvPicPr preferRelativeResize="0"/>
          <p:nvPr/>
        </p:nvPicPr>
        <p:blipFill rotWithShape="1">
          <a:blip r:embed="rId4">
            <a:alphaModFix/>
          </a:blip>
          <a:srcRect b="53959" l="0" r="0" t="0"/>
          <a:stretch/>
        </p:blipFill>
        <p:spPr>
          <a:xfrm>
            <a:off x="-1526678" y="1518226"/>
            <a:ext cx="15245356" cy="467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2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2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34" name="Google Shape;434;p42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43"/>
          <p:cNvPicPr preferRelativeResize="0"/>
          <p:nvPr/>
        </p:nvPicPr>
        <p:blipFill rotWithShape="1">
          <a:blip r:embed="rId3">
            <a:alphaModFix/>
          </a:blip>
          <a:srcRect b="9107" l="0" r="0" t="40152"/>
          <a:stretch/>
        </p:blipFill>
        <p:spPr>
          <a:xfrm>
            <a:off x="0" y="1518226"/>
            <a:ext cx="12192000" cy="53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3"/>
          <p:cNvPicPr preferRelativeResize="0"/>
          <p:nvPr/>
        </p:nvPicPr>
        <p:blipFill rotWithShape="1">
          <a:blip r:embed="rId4">
            <a:alphaModFix/>
          </a:blip>
          <a:srcRect b="53959" l="0" r="0" t="0"/>
          <a:stretch/>
        </p:blipFill>
        <p:spPr>
          <a:xfrm>
            <a:off x="-1526678" y="1518226"/>
            <a:ext cx="15245356" cy="46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43"/>
          <p:cNvSpPr txBox="1"/>
          <p:nvPr>
            <p:ph type="title"/>
          </p:nvPr>
        </p:nvSpPr>
        <p:spPr>
          <a:xfrm>
            <a:off x="0" y="109991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כאשר יהודי עושה עבירה – החבל נקרע! </a:t>
            </a:r>
            <a:br>
              <a:rPr lang="iw-IL"/>
            </a:br>
            <a:r>
              <a:rPr lang="iw-IL"/>
              <a:t>= הקשר בין היהודי לקב"ה מתנתק!</a:t>
            </a:r>
            <a:endParaRPr/>
          </a:p>
        </p:txBody>
      </p:sp>
      <p:pic>
        <p:nvPicPr>
          <p:cNvPr id="442" name="Google Shape;442;p43"/>
          <p:cNvPicPr preferRelativeResize="0"/>
          <p:nvPr/>
        </p:nvPicPr>
        <p:blipFill rotWithShape="1">
          <a:blip r:embed="rId5">
            <a:alphaModFix/>
          </a:blip>
          <a:srcRect b="87233" l="0" r="0" t="0"/>
          <a:stretch/>
        </p:blipFill>
        <p:spPr>
          <a:xfrm>
            <a:off x="-1526678" y="1518226"/>
            <a:ext cx="15245356" cy="129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3"/>
          <p:cNvPicPr preferRelativeResize="0"/>
          <p:nvPr/>
        </p:nvPicPr>
        <p:blipFill rotWithShape="1">
          <a:blip r:embed="rId5">
            <a:alphaModFix/>
          </a:blip>
          <a:srcRect b="53959" l="0" r="0" t="29261"/>
          <a:stretch/>
        </p:blipFill>
        <p:spPr>
          <a:xfrm>
            <a:off x="-1526678" y="4463133"/>
            <a:ext cx="15245356" cy="170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3"/>
          <p:cNvPicPr preferRelativeResize="0"/>
          <p:nvPr/>
        </p:nvPicPr>
        <p:blipFill rotWithShape="1">
          <a:blip r:embed="rId6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43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46" name="Google Shape;446;p43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4"/>
          <p:cNvPicPr preferRelativeResize="0"/>
          <p:nvPr/>
        </p:nvPicPr>
        <p:blipFill rotWithShape="1">
          <a:blip r:embed="rId3">
            <a:alphaModFix/>
          </a:blip>
          <a:srcRect b="9107" l="0" r="0" t="40152"/>
          <a:stretch/>
        </p:blipFill>
        <p:spPr>
          <a:xfrm>
            <a:off x="0" y="1518226"/>
            <a:ext cx="12192000" cy="53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4"/>
          <p:cNvPicPr preferRelativeResize="0"/>
          <p:nvPr/>
        </p:nvPicPr>
        <p:blipFill rotWithShape="1">
          <a:blip r:embed="rId4">
            <a:alphaModFix/>
          </a:blip>
          <a:srcRect b="53959" l="0" r="0" t="0"/>
          <a:stretch/>
        </p:blipFill>
        <p:spPr>
          <a:xfrm>
            <a:off x="-1526678" y="1518226"/>
            <a:ext cx="15245356" cy="46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4"/>
          <p:cNvSpPr txBox="1"/>
          <p:nvPr>
            <p:ph type="title"/>
          </p:nvPr>
        </p:nvSpPr>
        <p:spPr>
          <a:xfrm>
            <a:off x="0" y="109991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כאשר יהודי עושה תשובה </a:t>
            </a:r>
            <a:r>
              <a:rPr lang="iw-IL">
                <a:latin typeface="Arial"/>
                <a:ea typeface="Arial"/>
                <a:cs typeface="Arial"/>
                <a:sym typeface="Arial"/>
              </a:rPr>
              <a:t>–</a:t>
            </a:r>
            <a:br>
              <a:rPr lang="iw-IL"/>
            </a:br>
            <a:r>
              <a:rPr lang="iw-IL"/>
              <a:t>שני חלקי החבל מתקשרים ביניהם ונוצר קשר!</a:t>
            </a:r>
            <a:endParaRPr/>
          </a:p>
        </p:txBody>
      </p:sp>
      <p:pic>
        <p:nvPicPr>
          <p:cNvPr id="454" name="Google Shape;454;p44"/>
          <p:cNvPicPr preferRelativeResize="0"/>
          <p:nvPr/>
        </p:nvPicPr>
        <p:blipFill rotWithShape="1">
          <a:blip r:embed="rId4">
            <a:alphaModFix/>
          </a:blip>
          <a:srcRect b="87233" l="0" r="0" t="0"/>
          <a:stretch/>
        </p:blipFill>
        <p:spPr>
          <a:xfrm>
            <a:off x="-1526678" y="1518226"/>
            <a:ext cx="15245356" cy="129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4"/>
          <p:cNvPicPr preferRelativeResize="0"/>
          <p:nvPr/>
        </p:nvPicPr>
        <p:blipFill rotWithShape="1">
          <a:blip r:embed="rId5">
            <a:alphaModFix/>
          </a:blip>
          <a:srcRect b="53959" l="0" r="0" t="29261"/>
          <a:stretch/>
        </p:blipFill>
        <p:spPr>
          <a:xfrm>
            <a:off x="-1526678" y="4463133"/>
            <a:ext cx="15245356" cy="170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4"/>
          <p:cNvPicPr preferRelativeResize="0"/>
          <p:nvPr/>
        </p:nvPicPr>
        <p:blipFill rotWithShape="1">
          <a:blip r:embed="rId6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44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58" name="Google Shape;458;p44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5"/>
          <p:cNvPicPr preferRelativeResize="0"/>
          <p:nvPr/>
        </p:nvPicPr>
        <p:blipFill rotWithShape="1">
          <a:blip r:embed="rId3">
            <a:alphaModFix/>
          </a:blip>
          <a:srcRect b="9107" l="0" r="0" t="40152"/>
          <a:stretch/>
        </p:blipFill>
        <p:spPr>
          <a:xfrm>
            <a:off x="0" y="1518226"/>
            <a:ext cx="12192000" cy="53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45"/>
          <p:cNvPicPr preferRelativeResize="0"/>
          <p:nvPr/>
        </p:nvPicPr>
        <p:blipFill rotWithShape="1">
          <a:blip r:embed="rId4">
            <a:alphaModFix/>
          </a:blip>
          <a:srcRect b="53959" l="0" r="0" t="0"/>
          <a:stretch/>
        </p:blipFill>
        <p:spPr>
          <a:xfrm>
            <a:off x="-1526678" y="1518226"/>
            <a:ext cx="15245356" cy="46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5"/>
          <p:cNvSpPr txBox="1"/>
          <p:nvPr>
            <p:ph type="title"/>
          </p:nvPr>
        </p:nvSpPr>
        <p:spPr>
          <a:xfrm>
            <a:off x="0" y="109991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בזכות הקשר, החבל נהיה </a:t>
            </a:r>
            <a:r>
              <a:rPr lang="iw-IL">
                <a:solidFill>
                  <a:schemeClr val="accent2"/>
                </a:solidFill>
              </a:rPr>
              <a:t>חזק יותר</a:t>
            </a:r>
            <a:br>
              <a:rPr lang="iw-IL"/>
            </a:br>
            <a:r>
              <a:rPr lang="iw-IL"/>
              <a:t>= הקשר שבין היהודי לקב"ה נהיה </a:t>
            </a:r>
            <a:r>
              <a:rPr lang="iw-IL">
                <a:solidFill>
                  <a:schemeClr val="accent2"/>
                </a:solidFill>
              </a:rPr>
              <a:t>חזק יותר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466" name="Google Shape;466;p45"/>
          <p:cNvPicPr preferRelativeResize="0"/>
          <p:nvPr/>
        </p:nvPicPr>
        <p:blipFill rotWithShape="1">
          <a:blip r:embed="rId4">
            <a:alphaModFix/>
          </a:blip>
          <a:srcRect b="87233" l="0" r="0" t="0"/>
          <a:stretch/>
        </p:blipFill>
        <p:spPr>
          <a:xfrm>
            <a:off x="-1526678" y="1518226"/>
            <a:ext cx="15245356" cy="129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45"/>
          <p:cNvPicPr preferRelativeResize="0"/>
          <p:nvPr/>
        </p:nvPicPr>
        <p:blipFill rotWithShape="1">
          <a:blip r:embed="rId5">
            <a:alphaModFix/>
          </a:blip>
          <a:srcRect b="53959" l="0" r="0" t="29261"/>
          <a:stretch/>
        </p:blipFill>
        <p:spPr>
          <a:xfrm>
            <a:off x="-1526678" y="4463133"/>
            <a:ext cx="15245356" cy="1705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5"/>
          <p:cNvPicPr preferRelativeResize="0"/>
          <p:nvPr/>
        </p:nvPicPr>
        <p:blipFill rotWithShape="1">
          <a:blip r:embed="rId6">
            <a:alphaModFix/>
          </a:blip>
          <a:srcRect b="53959" l="0" r="0" t="33974"/>
          <a:stretch/>
        </p:blipFill>
        <p:spPr>
          <a:xfrm rot="10800000">
            <a:off x="-1134793" y="4188113"/>
            <a:ext cx="15245356" cy="122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5"/>
          <p:cNvPicPr preferRelativeResize="0"/>
          <p:nvPr/>
        </p:nvPicPr>
        <p:blipFill rotWithShape="1">
          <a:blip r:embed="rId5">
            <a:alphaModFix/>
          </a:blip>
          <a:srcRect b="53959" l="0" r="0" t="33974"/>
          <a:stretch/>
        </p:blipFill>
        <p:spPr>
          <a:xfrm>
            <a:off x="-1526678" y="3244689"/>
            <a:ext cx="15245356" cy="1226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5"/>
          <p:cNvPicPr preferRelativeResize="0"/>
          <p:nvPr/>
        </p:nvPicPr>
        <p:blipFill rotWithShape="1">
          <a:blip r:embed="rId7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72" name="Google Shape;472;p4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6"/>
          <p:cNvSpPr txBox="1"/>
          <p:nvPr>
            <p:ph type="ctrTitle"/>
          </p:nvPr>
        </p:nvSpPr>
        <p:spPr>
          <a:xfrm>
            <a:off x="6442657" y="3192406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</a:pPr>
            <a:r>
              <a:rPr lang="iw-IL" sz="5400"/>
              <a:t>לכן דווקא בעלי תשובה נמצאים </a:t>
            </a:r>
            <a:br>
              <a:rPr lang="iw-IL" sz="5400"/>
            </a:br>
            <a:r>
              <a:rPr lang="iw-IL" sz="5400"/>
              <a:t>בקירוב גדול יותר לקב"ה</a:t>
            </a:r>
            <a:endParaRPr b="1" sz="5400"/>
          </a:p>
        </p:txBody>
      </p:sp>
      <p:pic>
        <p:nvPicPr>
          <p:cNvPr id="478" name="Google Shape;478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2535" r="22535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6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6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81" name="Google Shape;481;p46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7"/>
          <p:cNvSpPr/>
          <p:nvPr/>
        </p:nvSpPr>
        <p:spPr>
          <a:xfrm>
            <a:off x="8180454" y="275092"/>
            <a:ext cx="1616689" cy="1568221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2</a:t>
            </a:r>
            <a:endParaRPr b="1" i="0" sz="54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487" name="Google Shape;48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3375" y="73025"/>
            <a:ext cx="503238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0278" r="10278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7"/>
          <p:cNvSpPr/>
          <p:nvPr/>
        </p:nvSpPr>
        <p:spPr>
          <a:xfrm>
            <a:off x="6212114" y="1770742"/>
            <a:ext cx="4967644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חוזרים  בתשובה כדי לזכות להיכתב בספר החיים  ביום הדין.</a:t>
            </a:r>
            <a:endParaRPr b="1" i="0" sz="6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490" name="Google Shape;490;p47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4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492" name="Google Shape;492;p4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497" name="Google Shape;49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498" name="Google Shape;498;p48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499" name="Google Shape;499;p48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00" name="Google Shape;500;p48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01" name="Google Shape;501;p48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502" name="Google Shape;502;p48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03" name="Google Shape;503;p48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3).jpg" id="504" name="Google Shape;504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8" y="257177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505" name="Google Shape;505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7" y="1233488"/>
            <a:ext cx="827087" cy="868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506" name="Google Shape;50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6" y="2265364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8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09" name="Google Shape;509;p4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9"/>
          <p:cNvSpPr txBox="1"/>
          <p:nvPr/>
        </p:nvSpPr>
        <p:spPr>
          <a:xfrm>
            <a:off x="5219701" y="1688194"/>
            <a:ext cx="5256213" cy="1015663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6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6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515" name="Google Shape;515;p49"/>
          <p:cNvSpPr/>
          <p:nvPr/>
        </p:nvSpPr>
        <p:spPr>
          <a:xfrm>
            <a:off x="5133763" y="3108627"/>
            <a:ext cx="5428089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כולם!!!</a:t>
            </a:r>
            <a:endParaRPr b="0" i="0" sz="2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16" name="Google Shape;516;p49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9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18" name="Google Shape;518;p49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0"/>
          <p:cNvSpPr/>
          <p:nvPr/>
        </p:nvSpPr>
        <p:spPr>
          <a:xfrm>
            <a:off x="145025" y="1822140"/>
            <a:ext cx="3440004" cy="1943100"/>
          </a:xfrm>
          <a:prstGeom prst="wedgeRoundRectCallout">
            <a:avLst>
              <a:gd fmla="val -10861" name="adj1"/>
              <a:gd fmla="val 75303" name="adj2"/>
              <a:gd fmla="val 16667" name="adj3"/>
            </a:avLst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גם צדיקים חוזרים בתשובה?</a:t>
            </a:r>
            <a:endParaRPr b="0" i="0" sz="2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descr="C:\Users\צביה גערליצקי\Desktop\חנוכה\ברוכי.jpg" id="524" name="Google Shape;52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400" y="3381207"/>
            <a:ext cx="2128392" cy="436510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50"/>
          <p:cNvSpPr/>
          <p:nvPr/>
        </p:nvSpPr>
        <p:spPr>
          <a:xfrm flipH="1">
            <a:off x="4097337" y="1822140"/>
            <a:ext cx="7891010" cy="1943100"/>
          </a:xfrm>
          <a:prstGeom prst="wedgeRoundRectCallout">
            <a:avLst>
              <a:gd fmla="val -10861" name="adj1"/>
              <a:gd fmla="val 75303" name="adj2"/>
              <a:gd fmla="val 16667" name="adj3"/>
            </a:avLst>
          </a:prstGeom>
          <a:solidFill>
            <a:schemeClr val="accent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אמרנו שהתשובה היא גם כדי להתקרב לה', 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גם הצדיקים עושים תשובה, לא על חטאים אלא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rPr>
              <a:t> כדי להתקרב לה'  ולהתעלות במדרגות הקדושה.</a:t>
            </a:r>
            <a:endParaRPr b="0" i="0" sz="24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26" name="Google Shape;526;p50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33961" l="0" r="0" t="0"/>
          <a:stretch/>
        </p:blipFill>
        <p:spPr>
          <a:xfrm>
            <a:off x="8287524" y="3454996"/>
            <a:ext cx="2305050" cy="3403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50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0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29" name="Google Shape;529;p50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534" name="Google Shape;53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535" name="Google Shape;535;p51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536" name="Google Shape;536;p51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37" name="Google Shape;537;p51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38" name="Google Shape;538;p51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539" name="Google Shape;539;p51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540" name="Google Shape;540;p51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3).jpg" id="541" name="Google Shape;54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8" y="257177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542" name="Google Shape;542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7" y="1233488"/>
            <a:ext cx="827087" cy="868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543" name="Google Shape;543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6" y="2265364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544" name="Google Shape;544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6" y="3405189"/>
            <a:ext cx="825500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51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1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47" name="Google Shape;547;p51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2"/>
          <p:cNvSpPr txBox="1"/>
          <p:nvPr/>
        </p:nvSpPr>
        <p:spPr>
          <a:xfrm>
            <a:off x="4441372" y="715737"/>
            <a:ext cx="7471457" cy="1015663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6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 מה</a:t>
            </a:r>
            <a:r>
              <a:rPr b="0" i="0" lang="iw-IL" sz="6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6).jpg" id="553" name="Google Shape;55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33240">
            <a:off x="508415" y="436267"/>
            <a:ext cx="2101340" cy="259026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554" name="Google Shape;554;p52"/>
          <p:cNvSpPr txBox="1"/>
          <p:nvPr/>
        </p:nvSpPr>
        <p:spPr>
          <a:xfrm>
            <a:off x="8665028" y="2287216"/>
            <a:ext cx="2342868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עבירות שבין אדם לחברו</a:t>
            </a:r>
            <a:endParaRPr/>
          </a:p>
        </p:txBody>
      </p:sp>
      <p:pic>
        <p:nvPicPr>
          <p:cNvPr id="555" name="Google Shape;555;p52"/>
          <p:cNvPicPr preferRelativeResize="0"/>
          <p:nvPr/>
        </p:nvPicPr>
        <p:blipFill rotWithShape="1">
          <a:blip r:embed="rId4">
            <a:alphaModFix/>
          </a:blip>
          <a:srcRect b="0" l="0" r="0" t="49312"/>
          <a:stretch/>
        </p:blipFill>
        <p:spPr>
          <a:xfrm>
            <a:off x="8246423" y="3821815"/>
            <a:ext cx="3117172" cy="224168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52"/>
          <p:cNvSpPr/>
          <p:nvPr/>
        </p:nvSpPr>
        <p:spPr>
          <a:xfrm>
            <a:off x="4880075" y="2252155"/>
            <a:ext cx="219392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עבירות שבין אדם למקום</a:t>
            </a:r>
            <a:endParaRPr b="1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557" name="Google Shape;557;p52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2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59" name="Google Shape;559;p52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60" name="Google Shape;560;p52"/>
          <p:cNvPicPr preferRelativeResize="0"/>
          <p:nvPr/>
        </p:nvPicPr>
        <p:blipFill rotWithShape="1">
          <a:blip r:embed="rId6">
            <a:alphaModFix/>
          </a:blip>
          <a:srcRect b="36978" l="46520" r="32503" t="43266"/>
          <a:stretch/>
        </p:blipFill>
        <p:spPr>
          <a:xfrm>
            <a:off x="4923405" y="4078626"/>
            <a:ext cx="2107263" cy="201894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3"/>
          <p:cNvSpPr txBox="1"/>
          <p:nvPr>
            <p:ph type="title"/>
          </p:nvPr>
        </p:nvSpPr>
        <p:spPr>
          <a:xfrm>
            <a:off x="2077584" y="148569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avid"/>
              <a:buNone/>
            </a:pPr>
            <a:r>
              <a:rPr lang="iw-IL" sz="4800">
                <a:latin typeface="David"/>
                <a:ea typeface="David"/>
                <a:cs typeface="David"/>
                <a:sym typeface="David"/>
              </a:rPr>
              <a:t>משחק תרגול להבחנה</a:t>
            </a:r>
            <a:br>
              <a:rPr lang="iw-IL" sz="4800">
                <a:latin typeface="David"/>
                <a:ea typeface="David"/>
                <a:cs typeface="David"/>
                <a:sym typeface="David"/>
              </a:rPr>
            </a:br>
            <a:r>
              <a:rPr lang="iw-IL" sz="4800">
                <a:latin typeface="David"/>
                <a:ea typeface="David"/>
                <a:cs typeface="David"/>
                <a:sym typeface="David"/>
              </a:rPr>
              <a:t> </a:t>
            </a:r>
            <a:endParaRPr b="1" sz="4800">
              <a:solidFill>
                <a:srgbClr val="0000FF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566" name="Google Shape;566;p53"/>
          <p:cNvSpPr txBox="1"/>
          <p:nvPr/>
        </p:nvSpPr>
        <p:spPr>
          <a:xfrm>
            <a:off x="7053943" y="2693616"/>
            <a:ext cx="2342868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בין מצוות שבין אדם לחברו</a:t>
            </a:r>
            <a:endParaRPr/>
          </a:p>
        </p:txBody>
      </p:sp>
      <p:pic>
        <p:nvPicPr>
          <p:cNvPr id="567" name="Google Shape;567;p53"/>
          <p:cNvPicPr preferRelativeResize="0"/>
          <p:nvPr/>
        </p:nvPicPr>
        <p:blipFill rotWithShape="1">
          <a:blip r:embed="rId3">
            <a:alphaModFix/>
          </a:blip>
          <a:srcRect b="0" l="0" r="0" t="49312"/>
          <a:stretch/>
        </p:blipFill>
        <p:spPr>
          <a:xfrm>
            <a:off x="6666791" y="4088552"/>
            <a:ext cx="3117172" cy="224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53"/>
          <p:cNvPicPr preferRelativeResize="0"/>
          <p:nvPr/>
        </p:nvPicPr>
        <p:blipFill rotWithShape="1">
          <a:blip r:embed="rId4">
            <a:alphaModFix/>
          </a:blip>
          <a:srcRect b="64233" l="0" r="39821" t="0"/>
          <a:stretch/>
        </p:blipFill>
        <p:spPr>
          <a:xfrm>
            <a:off x="3202831" y="4088552"/>
            <a:ext cx="2065003" cy="1736088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53"/>
          <p:cNvSpPr/>
          <p:nvPr/>
        </p:nvSpPr>
        <p:spPr>
          <a:xfrm>
            <a:off x="2888343" y="2693616"/>
            <a:ext cx="265838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לבין מצוות שבין אדם למקום</a:t>
            </a:r>
            <a:endParaRPr/>
          </a:p>
        </p:txBody>
      </p:sp>
      <p:pic>
        <p:nvPicPr>
          <p:cNvPr id="570" name="Google Shape;570;p53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3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72" name="Google Shape;572;p53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4"/>
          <p:cNvSpPr/>
          <p:nvPr/>
        </p:nvSpPr>
        <p:spPr>
          <a:xfrm>
            <a:off x="8774114" y="1557338"/>
            <a:ext cx="1258887" cy="208915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עזרה לזולת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54"/>
          <p:cNvSpPr/>
          <p:nvPr/>
        </p:nvSpPr>
        <p:spPr>
          <a:xfrm>
            <a:off x="6723064" y="1196975"/>
            <a:ext cx="1258887" cy="208915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לשון הרע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54"/>
          <p:cNvSpPr/>
          <p:nvPr/>
        </p:nvSpPr>
        <p:spPr>
          <a:xfrm>
            <a:off x="4727575" y="2601913"/>
            <a:ext cx="1258888" cy="208915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תפילה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54"/>
          <p:cNvSpPr/>
          <p:nvPr/>
        </p:nvSpPr>
        <p:spPr>
          <a:xfrm>
            <a:off x="3000375" y="981075"/>
            <a:ext cx="1258888" cy="208915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נתינת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צדקה </a:t>
            </a: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לעני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4"/>
          <p:cNvSpPr/>
          <p:nvPr/>
        </p:nvSpPr>
        <p:spPr>
          <a:xfrm>
            <a:off x="5986464" y="4251325"/>
            <a:ext cx="1258887" cy="208915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איסור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עבודה זרה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54"/>
          <p:cNvSpPr/>
          <p:nvPr/>
        </p:nvSpPr>
        <p:spPr>
          <a:xfrm>
            <a:off x="1866900" y="4035425"/>
            <a:ext cx="1258888" cy="208915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שמירת שבת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54"/>
          <p:cNvSpPr/>
          <p:nvPr/>
        </p:nvSpPr>
        <p:spPr>
          <a:xfrm>
            <a:off x="8005764" y="4435475"/>
            <a:ext cx="1258887" cy="208915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איסור גניבה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4">
            <a:hlinkClick action="ppaction://hlinkshowjump?jump=nextslide"/>
          </p:cNvPr>
          <p:cNvSpPr/>
          <p:nvPr/>
        </p:nvSpPr>
        <p:spPr>
          <a:xfrm>
            <a:off x="9605963" y="5908675"/>
            <a:ext cx="431800" cy="431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darken" h="120000" w="120000"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none" h="120000" w="120000">
                <a:moveTo>
                  <a:pt x="105000" y="60000"/>
                </a:moveTo>
                <a:lnTo>
                  <a:pt x="15000" y="105000"/>
                </a:lnTo>
                <a:lnTo>
                  <a:pt x="15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54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לחצו על הבלונים שכתובה בהם מצווה השייכת לסוג המצוות </a:t>
            </a:r>
            <a:r>
              <a:rPr b="1" i="0" lang="iw-IL" sz="2000" u="sng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שבין אדם לחברו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אם עניתם נכון - הבלון יתעופף לשמים</a:t>
            </a:r>
            <a:endParaRPr/>
          </a:p>
        </p:txBody>
      </p:sp>
      <p:sp>
        <p:nvSpPr>
          <p:cNvPr id="587" name="Google Shape;587;p54"/>
          <p:cNvSpPr/>
          <p:nvPr/>
        </p:nvSpPr>
        <p:spPr>
          <a:xfrm>
            <a:off x="5294314" y="4652963"/>
            <a:ext cx="884237" cy="1808162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88" name="Google Shape;588;p54"/>
          <p:cNvSpPr/>
          <p:nvPr/>
        </p:nvSpPr>
        <p:spPr>
          <a:xfrm>
            <a:off x="9429750" y="364648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89" name="Google Shape;589;p54"/>
          <p:cNvSpPr/>
          <p:nvPr/>
        </p:nvSpPr>
        <p:spPr>
          <a:xfrm>
            <a:off x="3629025" y="306863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90" name="Google Shape;590;p54"/>
          <p:cNvSpPr/>
          <p:nvPr/>
        </p:nvSpPr>
        <p:spPr>
          <a:xfrm>
            <a:off x="2490789" y="6124576"/>
            <a:ext cx="884237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91" name="Google Shape;591;p54"/>
          <p:cNvSpPr/>
          <p:nvPr/>
        </p:nvSpPr>
        <p:spPr>
          <a:xfrm>
            <a:off x="6616700" y="6340476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92" name="Google Shape;592;p54"/>
          <p:cNvSpPr/>
          <p:nvPr/>
        </p:nvSpPr>
        <p:spPr>
          <a:xfrm>
            <a:off x="8642350" y="6518276"/>
            <a:ext cx="882650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93" name="Google Shape;593;p54"/>
          <p:cNvSpPr/>
          <p:nvPr/>
        </p:nvSpPr>
        <p:spPr>
          <a:xfrm>
            <a:off x="7277100" y="328453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594" name="Google Shape;594;p54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54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96" name="Google Shape;596;p54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5"/>
          <p:cNvSpPr/>
          <p:nvPr/>
        </p:nvSpPr>
        <p:spPr>
          <a:xfrm>
            <a:off x="8774114" y="1557338"/>
            <a:ext cx="1258887" cy="208915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ברכת המזון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55"/>
          <p:cNvSpPr/>
          <p:nvPr/>
        </p:nvSpPr>
        <p:spPr>
          <a:xfrm>
            <a:off x="6723064" y="1196975"/>
            <a:ext cx="1258887" cy="208915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בשר וחלב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55"/>
          <p:cNvSpPr/>
          <p:nvPr/>
        </p:nvSpPr>
        <p:spPr>
          <a:xfrm>
            <a:off x="4727575" y="2601913"/>
            <a:ext cx="1258888" cy="208915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צדקה לעני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55"/>
          <p:cNvSpPr/>
          <p:nvPr/>
        </p:nvSpPr>
        <p:spPr>
          <a:xfrm>
            <a:off x="3000375" y="981075"/>
            <a:ext cx="1258888" cy="208915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אכילת מצה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5"/>
          <p:cNvSpPr/>
          <p:nvPr/>
        </p:nvSpPr>
        <p:spPr>
          <a:xfrm>
            <a:off x="5986464" y="4251325"/>
            <a:ext cx="1258887" cy="208915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הלבנת פנים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5"/>
          <p:cNvSpPr/>
          <p:nvPr/>
        </p:nvSpPr>
        <p:spPr>
          <a:xfrm>
            <a:off x="1866900" y="4035425"/>
            <a:ext cx="1258888" cy="208915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גמילות חסדים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55"/>
          <p:cNvSpPr/>
          <p:nvPr/>
        </p:nvSpPr>
        <p:spPr>
          <a:xfrm>
            <a:off x="8005764" y="4435475"/>
            <a:ext cx="1258887" cy="208915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שמיטה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5">
            <a:hlinkClick action="ppaction://hlinkshowjump?jump=nextslide"/>
          </p:cNvPr>
          <p:cNvSpPr/>
          <p:nvPr/>
        </p:nvSpPr>
        <p:spPr>
          <a:xfrm>
            <a:off x="9605963" y="5908675"/>
            <a:ext cx="431800" cy="431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darken" h="120000" w="120000"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none" h="120000" w="120000">
                <a:moveTo>
                  <a:pt x="105000" y="60000"/>
                </a:moveTo>
                <a:lnTo>
                  <a:pt x="15000" y="105000"/>
                </a:lnTo>
                <a:lnTo>
                  <a:pt x="15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55"/>
          <p:cNvSpPr txBox="1"/>
          <p:nvPr/>
        </p:nvSpPr>
        <p:spPr>
          <a:xfrm>
            <a:off x="0" y="58056"/>
            <a:ext cx="12192000" cy="977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לחצו על הבלונים שכתובה בהם מצווה השייכת לסוג המצוות שב</a:t>
            </a:r>
            <a:r>
              <a:rPr b="1" i="0" lang="iw-IL" sz="2000" u="sng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ין אדם למקום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אם עניתם נכון הבלון יתעופף לשמים</a:t>
            </a:r>
            <a:endParaRPr/>
          </a:p>
        </p:txBody>
      </p:sp>
      <p:sp>
        <p:nvSpPr>
          <p:cNvPr id="611" name="Google Shape;611;p55"/>
          <p:cNvSpPr/>
          <p:nvPr/>
        </p:nvSpPr>
        <p:spPr>
          <a:xfrm>
            <a:off x="5294314" y="4652963"/>
            <a:ext cx="884237" cy="1808162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2" name="Google Shape;612;p55"/>
          <p:cNvSpPr/>
          <p:nvPr/>
        </p:nvSpPr>
        <p:spPr>
          <a:xfrm>
            <a:off x="9429750" y="364648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3" name="Google Shape;613;p55"/>
          <p:cNvSpPr/>
          <p:nvPr/>
        </p:nvSpPr>
        <p:spPr>
          <a:xfrm>
            <a:off x="3629025" y="306863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4" name="Google Shape;614;p55"/>
          <p:cNvSpPr/>
          <p:nvPr/>
        </p:nvSpPr>
        <p:spPr>
          <a:xfrm>
            <a:off x="2490789" y="6124576"/>
            <a:ext cx="884237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5" name="Google Shape;615;p55"/>
          <p:cNvSpPr/>
          <p:nvPr/>
        </p:nvSpPr>
        <p:spPr>
          <a:xfrm>
            <a:off x="6616700" y="6340476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6" name="Google Shape;616;p55"/>
          <p:cNvSpPr/>
          <p:nvPr/>
        </p:nvSpPr>
        <p:spPr>
          <a:xfrm>
            <a:off x="8642350" y="6518276"/>
            <a:ext cx="882650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17" name="Google Shape;617;p55"/>
          <p:cNvSpPr/>
          <p:nvPr/>
        </p:nvSpPr>
        <p:spPr>
          <a:xfrm>
            <a:off x="7277100" y="3284539"/>
            <a:ext cx="884238" cy="1806575"/>
          </a:xfrm>
          <a:custGeom>
            <a:rect b="b" l="l" r="r" t="t"/>
            <a:pathLst>
              <a:path extrusionOk="0" h="1807202" w="884157">
                <a:moveTo>
                  <a:pt x="0" y="0"/>
                </a:moveTo>
                <a:cubicBezTo>
                  <a:pt x="219403" y="189186"/>
                  <a:pt x="438807" y="378372"/>
                  <a:pt x="488731" y="551793"/>
                </a:cubicBezTo>
                <a:cubicBezTo>
                  <a:pt x="538655" y="725214"/>
                  <a:pt x="233855" y="888124"/>
                  <a:pt x="299545" y="1040524"/>
                </a:cubicBezTo>
                <a:cubicBezTo>
                  <a:pt x="365235" y="1192924"/>
                  <a:pt x="856593" y="1345324"/>
                  <a:pt x="882869" y="1466193"/>
                </a:cubicBezTo>
                <a:cubicBezTo>
                  <a:pt x="909145" y="1587062"/>
                  <a:pt x="525517" y="1710558"/>
                  <a:pt x="457200" y="1765737"/>
                </a:cubicBezTo>
                <a:cubicBezTo>
                  <a:pt x="388883" y="1820916"/>
                  <a:pt x="430924" y="1809092"/>
                  <a:pt x="472966" y="1797268"/>
                </a:cubicBezTo>
              </a:path>
            </a:pathLst>
          </a:custGeom>
          <a:noFill/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18" name="Google Shape;618;p55"/>
          <p:cNvPicPr preferRelativeResize="0"/>
          <p:nvPr/>
        </p:nvPicPr>
        <p:blipFill rotWithShape="1">
          <a:blip r:embed="rId3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5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20" name="Google Shape;620;p5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צביה גערליצקי\Desktop\images (4).jpg" id="625" name="Google Shape;62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460" y="4411960"/>
            <a:ext cx="2313897" cy="2164757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626" name="Google Shape;626;p56"/>
          <p:cNvSpPr txBox="1"/>
          <p:nvPr/>
        </p:nvSpPr>
        <p:spPr>
          <a:xfrm>
            <a:off x="5016501" y="41751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חזרה בתשובה?</a:t>
            </a:r>
            <a:endParaRPr/>
          </a:p>
        </p:txBody>
      </p:sp>
      <p:sp>
        <p:nvSpPr>
          <p:cNvPr id="627" name="Google Shape;627;p56"/>
          <p:cNvSpPr txBox="1"/>
          <p:nvPr/>
        </p:nvSpPr>
        <p:spPr>
          <a:xfrm>
            <a:off x="5016501" y="1393826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מתי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628" name="Google Shape;628;p56"/>
          <p:cNvSpPr txBox="1"/>
          <p:nvPr/>
        </p:nvSpPr>
        <p:spPr>
          <a:xfrm>
            <a:off x="5016501" y="242570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למה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629" name="Google Shape;629;p56"/>
          <p:cNvSpPr txBox="1"/>
          <p:nvPr/>
        </p:nvSpPr>
        <p:spPr>
          <a:xfrm>
            <a:off x="5016501" y="3473451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rgbClr val="2F64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מי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 בתשובה?</a:t>
            </a:r>
            <a:endParaRPr/>
          </a:p>
        </p:txBody>
      </p:sp>
      <p:sp>
        <p:nvSpPr>
          <p:cNvPr id="630" name="Google Shape;630;p56"/>
          <p:cNvSpPr txBox="1"/>
          <p:nvPr/>
        </p:nvSpPr>
        <p:spPr>
          <a:xfrm>
            <a:off x="5016501" y="4462464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על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מה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sp>
        <p:nvSpPr>
          <p:cNvPr id="631" name="Google Shape;631;p56"/>
          <p:cNvSpPr txBox="1"/>
          <p:nvPr/>
        </p:nvSpPr>
        <p:spPr>
          <a:xfrm>
            <a:off x="5016501" y="5494339"/>
            <a:ext cx="5256213" cy="708025"/>
          </a:xfrm>
          <a:prstGeom prst="rect">
            <a:avLst/>
          </a:prstGeom>
          <a:solidFill>
            <a:srgbClr val="F4CCD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4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4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הורד (13).jpg" id="632" name="Google Shape;632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8" y="257177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633" name="Google Shape;633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7" y="1233488"/>
            <a:ext cx="827087" cy="868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634" name="Google Shape;634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7106" y="2265364"/>
            <a:ext cx="827087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635" name="Google Shape;63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5518" y="3270251"/>
            <a:ext cx="825500" cy="8683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צביה גערליצקי\Desktop\הורד (13).jpg" id="636" name="Google Shape;63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85518" y="4273551"/>
            <a:ext cx="827088" cy="86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6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6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39" name="Google Shape;639;p56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7"/>
          <p:cNvSpPr txBox="1"/>
          <p:nvPr/>
        </p:nvSpPr>
        <p:spPr>
          <a:xfrm>
            <a:off x="4535828" y="1068794"/>
            <a:ext cx="662395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6000" u="none" cap="none" strike="noStrik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כיצד</a:t>
            </a:r>
            <a:r>
              <a:rPr b="0" i="0" lang="iw-IL" sz="6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חוזרים בתשובה?</a:t>
            </a:r>
            <a:endParaRPr/>
          </a:p>
        </p:txBody>
      </p:sp>
      <p:pic>
        <p:nvPicPr>
          <p:cNvPr descr="C:\Users\צביה גערליצקי\Desktop\images (4).jpg" id="645" name="Google Shape;64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18932">
            <a:off x="542535" y="505061"/>
            <a:ext cx="2143125" cy="2143125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descr="C:\Users\צביה גערליצקי\Desktop\הורד (2).jpg" id="646" name="Google Shape;646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0031" y="3044810"/>
            <a:ext cx="4865687" cy="32385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pic>
        <p:nvPicPr>
          <p:cNvPr id="647" name="Google Shape;647;p57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49" name="Google Shape;649;p5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8"/>
          <p:cNvSpPr txBox="1"/>
          <p:nvPr>
            <p:ph type="ctrTitle"/>
          </p:nvPr>
        </p:nvSpPr>
        <p:spPr>
          <a:xfrm>
            <a:off x="6295700" y="3574766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avid"/>
              <a:buNone/>
            </a:pPr>
            <a:r>
              <a:rPr b="1"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לכל סוג עבירה </a:t>
            </a:r>
            <a:br>
              <a:rPr b="1"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דרך חזרה בתשובה משלה</a:t>
            </a:r>
            <a:br>
              <a:rPr b="1" lang="iw-IL" sz="6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endParaRPr b="1" sz="6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655" name="Google Shape;655;p5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2011" r="22011" t="0"/>
          <a:stretch/>
        </p:blipFill>
        <p:spPr>
          <a:xfrm flipH="1">
            <a:off x="2208" y="0"/>
            <a:ext cx="54482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3375" y="73025"/>
            <a:ext cx="503238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58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5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59" name="Google Shape;659;p5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9"/>
          <p:cNvSpPr txBox="1"/>
          <p:nvPr>
            <p:ph type="title"/>
          </p:nvPr>
        </p:nvSpPr>
        <p:spPr>
          <a:xfrm>
            <a:off x="7953830" y="2960828"/>
            <a:ext cx="3585028" cy="2792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vid"/>
              <a:buNone/>
            </a:pPr>
            <a:r>
              <a:rPr lang="iw-IL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בזמן בית המקדש </a:t>
            </a:r>
            <a:br>
              <a:rPr lang="iw-IL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lang="iw-IL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היו שבים בתשובה, ומביאים קרבן. הקורבן היה מכפר על החטא.</a:t>
            </a:r>
            <a:endParaRPr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C:\Users\צביה גערליצקי\Desktop\הורד (1).jpg" id="665" name="Google Shape;66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50122"/>
            <a:ext cx="7374384" cy="5407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9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9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68" name="Google Shape;668;p59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60"/>
          <p:cNvPicPr preferRelativeResize="0"/>
          <p:nvPr/>
        </p:nvPicPr>
        <p:blipFill rotWithShape="1">
          <a:blip r:embed="rId3">
            <a:alphaModFix/>
          </a:blip>
          <a:srcRect b="0" l="75804" r="0" t="88335"/>
          <a:stretch/>
        </p:blipFill>
        <p:spPr>
          <a:xfrm>
            <a:off x="7472477" y="3892823"/>
            <a:ext cx="2589665" cy="222472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sp>
        <p:nvSpPr>
          <p:cNvPr id="674" name="Google Shape;674;p60"/>
          <p:cNvSpPr txBox="1"/>
          <p:nvPr>
            <p:ph type="title"/>
          </p:nvPr>
        </p:nvSpPr>
        <p:spPr>
          <a:xfrm>
            <a:off x="36947" y="40201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ahoma"/>
              <a:buNone/>
            </a:pPr>
            <a:br>
              <a:rPr lang="iw-IL"/>
            </a:br>
            <a:br>
              <a:rPr lang="iw-IL"/>
            </a:br>
            <a:br>
              <a:rPr lang="iw-IL"/>
            </a:br>
            <a:br>
              <a:rPr lang="iw-IL"/>
            </a:br>
            <a:br>
              <a:rPr lang="iw-IL">
                <a:latin typeface="David"/>
                <a:ea typeface="David"/>
                <a:cs typeface="David"/>
                <a:sym typeface="David"/>
              </a:rPr>
            </a:br>
            <a:br>
              <a:rPr lang="iw-IL"/>
            </a:br>
            <a:br>
              <a:rPr lang="iw-IL"/>
            </a:br>
            <a:br>
              <a:rPr lang="iw-IL"/>
            </a:br>
            <a:endParaRPr/>
          </a:p>
        </p:txBody>
      </p:sp>
      <p:sp>
        <p:nvSpPr>
          <p:cNvPr id="675" name="Google Shape;675;p60"/>
          <p:cNvSpPr txBox="1"/>
          <p:nvPr/>
        </p:nvSpPr>
        <p:spPr>
          <a:xfrm>
            <a:off x="7587681" y="2955111"/>
            <a:ext cx="2215131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תשובה</a:t>
            </a:r>
            <a:endParaRPr/>
          </a:p>
        </p:txBody>
      </p:sp>
      <p:sp>
        <p:nvSpPr>
          <p:cNvPr id="676" name="Google Shape;676;p60"/>
          <p:cNvSpPr txBox="1"/>
          <p:nvPr/>
        </p:nvSpPr>
        <p:spPr>
          <a:xfrm>
            <a:off x="4647414" y="2955110"/>
            <a:ext cx="22576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תפילה</a:t>
            </a:r>
            <a:endParaRPr/>
          </a:p>
        </p:txBody>
      </p:sp>
      <p:sp>
        <p:nvSpPr>
          <p:cNvPr id="677" name="Google Shape;677;p60"/>
          <p:cNvSpPr txBox="1"/>
          <p:nvPr/>
        </p:nvSpPr>
        <p:spPr>
          <a:xfrm>
            <a:off x="2111604" y="2930025"/>
            <a:ext cx="18003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צדקה</a:t>
            </a:r>
            <a:endParaRPr/>
          </a:p>
        </p:txBody>
      </p:sp>
      <p:sp>
        <p:nvSpPr>
          <p:cNvPr id="678" name="Google Shape;678;p60"/>
          <p:cNvSpPr/>
          <p:nvPr/>
        </p:nvSpPr>
        <p:spPr>
          <a:xfrm>
            <a:off x="0" y="301120"/>
            <a:ext cx="121920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היום, כשאין לנו בית מקדש </a:t>
            </a:r>
            <a:r>
              <a:rPr b="0" i="0" lang="iw-IL" sz="2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הדרך לתשובה על עבירות</a:t>
            </a:r>
            <a:br>
              <a:rPr b="0" i="0" lang="iw-IL" sz="28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2800" u="sng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שבין אדם למקום </a:t>
            </a:r>
            <a:endParaRPr b="0" i="0" sz="2800" u="sng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679" name="Google Shape;679;p60"/>
          <p:cNvPicPr preferRelativeResize="0"/>
          <p:nvPr/>
        </p:nvPicPr>
        <p:blipFill rotWithShape="1">
          <a:blip r:embed="rId4">
            <a:alphaModFix/>
          </a:blip>
          <a:srcRect b="20413" l="28410" r="54561" t="47010"/>
          <a:stretch/>
        </p:blipFill>
        <p:spPr>
          <a:xfrm>
            <a:off x="5330026" y="3853355"/>
            <a:ext cx="1125910" cy="2234154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680" name="Google Shape;680;p60"/>
          <p:cNvPicPr preferRelativeResize="0"/>
          <p:nvPr/>
        </p:nvPicPr>
        <p:blipFill rotWithShape="1">
          <a:blip r:embed="rId5">
            <a:alphaModFix/>
          </a:blip>
          <a:srcRect b="57114" l="4569" r="44684" t="10447"/>
          <a:stretch/>
        </p:blipFill>
        <p:spPr>
          <a:xfrm>
            <a:off x="1853089" y="3853950"/>
            <a:ext cx="2460396" cy="222472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681" name="Google Shape;681;p60"/>
          <p:cNvPicPr preferRelativeResize="0"/>
          <p:nvPr/>
        </p:nvPicPr>
        <p:blipFill rotWithShape="1">
          <a:blip r:embed="rId6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60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83" name="Google Shape;683;p60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61"/>
          <p:cNvSpPr txBox="1"/>
          <p:nvPr>
            <p:ph idx="1" type="body"/>
          </p:nvPr>
        </p:nvSpPr>
        <p:spPr>
          <a:xfrm>
            <a:off x="7608888" y="3900488"/>
            <a:ext cx="2601912" cy="226536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0" rt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iw-IL"/>
              <a:t>האדם מתחרט ואומר לא אעשה יותר את החטא.</a:t>
            </a:r>
            <a:endParaRPr/>
          </a:p>
        </p:txBody>
      </p:sp>
      <p:sp>
        <p:nvSpPr>
          <p:cNvPr id="689" name="Google Shape;689;p61"/>
          <p:cNvSpPr txBox="1"/>
          <p:nvPr/>
        </p:nvSpPr>
        <p:spPr>
          <a:xfrm>
            <a:off x="7859713" y="115889"/>
            <a:ext cx="19812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תשובה</a:t>
            </a:r>
            <a:endParaRPr/>
          </a:p>
        </p:txBody>
      </p:sp>
      <p:sp>
        <p:nvSpPr>
          <p:cNvPr id="690" name="Google Shape;690;p61"/>
          <p:cNvSpPr txBox="1"/>
          <p:nvPr/>
        </p:nvSpPr>
        <p:spPr>
          <a:xfrm>
            <a:off x="5159375" y="44451"/>
            <a:ext cx="18732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תפילה</a:t>
            </a:r>
            <a:endParaRPr/>
          </a:p>
        </p:txBody>
      </p:sp>
      <p:sp>
        <p:nvSpPr>
          <p:cNvPr id="691" name="Google Shape;691;p61"/>
          <p:cNvSpPr txBox="1"/>
          <p:nvPr/>
        </p:nvSpPr>
        <p:spPr>
          <a:xfrm>
            <a:off x="4727575" y="3900488"/>
            <a:ext cx="2603500" cy="226536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1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בתפילה האדם אומר "וידוי" = מתוודה על חטאיו בפה ומבקש סליחה מה'.</a:t>
            </a:r>
            <a:endParaRPr/>
          </a:p>
        </p:txBody>
      </p:sp>
      <p:sp>
        <p:nvSpPr>
          <p:cNvPr id="692" name="Google Shape;692;p61"/>
          <p:cNvSpPr txBox="1"/>
          <p:nvPr/>
        </p:nvSpPr>
        <p:spPr>
          <a:xfrm>
            <a:off x="2208213" y="44451"/>
            <a:ext cx="1655762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צדקה</a:t>
            </a:r>
            <a:endParaRPr/>
          </a:p>
        </p:txBody>
      </p:sp>
      <p:sp>
        <p:nvSpPr>
          <p:cNvPr id="693" name="Google Shape;693;p61"/>
          <p:cNvSpPr txBox="1"/>
          <p:nvPr/>
        </p:nvSpPr>
        <p:spPr>
          <a:xfrm>
            <a:off x="1703388" y="3900488"/>
            <a:ext cx="2603500" cy="226536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הצדקה היא במקום צום שמכפר על החטא ומנקה את אדם</a:t>
            </a:r>
            <a:r>
              <a:rPr b="1" i="0" lang="iw-IL" sz="32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. </a:t>
            </a:r>
            <a:endParaRPr/>
          </a:p>
        </p:txBody>
      </p:sp>
      <p:cxnSp>
        <p:nvCxnSpPr>
          <p:cNvPr id="694" name="Google Shape;694;p61"/>
          <p:cNvCxnSpPr/>
          <p:nvPr/>
        </p:nvCxnSpPr>
        <p:spPr>
          <a:xfrm>
            <a:off x="9048750" y="3573463"/>
            <a:ext cx="0" cy="43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695" name="Google Shape;695;p61"/>
          <p:cNvCxnSpPr/>
          <p:nvPr/>
        </p:nvCxnSpPr>
        <p:spPr>
          <a:xfrm>
            <a:off x="6132513" y="3644900"/>
            <a:ext cx="0" cy="43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696" name="Google Shape;696;p61"/>
          <p:cNvCxnSpPr/>
          <p:nvPr/>
        </p:nvCxnSpPr>
        <p:spPr>
          <a:xfrm>
            <a:off x="3000375" y="3644900"/>
            <a:ext cx="0" cy="43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pic>
        <p:nvPicPr>
          <p:cNvPr id="697" name="Google Shape;697;p61"/>
          <p:cNvPicPr preferRelativeResize="0"/>
          <p:nvPr/>
        </p:nvPicPr>
        <p:blipFill rotWithShape="1">
          <a:blip r:embed="rId3">
            <a:alphaModFix/>
          </a:blip>
          <a:srcRect b="0" l="75804" r="0" t="88335"/>
          <a:stretch/>
        </p:blipFill>
        <p:spPr>
          <a:xfrm>
            <a:off x="7667287" y="1338351"/>
            <a:ext cx="2589665" cy="222472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698" name="Google Shape;698;p61"/>
          <p:cNvPicPr preferRelativeResize="0"/>
          <p:nvPr/>
        </p:nvPicPr>
        <p:blipFill rotWithShape="1">
          <a:blip r:embed="rId4">
            <a:alphaModFix/>
          </a:blip>
          <a:srcRect b="20413" l="28410" r="54561" t="47010"/>
          <a:stretch/>
        </p:blipFill>
        <p:spPr>
          <a:xfrm>
            <a:off x="5558554" y="1282952"/>
            <a:ext cx="1147917" cy="2234154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699" name="Google Shape;699;p61"/>
          <p:cNvPicPr preferRelativeResize="0"/>
          <p:nvPr/>
        </p:nvPicPr>
        <p:blipFill rotWithShape="1">
          <a:blip r:embed="rId5">
            <a:alphaModFix/>
          </a:blip>
          <a:srcRect b="57114" l="4569" r="44684" t="10447"/>
          <a:stretch/>
        </p:blipFill>
        <p:spPr>
          <a:xfrm>
            <a:off x="2047899" y="1299478"/>
            <a:ext cx="2460396" cy="2224726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pic>
        <p:nvPicPr>
          <p:cNvPr id="700" name="Google Shape;700;p61"/>
          <p:cNvPicPr preferRelativeResize="0"/>
          <p:nvPr/>
        </p:nvPicPr>
        <p:blipFill rotWithShape="1">
          <a:blip r:embed="rId6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61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02" name="Google Shape;702;p61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62"/>
          <p:cNvPicPr preferRelativeResize="0"/>
          <p:nvPr/>
        </p:nvPicPr>
        <p:blipFill rotWithShape="1">
          <a:blip r:embed="rId3">
            <a:alphaModFix/>
          </a:blip>
          <a:srcRect b="25902" l="0" r="0" t="0"/>
          <a:stretch/>
        </p:blipFill>
        <p:spPr>
          <a:xfrm>
            <a:off x="1750192" y="3450025"/>
            <a:ext cx="2791256" cy="229235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cxnSp>
        <p:nvCxnSpPr>
          <p:cNvPr id="708" name="Google Shape;708;p62"/>
          <p:cNvCxnSpPr/>
          <p:nvPr/>
        </p:nvCxnSpPr>
        <p:spPr>
          <a:xfrm flipH="1">
            <a:off x="5230873" y="2092750"/>
            <a:ext cx="1245093" cy="4058174"/>
          </a:xfrm>
          <a:prstGeom prst="straightConnector1">
            <a:avLst/>
          </a:prstGeom>
          <a:noFill/>
          <a:ln cap="flat" cmpd="sng" w="889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09" name="Google Shape;709;p62"/>
          <p:cNvSpPr txBox="1"/>
          <p:nvPr/>
        </p:nvSpPr>
        <p:spPr>
          <a:xfrm>
            <a:off x="6390663" y="2631573"/>
            <a:ext cx="435511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1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David"/>
              <a:buNone/>
            </a:pPr>
            <a:r>
              <a:rPr b="1" i="0" lang="iw-IL" sz="11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להחזיר את הכסף או החפץ לחבר</a:t>
            </a:r>
            <a:br>
              <a:rPr b="0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endParaRPr b="0" i="0" sz="44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10" name="Google Shape;710;p62"/>
          <p:cNvSpPr txBox="1"/>
          <p:nvPr/>
        </p:nvSpPr>
        <p:spPr>
          <a:xfrm>
            <a:off x="1331430" y="1630154"/>
            <a:ext cx="381731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1" algn="ct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ook Antiqua"/>
              <a:buNone/>
            </a:pP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176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1" i="0" lang="iw-IL" sz="11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11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בקשת סליחה מהחבר</a:t>
            </a:r>
            <a:br>
              <a:rPr b="1" i="0" lang="iw-IL" sz="11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1" i="0" lang="iw-IL" sz="11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br>
              <a:rPr b="0" i="0" lang="iw-IL" sz="44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</a:br>
            <a:endParaRPr b="0" i="0" sz="44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descr="C:\Users\Computer\Documents\תואר שני\unnamed (1).jpg" id="711" name="Google Shape;71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1123" y="3450025"/>
            <a:ext cx="2830513" cy="229235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sp>
        <p:nvSpPr>
          <p:cNvPr id="712" name="Google Shape;712;p62"/>
          <p:cNvSpPr/>
          <p:nvPr/>
        </p:nvSpPr>
        <p:spPr>
          <a:xfrm>
            <a:off x="0" y="120593"/>
            <a:ext cx="1219199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הדרך לתשובה על עבירות שבין אדם לחברו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חלק מהתשובה: </a:t>
            </a:r>
            <a:endParaRPr b="0" i="0" sz="6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13" name="Google Shape;713;p62"/>
          <p:cNvPicPr preferRelativeResize="0"/>
          <p:nvPr/>
        </p:nvPicPr>
        <p:blipFill rotWithShape="1">
          <a:blip r:embed="rId5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62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15" name="Google Shape;715;p62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63"/>
          <p:cNvSpPr/>
          <p:nvPr/>
        </p:nvSpPr>
        <p:spPr>
          <a:xfrm>
            <a:off x="3713441" y="2990555"/>
            <a:ext cx="7345363" cy="118745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ירצה את חברו = עד שהחבר יסלח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21" name="Google Shape;721;p63"/>
          <p:cNvSpPr/>
          <p:nvPr/>
        </p:nvSpPr>
        <p:spPr>
          <a:xfrm>
            <a:off x="3713441" y="288631"/>
            <a:ext cx="7345363" cy="2447925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"יום כיפור אינו מכפר </a:t>
            </a:r>
            <a:b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על מצוות שבין אדם לחברו </a:t>
            </a:r>
            <a:b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6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עד שירצה את חברו"</a:t>
            </a:r>
            <a:endParaRPr b="0" i="0" sz="36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descr="C:\Users\צביה גערליצקי\Desktop\הורד (16).jpg" id="722" name="Google Shape;72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6598" y="4465392"/>
            <a:ext cx="2894168" cy="2167832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-80000" rotWithShape="0" dir="5400000" dist="292100" sy="-18000">
              <a:srgbClr val="000000">
                <a:alpha val="21960"/>
              </a:srgbClr>
            </a:outerShdw>
          </a:effectLst>
        </p:spPr>
      </p:pic>
      <p:cxnSp>
        <p:nvCxnSpPr>
          <p:cNvPr id="723" name="Google Shape;723;p63"/>
          <p:cNvCxnSpPr/>
          <p:nvPr/>
        </p:nvCxnSpPr>
        <p:spPr>
          <a:xfrm>
            <a:off x="7674253" y="2520655"/>
            <a:ext cx="0" cy="649288"/>
          </a:xfrm>
          <a:prstGeom prst="straightConnector1">
            <a:avLst/>
          </a:prstGeom>
          <a:noFill/>
          <a:ln cap="flat" cmpd="sng" w="34925">
            <a:solidFill>
              <a:schemeClr val="dk1"/>
            </a:solidFill>
            <a:prstDash val="solid"/>
            <a:miter lim="800000"/>
            <a:headEnd len="sm" w="sm" type="none"/>
            <a:tailEnd len="med" w="med" type="stealth"/>
          </a:ln>
        </p:spPr>
      </p:cxnSp>
      <p:pic>
        <p:nvPicPr>
          <p:cNvPr id="724" name="Google Shape;724;p63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63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26" name="Google Shape;726;p63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64"/>
          <p:cNvSpPr txBox="1"/>
          <p:nvPr>
            <p:ph type="ctrTitle"/>
          </p:nvPr>
        </p:nvSpPr>
        <p:spPr>
          <a:xfrm>
            <a:off x="235597" y="1082792"/>
            <a:ext cx="2664232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ahoma"/>
              <a:buNone/>
            </a:pPr>
            <a:r>
              <a:rPr lang="iw-IL" sz="4800">
                <a:solidFill>
                  <a:schemeClr val="lt1"/>
                </a:solidFill>
              </a:rPr>
              <a:t>איך מבקשים סליחה?</a:t>
            </a:r>
            <a:br>
              <a:rPr lang="iw-IL" sz="4800">
                <a:solidFill>
                  <a:schemeClr val="lt1"/>
                </a:solidFill>
              </a:rPr>
            </a:br>
            <a:br>
              <a:rPr lang="iw-IL" sz="4800">
                <a:solidFill>
                  <a:schemeClr val="lt1"/>
                </a:solidFill>
              </a:rPr>
            </a:br>
            <a:endParaRPr sz="4800">
              <a:solidFill>
                <a:schemeClr val="lt1"/>
              </a:solidFill>
            </a:endParaRPr>
          </a:p>
        </p:txBody>
      </p:sp>
      <p:pic>
        <p:nvPicPr>
          <p:cNvPr id="732" name="Google Shape;73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7852" y="2591552"/>
            <a:ext cx="2511425" cy="18288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:\Users\צביה גערליצקי\Desktop\images.jpg" id="733" name="Google Shape;733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9277" y="4491790"/>
            <a:ext cx="2506663" cy="18288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:\Users\צביה גערליצקי\Desktop\הורד.jpg" id="734" name="Google Shape;734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78164" y="2591552"/>
            <a:ext cx="2495550" cy="18288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:\Users\צביה גערליצקי\Desktop\images.jpg" id="735" name="Google Shape;735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17540" y="819902"/>
            <a:ext cx="2370137" cy="17272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736" name="Google Shape;736;p64"/>
          <p:cNvSpPr txBox="1"/>
          <p:nvPr/>
        </p:nvSpPr>
        <p:spPr>
          <a:xfrm>
            <a:off x="6517539" y="459541"/>
            <a:ext cx="2438401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פנים אל פנים</a:t>
            </a:r>
            <a:endParaRPr/>
          </a:p>
        </p:txBody>
      </p:sp>
      <p:sp>
        <p:nvSpPr>
          <p:cNvPr id="737" name="Google Shape;737;p64"/>
          <p:cNvSpPr txBox="1"/>
          <p:nvPr/>
        </p:nvSpPr>
        <p:spPr>
          <a:xfrm>
            <a:off x="8887678" y="2178802"/>
            <a:ext cx="2586036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בטלפון</a:t>
            </a:r>
            <a:endParaRPr/>
          </a:p>
        </p:txBody>
      </p:sp>
      <p:sp>
        <p:nvSpPr>
          <p:cNvPr id="738" name="Google Shape;738;p64"/>
          <p:cNvSpPr txBox="1"/>
          <p:nvPr/>
        </p:nvSpPr>
        <p:spPr>
          <a:xfrm>
            <a:off x="3937852" y="2250241"/>
            <a:ext cx="257968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במכתב</a:t>
            </a:r>
            <a:endParaRPr/>
          </a:p>
        </p:txBody>
      </p:sp>
      <p:sp>
        <p:nvSpPr>
          <p:cNvPr id="739" name="Google Shape;739;p64"/>
          <p:cNvSpPr txBox="1"/>
          <p:nvPr/>
        </p:nvSpPr>
        <p:spPr>
          <a:xfrm>
            <a:off x="6449277" y="4150477"/>
            <a:ext cx="2506663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על ידי שליח</a:t>
            </a:r>
            <a:endParaRPr/>
          </a:p>
        </p:txBody>
      </p:sp>
      <p:pic>
        <p:nvPicPr>
          <p:cNvPr id="740" name="Google Shape;740;p64"/>
          <p:cNvPicPr preferRelativeResize="0"/>
          <p:nvPr/>
        </p:nvPicPr>
        <p:blipFill rotWithShape="1">
          <a:blip r:embed="rId7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64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42" name="Google Shape;742;p64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5"/>
          <p:cNvSpPr txBox="1"/>
          <p:nvPr>
            <p:ph type="ctrTitle"/>
          </p:nvPr>
        </p:nvSpPr>
        <p:spPr>
          <a:xfrm>
            <a:off x="6380064" y="2128327"/>
            <a:ext cx="51206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iw-IL" sz="4800" u="sng">
                <a:latin typeface="Arial"/>
                <a:ea typeface="Arial"/>
                <a:cs typeface="Arial"/>
                <a:sym typeface="Arial"/>
              </a:rPr>
              <a:t>חשוב לדעת:</a:t>
            </a:r>
            <a:br>
              <a:rPr b="1" lang="iw-IL" sz="4400" u="sng">
                <a:latin typeface="Calibri"/>
                <a:ea typeface="Calibri"/>
                <a:cs typeface="Calibri"/>
                <a:sym typeface="Calibri"/>
              </a:rPr>
            </a:br>
            <a:r>
              <a:rPr b="1" lang="iw-IL" sz="4400">
                <a:latin typeface="Calibri"/>
                <a:ea typeface="Calibri"/>
                <a:cs typeface="Calibri"/>
                <a:sym typeface="Calibri"/>
              </a:rPr>
              <a:t>כמו שחובה לבקש סליחה כך</a:t>
            </a:r>
            <a:br>
              <a:rPr b="1" lang="iw-IL" sz="4400">
                <a:latin typeface="Calibri"/>
                <a:ea typeface="Calibri"/>
                <a:cs typeface="Calibri"/>
                <a:sym typeface="Calibri"/>
              </a:rPr>
            </a:br>
            <a:r>
              <a:rPr b="1" lang="iw-IL" sz="6000">
                <a:latin typeface="Calibri"/>
                <a:ea typeface="Calibri"/>
                <a:cs typeface="Calibri"/>
                <a:sym typeface="Calibri"/>
              </a:rPr>
              <a:t>חובה לסלוח</a:t>
            </a:r>
            <a:endParaRPr/>
          </a:p>
        </p:txBody>
      </p:sp>
      <p:pic>
        <p:nvPicPr>
          <p:cNvPr id="748" name="Google Shape;748;p65"/>
          <p:cNvPicPr preferRelativeResize="0"/>
          <p:nvPr/>
        </p:nvPicPr>
        <p:blipFill rotWithShape="1">
          <a:blip r:embed="rId3">
            <a:alphaModFix/>
          </a:blip>
          <a:srcRect b="25902" l="0" r="0" t="0"/>
          <a:stretch/>
        </p:blipFill>
        <p:spPr>
          <a:xfrm>
            <a:off x="854842" y="3680709"/>
            <a:ext cx="2791256" cy="229235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id="749" name="Google Shape;749;p65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65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51" name="Google Shape;751;p65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66"/>
          <p:cNvPicPr preferRelativeResize="0"/>
          <p:nvPr/>
        </p:nvPicPr>
        <p:blipFill rotWithShape="1">
          <a:blip r:embed="rId3">
            <a:alphaModFix/>
          </a:blip>
          <a:srcRect b="12337" l="0" r="0" t="44114"/>
          <a:stretch/>
        </p:blipFill>
        <p:spPr>
          <a:xfrm>
            <a:off x="0" y="1533831"/>
            <a:ext cx="12192000" cy="5309421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6"/>
          <p:cNvSpPr txBox="1"/>
          <p:nvPr>
            <p:ph type="title"/>
          </p:nvPr>
        </p:nvSpPr>
        <p:spPr>
          <a:xfrm>
            <a:off x="1993491" y="364891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b="1" lang="iw-IL">
                <a:latin typeface="Arial"/>
                <a:ea typeface="Arial"/>
                <a:cs typeface="Arial"/>
                <a:sym typeface="Arial"/>
              </a:rPr>
            </a:br>
            <a:br>
              <a:rPr b="1" lang="iw-IL">
                <a:latin typeface="Arial"/>
                <a:ea typeface="Arial"/>
                <a:cs typeface="Arial"/>
                <a:sym typeface="Arial"/>
              </a:rPr>
            </a:br>
            <a:r>
              <a:rPr b="1" lang="iw-IL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 שסולח לחברו, סגולה היא לו שיסלחו לו מן השמיים ביום הדין!</a:t>
            </a:r>
            <a:endParaRPr/>
          </a:p>
        </p:txBody>
      </p:sp>
      <p:sp>
        <p:nvSpPr>
          <p:cNvPr id="758" name="Google Shape;758;p66"/>
          <p:cNvSpPr/>
          <p:nvPr/>
        </p:nvSpPr>
        <p:spPr>
          <a:xfrm>
            <a:off x="0" y="384175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במידה שאדם מודד – בה מודדין לו"</a:t>
            </a:r>
            <a:endParaRPr b="0" i="0" sz="40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759" name="Google Shape;759;p66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66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61" name="Google Shape;761;p66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7"/>
          <p:cNvSpPr/>
          <p:nvPr/>
        </p:nvSpPr>
        <p:spPr>
          <a:xfrm>
            <a:off x="7898159" y="1756539"/>
            <a:ext cx="3282459" cy="464032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67" name="Google Shape;767;p67"/>
          <p:cNvSpPr/>
          <p:nvPr/>
        </p:nvSpPr>
        <p:spPr>
          <a:xfrm>
            <a:off x="4483591" y="1756538"/>
            <a:ext cx="3282459" cy="4640323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68" name="Google Shape;768;p67"/>
          <p:cNvSpPr/>
          <p:nvPr/>
        </p:nvSpPr>
        <p:spPr>
          <a:xfrm>
            <a:off x="1074985" y="1756538"/>
            <a:ext cx="3282459" cy="4640323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2F648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69" name="Google Shape;769;p67"/>
          <p:cNvSpPr txBox="1"/>
          <p:nvPr>
            <p:ph type="title"/>
          </p:nvPr>
        </p:nvSpPr>
        <p:spPr>
          <a:xfrm>
            <a:off x="1069022" y="4285081"/>
            <a:ext cx="3276498" cy="719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br>
              <a:rPr b="1" lang="iw-IL" sz="2400">
                <a:latin typeface="Calibri"/>
                <a:ea typeface="Calibri"/>
                <a:cs typeface="Calibri"/>
                <a:sym typeface="Calibri"/>
              </a:rPr>
            </a:br>
            <a:br>
              <a:rPr b="1" lang="iw-IL">
                <a:latin typeface="Calibri"/>
                <a:ea typeface="Calibri"/>
                <a:cs typeface="Calibri"/>
                <a:sym typeface="Calibri"/>
              </a:rPr>
            </a:br>
            <a:br>
              <a:rPr b="1" lang="iw-IL">
                <a:latin typeface="Calibri"/>
                <a:ea typeface="Calibri"/>
                <a:cs typeface="Calibri"/>
                <a:sym typeface="Calibri"/>
              </a:rPr>
            </a:br>
            <a:r>
              <a:rPr b="1" lang="iw-IL" sz="2000">
                <a:latin typeface="Calibri"/>
                <a:ea typeface="Calibri"/>
                <a:cs typeface="Calibri"/>
                <a:sym typeface="Calibri"/>
              </a:rPr>
              <a:t>מחלו מיד או שנאלצתם לבקש שוב ושוב?</a:t>
            </a:r>
            <a:endParaRPr/>
          </a:p>
        </p:txBody>
      </p:sp>
      <p:pic>
        <p:nvPicPr>
          <p:cNvPr id="770" name="Google Shape;77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5802" y="5596808"/>
            <a:ext cx="890587" cy="6477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:\Users\צביה גערליצקי\Desktop\הורד.jpg" id="771" name="Google Shape;771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62535" y="5596807"/>
            <a:ext cx="885825" cy="6477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pic>
        <p:nvPicPr>
          <p:cNvPr descr="C:\Users\צביה גערליצקי\Desktop\images.jpg" id="772" name="Google Shape;772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7243" y="5596807"/>
            <a:ext cx="806450" cy="6477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773" name="Google Shape;773;p67"/>
          <p:cNvSpPr/>
          <p:nvPr/>
        </p:nvSpPr>
        <p:spPr>
          <a:xfrm>
            <a:off x="1" y="494726"/>
            <a:ext cx="121228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שתפו בסיפור משלכם על מקרה בו ביקשתם סליחה...</a:t>
            </a:r>
            <a:endParaRPr b="0" i="0" sz="36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74" name="Google Shape;774;p67"/>
          <p:cNvSpPr/>
          <p:nvPr/>
        </p:nvSpPr>
        <p:spPr>
          <a:xfrm>
            <a:off x="7892196" y="2992248"/>
            <a:ext cx="328842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עם מי הייתם במריבה או בכעס? </a:t>
            </a:r>
            <a:endParaRPr b="0" i="0" sz="32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75" name="Google Shape;775;p67"/>
          <p:cNvSpPr/>
          <p:nvPr/>
        </p:nvSpPr>
        <p:spPr>
          <a:xfrm>
            <a:off x="4489553" y="2992248"/>
            <a:ext cx="32824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כיצד ביקשתם סליחה? 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67"/>
          <p:cNvSpPr/>
          <p:nvPr/>
        </p:nvSpPr>
        <p:spPr>
          <a:xfrm>
            <a:off x="7892197" y="4377207"/>
            <a:ext cx="328842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חבר\ה, אמא\אבא, מורה, שכנה, אח\ות?</a:t>
            </a:r>
            <a:br>
              <a:rPr b="1" i="0" lang="iw-I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67"/>
          <p:cNvSpPr/>
          <p:nvPr/>
        </p:nvSpPr>
        <p:spPr>
          <a:xfrm>
            <a:off x="1069022" y="3238469"/>
            <a:ext cx="327649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כיצד ענו לכם? </a:t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67"/>
          <p:cNvSpPr/>
          <p:nvPr/>
        </p:nvSpPr>
        <p:spPr>
          <a:xfrm>
            <a:off x="4489553" y="4459984"/>
            <a:ext cx="32764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בטלפון, במכתב, פנים מול פנים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9" name="Google Shape;779;p67"/>
          <p:cNvPicPr preferRelativeResize="0"/>
          <p:nvPr/>
        </p:nvPicPr>
        <p:blipFill rotWithShape="1">
          <a:blip r:embed="rId6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67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81" name="Google Shape;781;p67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8"/>
          <p:cNvSpPr txBox="1"/>
          <p:nvPr>
            <p:ph type="title"/>
          </p:nvPr>
        </p:nvSpPr>
        <p:spPr>
          <a:xfrm>
            <a:off x="0" y="255134"/>
            <a:ext cx="12192000" cy="10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iw-IL"/>
              <a:t>סיפור ר' יוסף בעל העגלה </a:t>
            </a:r>
            <a:br>
              <a:rPr lang="iw-IL"/>
            </a:br>
            <a:r>
              <a:rPr lang="iw-IL" sz="2700"/>
              <a:t>חסידו של האדמו"ר הזקן</a:t>
            </a:r>
            <a:endParaRPr/>
          </a:p>
        </p:txBody>
      </p:sp>
      <p:pic>
        <p:nvPicPr>
          <p:cNvPr descr="C:\Users\צביה גערליצקי\Desktop\images (3).jpg" id="787" name="Google Shape;78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1607" y="1781508"/>
            <a:ext cx="6388786" cy="463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8"/>
          <p:cNvPicPr preferRelativeResize="0"/>
          <p:nvPr/>
        </p:nvPicPr>
        <p:blipFill rotWithShape="1">
          <a:blip r:embed="rId4">
            <a:alphaModFix/>
          </a:blip>
          <a:srcRect b="22321" l="0" r="0" t="0"/>
          <a:stretch/>
        </p:blipFill>
        <p:spPr>
          <a:xfrm>
            <a:off x="11363595" y="5748841"/>
            <a:ext cx="802037" cy="739827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68"/>
          <p:cNvSpPr/>
          <p:nvPr/>
        </p:nvSpPr>
        <p:spPr>
          <a:xfrm>
            <a:off x="6069632" y="648866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rgbClr val="A5A5A5"/>
                </a:solidFill>
                <a:latin typeface="Book Antiqua"/>
                <a:ea typeface="Book Antiqua"/>
                <a:cs typeface="Book Antiqua"/>
                <a:sym typeface="Book Antiqua"/>
              </a:rPr>
              <a:t>חזרה בתשובה</a:t>
            </a:r>
            <a:endParaRPr b="0" i="0" sz="1800" u="none" cap="none" strike="noStrike">
              <a:solidFill>
                <a:srgbClr val="A5A5A5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90" name="Google Shape;790;p68"/>
          <p:cNvSpPr/>
          <p:nvPr/>
        </p:nvSpPr>
        <p:spPr>
          <a:xfrm>
            <a:off x="11468100" y="0"/>
            <a:ext cx="7261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rPr>
              <a:t>ב"ה</a:t>
            </a:r>
            <a:endParaRPr b="0" i="0" sz="1800" u="none" cap="none" strike="noStrike">
              <a:solidFill>
                <a:schemeClr val="lt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ales Direction 16X9">
  <a:themeElements>
    <a:clrScheme name="התאמה אישית 14">
      <a:dk1>
        <a:srgbClr val="AB2769"/>
      </a:dk1>
      <a:lt1>
        <a:srgbClr val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SalesDirection">
      <a:dk1>
        <a:srgbClr val="595959"/>
      </a:dk1>
      <a:lt1>
        <a:srgbClr val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