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63" r:id="rId4"/>
    <p:sldId id="262" r:id="rId5"/>
    <p:sldId id="264" r:id="rId6"/>
    <p:sldId id="265" r:id="rId7"/>
    <p:sldId id="266" r:id="rId8"/>
    <p:sldId id="258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911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270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1921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712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7431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61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614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2977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1178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754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3959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302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4065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7262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54996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371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451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1490224-D98C-4870-899A-CEBCF3B34035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BE6D3-05E5-416C-BA04-EE5B6E26E03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078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6" indent="-342906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268760"/>
            <a:ext cx="7772400" cy="914400"/>
          </a:xfrm>
        </p:spPr>
        <p:txBody>
          <a:bodyPr>
            <a:noAutofit/>
          </a:bodyPr>
          <a:lstStyle/>
          <a:p>
            <a:pPr algn="ctr"/>
            <a:r>
              <a:rPr lang="he-IL" sz="16600" dirty="0">
                <a:latin typeface="Fb Expresivi" panose="02020803050405020304" pitchFamily="18" charset="-79"/>
                <a:cs typeface="Fb Expresivi" panose="02020803050405020304" pitchFamily="18" charset="-79"/>
              </a:rPr>
              <a:t>תפילת כל נדרי</a:t>
            </a:r>
          </a:p>
        </p:txBody>
      </p:sp>
    </p:spTree>
    <p:extLst>
      <p:ext uri="{BB962C8B-B14F-4D97-AF65-F5344CB8AC3E}">
        <p14:creationId xmlns:p14="http://schemas.microsoft.com/office/powerpoint/2010/main" val="31405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7484" y="1916832"/>
            <a:ext cx="7776964" cy="433156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he-IL" sz="3200" b="1" i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r>
              <a:rPr lang="he-IL" sz="3200" b="1" i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תפילת כל נדרי</a:t>
            </a:r>
          </a:p>
          <a:p>
            <a:pPr marL="0" indent="0" algn="ctr">
              <a:buNone/>
            </a:pPr>
            <a:endParaRPr lang="he-IL" sz="3200" b="1" i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marL="0" indent="0" algn="ctr">
              <a:buNone/>
            </a:pPr>
            <a:r>
              <a:rPr lang="he-IL" sz="3200" b="1" i="1" dirty="0">
                <a:latin typeface="David" panose="020E0502060401010101" pitchFamily="34" charset="-79"/>
                <a:cs typeface="David" panose="020E0502060401010101" pitchFamily="34" charset="-79"/>
              </a:rPr>
              <a:t> היא התפילה הפותחת את יום הכפורים ואותה אומר כל הקהל יחד. </a:t>
            </a:r>
          </a:p>
          <a:p>
            <a:pPr marL="0" indent="0" algn="ctr">
              <a:buNone/>
            </a:pPr>
            <a:r>
              <a:rPr lang="he-IL" sz="3200" b="1" i="1" dirty="0">
                <a:latin typeface="David" panose="020E0502060401010101" pitchFamily="34" charset="-79"/>
                <a:cs typeface="David" panose="020E0502060401010101" pitchFamily="34" charset="-79"/>
              </a:rPr>
              <a:t>בתפילה זו פותחים את ארון הקודש ומוציאים בה שלושה ספרי תורה.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 algn="ctr">
              <a:buNone/>
            </a:pP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כעת נעיין בה מתוך המחזור </a:t>
            </a:r>
          </a:p>
          <a:p>
            <a:pPr marL="0" indent="0" algn="ctr">
              <a:buNone/>
            </a:pPr>
            <a:endParaRPr lang="he-IL" sz="3200" dirty="0"/>
          </a:p>
        </p:txBody>
      </p:sp>
      <p:sp>
        <p:nvSpPr>
          <p:cNvPr id="2" name="חץ: למטה 1">
            <a:extLst>
              <a:ext uri="{FF2B5EF4-FFF2-40B4-BE49-F238E27FC236}">
                <a16:creationId xmlns:a16="http://schemas.microsoft.com/office/drawing/2014/main" id="{E0190079-0CF7-44FA-9BDE-7A19917F241C}"/>
              </a:ext>
            </a:extLst>
          </p:cNvPr>
          <p:cNvSpPr/>
          <p:nvPr/>
        </p:nvSpPr>
        <p:spPr>
          <a:xfrm>
            <a:off x="2843808" y="5805264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4842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86E6027-D725-4C7B-8190-F47500D8B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6" t="30050" r="48425" b="33201"/>
          <a:stretch/>
        </p:blipFill>
        <p:spPr>
          <a:xfrm rot="10800000">
            <a:off x="498405" y="382352"/>
            <a:ext cx="8147190" cy="609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4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B446D8C4-FBFC-4CDC-96B5-7F33F3749045}"/>
              </a:ext>
            </a:extLst>
          </p:cNvPr>
          <p:cNvSpPr txBox="1">
            <a:spLocks/>
          </p:cNvSpPr>
          <p:nvPr/>
        </p:nvSpPr>
        <p:spPr>
          <a:xfrm>
            <a:off x="395536" y="836712"/>
            <a:ext cx="8471912" cy="5184576"/>
          </a:xfrm>
          <a:prstGeom prst="rect">
            <a:avLst/>
          </a:prstGeom>
        </p:spPr>
        <p:txBody>
          <a:bodyPr>
            <a:normAutofit/>
          </a:bodyPr>
          <a:lstStyle>
            <a:lvl1pPr marL="342906" indent="-342906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he-IL" sz="3500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כעת נעיין בתפילה:</a:t>
            </a:r>
          </a:p>
          <a:p>
            <a:pPr marL="0" indent="0" algn="ctr">
              <a:buFont typeface="Wingdings 3" charset="2"/>
              <a:buNone/>
            </a:pPr>
            <a:endParaRPr lang="he-IL" sz="3500" b="1" u="sng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algn="ctr"/>
            <a:r>
              <a:rPr lang="he-IL" sz="3500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נשים לב שזו תפילה מאד קצרה אך מאד משמעותית, שנבחרה לפתוח את היום הקדוש.</a:t>
            </a:r>
          </a:p>
          <a:p>
            <a:pPr algn="ctr"/>
            <a:r>
              <a:rPr lang="he-IL" sz="3500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משימה 1: חלקי תפילה זו לפי חלקים?</a:t>
            </a:r>
          </a:p>
          <a:p>
            <a:pPr algn="ctr"/>
            <a:r>
              <a:rPr lang="he-IL" sz="3500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שאלה 1: באיזו שפה כתובה תפילה זו?</a:t>
            </a:r>
          </a:p>
          <a:p>
            <a:pPr marL="0" indent="0" algn="ctr">
              <a:buFont typeface="Wingdings 3" charset="2"/>
              <a:buNone/>
            </a:pPr>
            <a:r>
              <a:rPr lang="he-IL" sz="3500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 </a:t>
            </a:r>
            <a:endParaRPr lang="he-IL" sz="39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655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86E6027-D725-4C7B-8190-F47500D8B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6" t="30050" r="48425" b="33201"/>
          <a:stretch/>
        </p:blipFill>
        <p:spPr>
          <a:xfrm rot="10800000">
            <a:off x="498405" y="382352"/>
            <a:ext cx="8147190" cy="6093295"/>
          </a:xfrm>
          <a:prstGeom prst="rect">
            <a:avLst/>
          </a:prstGeom>
        </p:spPr>
      </p:pic>
      <p:cxnSp>
        <p:nvCxnSpPr>
          <p:cNvPr id="6" name="מחבר: מרפקי 5">
            <a:extLst>
              <a:ext uri="{FF2B5EF4-FFF2-40B4-BE49-F238E27FC236}">
                <a16:creationId xmlns:a16="http://schemas.microsoft.com/office/drawing/2014/main" id="{78ED93CF-2AA3-4279-8205-7469A420FBCD}"/>
              </a:ext>
            </a:extLst>
          </p:cNvPr>
          <p:cNvCxnSpPr>
            <a:cxnSpLocks/>
          </p:cNvCxnSpPr>
          <p:nvPr/>
        </p:nvCxnSpPr>
        <p:spPr>
          <a:xfrm flipV="1">
            <a:off x="683568" y="1052736"/>
            <a:ext cx="4464496" cy="432048"/>
          </a:xfrm>
          <a:prstGeom prst="bentConnector3">
            <a:avLst>
              <a:gd name="adj1" fmla="val 74511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ישר 14">
            <a:extLst>
              <a:ext uri="{FF2B5EF4-FFF2-40B4-BE49-F238E27FC236}">
                <a16:creationId xmlns:a16="http://schemas.microsoft.com/office/drawing/2014/main" id="{4DF4FE62-1909-4209-B340-451AEAEE2479}"/>
              </a:ext>
            </a:extLst>
          </p:cNvPr>
          <p:cNvCxnSpPr/>
          <p:nvPr/>
        </p:nvCxnSpPr>
        <p:spPr>
          <a:xfrm>
            <a:off x="5148064" y="1052736"/>
            <a:ext cx="0" cy="43204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>
            <a:extLst>
              <a:ext uri="{FF2B5EF4-FFF2-40B4-BE49-F238E27FC236}">
                <a16:creationId xmlns:a16="http://schemas.microsoft.com/office/drawing/2014/main" id="{46F06290-8FB3-451D-B1A5-5A4C85F4113A}"/>
              </a:ext>
            </a:extLst>
          </p:cNvPr>
          <p:cNvCxnSpPr/>
          <p:nvPr/>
        </p:nvCxnSpPr>
        <p:spPr>
          <a:xfrm>
            <a:off x="5148064" y="1484784"/>
            <a:ext cx="2952328" cy="14401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74F5A115-EDF1-4F4F-9D2D-4B49A64FE0C8}"/>
              </a:ext>
            </a:extLst>
          </p:cNvPr>
          <p:cNvCxnSpPr/>
          <p:nvPr/>
        </p:nvCxnSpPr>
        <p:spPr>
          <a:xfrm>
            <a:off x="8100392" y="1628800"/>
            <a:ext cx="0" cy="244827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>
            <a:extLst>
              <a:ext uri="{FF2B5EF4-FFF2-40B4-BE49-F238E27FC236}">
                <a16:creationId xmlns:a16="http://schemas.microsoft.com/office/drawing/2014/main" id="{2A52E389-EB34-4116-BDA7-F3355EDB05CC}"/>
              </a:ext>
            </a:extLst>
          </p:cNvPr>
          <p:cNvCxnSpPr>
            <a:cxnSpLocks/>
          </p:cNvCxnSpPr>
          <p:nvPr/>
        </p:nvCxnSpPr>
        <p:spPr>
          <a:xfrm>
            <a:off x="683568" y="1484784"/>
            <a:ext cx="0" cy="244827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ישר 24">
            <a:extLst>
              <a:ext uri="{FF2B5EF4-FFF2-40B4-BE49-F238E27FC236}">
                <a16:creationId xmlns:a16="http://schemas.microsoft.com/office/drawing/2014/main" id="{29749D25-F24C-45F8-9DDC-EC2026708E17}"/>
              </a:ext>
            </a:extLst>
          </p:cNvPr>
          <p:cNvCxnSpPr/>
          <p:nvPr/>
        </p:nvCxnSpPr>
        <p:spPr>
          <a:xfrm flipH="1" flipV="1">
            <a:off x="683568" y="3933056"/>
            <a:ext cx="7416824" cy="14401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אליפסה 26">
            <a:extLst>
              <a:ext uri="{FF2B5EF4-FFF2-40B4-BE49-F238E27FC236}">
                <a16:creationId xmlns:a16="http://schemas.microsoft.com/office/drawing/2014/main" id="{E69963D4-BF23-4B7B-B80E-E64D2A869A57}"/>
              </a:ext>
            </a:extLst>
          </p:cNvPr>
          <p:cNvSpPr/>
          <p:nvPr/>
        </p:nvSpPr>
        <p:spPr>
          <a:xfrm>
            <a:off x="5405238" y="908720"/>
            <a:ext cx="2551138" cy="72008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אליפסה 28">
            <a:extLst>
              <a:ext uri="{FF2B5EF4-FFF2-40B4-BE49-F238E27FC236}">
                <a16:creationId xmlns:a16="http://schemas.microsoft.com/office/drawing/2014/main" id="{4897F6C3-3410-4F5A-A97A-6C5686FC485B}"/>
              </a:ext>
            </a:extLst>
          </p:cNvPr>
          <p:cNvSpPr/>
          <p:nvPr/>
        </p:nvSpPr>
        <p:spPr>
          <a:xfrm>
            <a:off x="1167037" y="908720"/>
            <a:ext cx="2952328" cy="648072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id="{7F09CB65-9560-4B3C-B964-DFE39E146B5F}"/>
              </a:ext>
            </a:extLst>
          </p:cNvPr>
          <p:cNvSpPr/>
          <p:nvPr/>
        </p:nvSpPr>
        <p:spPr>
          <a:xfrm>
            <a:off x="683568" y="4005064"/>
            <a:ext cx="7560841" cy="1584176"/>
          </a:xfrm>
          <a:prstGeom prst="rect">
            <a:avLst/>
          </a:prstGeom>
          <a:noFill/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7C380CDF-8081-4029-9E79-DE15CABD46A9}"/>
              </a:ext>
            </a:extLst>
          </p:cNvPr>
          <p:cNvSpPr/>
          <p:nvPr/>
        </p:nvSpPr>
        <p:spPr>
          <a:xfrm>
            <a:off x="683568" y="5805264"/>
            <a:ext cx="7416824" cy="720080"/>
          </a:xfrm>
          <a:prstGeom prst="rect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33" name="מחבר חץ ישר 32">
            <a:extLst>
              <a:ext uri="{FF2B5EF4-FFF2-40B4-BE49-F238E27FC236}">
                <a16:creationId xmlns:a16="http://schemas.microsoft.com/office/drawing/2014/main" id="{6BEBA19E-ABC0-43FF-AFBE-A2811D2295D9}"/>
              </a:ext>
            </a:extLst>
          </p:cNvPr>
          <p:cNvCxnSpPr>
            <a:cxnSpLocks/>
          </p:cNvCxnSpPr>
          <p:nvPr/>
        </p:nvCxnSpPr>
        <p:spPr>
          <a:xfrm>
            <a:off x="611560" y="1196752"/>
            <a:ext cx="864096" cy="1440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מחבר חץ ישר 34">
            <a:extLst>
              <a:ext uri="{FF2B5EF4-FFF2-40B4-BE49-F238E27FC236}">
                <a16:creationId xmlns:a16="http://schemas.microsoft.com/office/drawing/2014/main" id="{14BD9DDF-FAE6-4FE8-8D43-9E0AA4F8AC19}"/>
              </a:ext>
            </a:extLst>
          </p:cNvPr>
          <p:cNvCxnSpPr>
            <a:cxnSpLocks/>
          </p:cNvCxnSpPr>
          <p:nvPr/>
        </p:nvCxnSpPr>
        <p:spPr>
          <a:xfrm>
            <a:off x="2051720" y="4437112"/>
            <a:ext cx="86409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מחבר חץ ישר 35">
            <a:extLst>
              <a:ext uri="{FF2B5EF4-FFF2-40B4-BE49-F238E27FC236}">
                <a16:creationId xmlns:a16="http://schemas.microsoft.com/office/drawing/2014/main" id="{6C9F9E85-5996-4AC0-A580-DA3D237A5CCA}"/>
              </a:ext>
            </a:extLst>
          </p:cNvPr>
          <p:cNvCxnSpPr>
            <a:cxnSpLocks/>
          </p:cNvCxnSpPr>
          <p:nvPr/>
        </p:nvCxnSpPr>
        <p:spPr>
          <a:xfrm>
            <a:off x="1475657" y="3789040"/>
            <a:ext cx="100811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מחבר חץ ישר 39">
            <a:extLst>
              <a:ext uri="{FF2B5EF4-FFF2-40B4-BE49-F238E27FC236}">
                <a16:creationId xmlns:a16="http://schemas.microsoft.com/office/drawing/2014/main" id="{CF3D8509-E70C-4326-86B6-2560215B1AF1}"/>
              </a:ext>
            </a:extLst>
          </p:cNvPr>
          <p:cNvCxnSpPr>
            <a:cxnSpLocks/>
          </p:cNvCxnSpPr>
          <p:nvPr/>
        </p:nvCxnSpPr>
        <p:spPr>
          <a:xfrm flipH="1">
            <a:off x="6876256" y="5445224"/>
            <a:ext cx="103708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מחבר ישר 43">
            <a:extLst>
              <a:ext uri="{FF2B5EF4-FFF2-40B4-BE49-F238E27FC236}">
                <a16:creationId xmlns:a16="http://schemas.microsoft.com/office/drawing/2014/main" id="{ADC0923A-8621-4EA0-BDFA-AC7EFC01DBF7}"/>
              </a:ext>
            </a:extLst>
          </p:cNvPr>
          <p:cNvCxnSpPr>
            <a:cxnSpLocks/>
          </p:cNvCxnSpPr>
          <p:nvPr/>
        </p:nvCxnSpPr>
        <p:spPr>
          <a:xfrm>
            <a:off x="7308352" y="4293096"/>
            <a:ext cx="86400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7" name="מחבר ישר 46">
            <a:extLst>
              <a:ext uri="{FF2B5EF4-FFF2-40B4-BE49-F238E27FC236}">
                <a16:creationId xmlns:a16="http://schemas.microsoft.com/office/drawing/2014/main" id="{7B94F75A-3779-4868-9523-8FB091A2CC2B}"/>
              </a:ext>
            </a:extLst>
          </p:cNvPr>
          <p:cNvCxnSpPr>
            <a:cxnSpLocks/>
          </p:cNvCxnSpPr>
          <p:nvPr/>
        </p:nvCxnSpPr>
        <p:spPr>
          <a:xfrm>
            <a:off x="6084256" y="5517232"/>
            <a:ext cx="79200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מחבר ישר 47">
            <a:extLst>
              <a:ext uri="{FF2B5EF4-FFF2-40B4-BE49-F238E27FC236}">
                <a16:creationId xmlns:a16="http://schemas.microsoft.com/office/drawing/2014/main" id="{264408CF-50F6-4ECC-9F78-04C080E37BBD}"/>
              </a:ext>
            </a:extLst>
          </p:cNvPr>
          <p:cNvCxnSpPr>
            <a:cxnSpLocks/>
          </p:cNvCxnSpPr>
          <p:nvPr/>
        </p:nvCxnSpPr>
        <p:spPr>
          <a:xfrm>
            <a:off x="7740352" y="4941168"/>
            <a:ext cx="46093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24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2">
            <a:extLst>
              <a:ext uri="{FF2B5EF4-FFF2-40B4-BE49-F238E27FC236}">
                <a16:creationId xmlns:a16="http://schemas.microsoft.com/office/drawing/2014/main" id="{4CE37E27-4559-41BF-B019-C3DADA1C0AB3}"/>
              </a:ext>
            </a:extLst>
          </p:cNvPr>
          <p:cNvSpPr txBox="1">
            <a:spLocks/>
          </p:cNvSpPr>
          <p:nvPr/>
        </p:nvSpPr>
        <p:spPr>
          <a:xfrm>
            <a:off x="502920" y="530352"/>
            <a:ext cx="8183880" cy="5850976"/>
          </a:xfrm>
          <a:prstGeom prst="rect">
            <a:avLst/>
          </a:prstGeom>
        </p:spPr>
        <p:txBody>
          <a:bodyPr>
            <a:normAutofit/>
          </a:bodyPr>
          <a:lstStyle>
            <a:lvl1pPr marL="342906" indent="-342906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ניתן לראות שהתפילה מחולקת לג' חלקים וברכת שהחיינו:</a:t>
            </a:r>
          </a:p>
          <a:p>
            <a:pPr algn="ctr"/>
            <a:r>
              <a:rPr lang="he-IL" sz="24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שאלה 2: בעיון קל מהו תוכן התפילה?</a:t>
            </a:r>
          </a:p>
          <a:p>
            <a:pPr marL="0" indent="0" algn="ctr">
              <a:buFont typeface="Wingdings 3" charset="2"/>
              <a:buNone/>
            </a:pPr>
            <a:endParaRPr lang="he-IL" b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algn="ctr"/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נשים לב למילה </a:t>
            </a:r>
            <a:r>
              <a:rPr lang="he-IL" b="1" dirty="0" err="1">
                <a:latin typeface="Fb Expresivi" panose="02020803050405020304" pitchFamily="18" charset="-79"/>
                <a:cs typeface="Fb Expresivi" panose="02020803050405020304" pitchFamily="18" charset="-79"/>
              </a:rPr>
              <a:t>ג"פ</a:t>
            </a: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 המסומנת בחץ שחור. </a:t>
            </a:r>
            <a:r>
              <a:rPr lang="he-IL" b="1" dirty="0" err="1">
                <a:latin typeface="Fb Expresivi" panose="02020803050405020304" pitchFamily="18" charset="-79"/>
                <a:cs typeface="Fb Expresivi" panose="02020803050405020304" pitchFamily="18" charset="-79"/>
              </a:rPr>
              <a:t>ג"פ</a:t>
            </a: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= ג' פעמים.</a:t>
            </a:r>
          </a:p>
          <a:p>
            <a:pPr marL="0" indent="0" algn="ctr">
              <a:buFont typeface="Wingdings 3" charset="2"/>
              <a:buNone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את קטעי התפילה נאמר 3 פעמים יחד עם הקהל והחזן. כאשר אומרים שלוש פעמים זה מורה על חוזק ותוקף.</a:t>
            </a:r>
          </a:p>
          <a:p>
            <a:pPr marL="0" indent="0" algn="ctr">
              <a:buFont typeface="Wingdings 3" charset="2"/>
              <a:buNone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אך מתי נדע לומר כל קטע?</a:t>
            </a:r>
          </a:p>
          <a:p>
            <a:pPr marL="0" indent="0" algn="ctr">
              <a:buFont typeface="Wingdings 3" charset="2"/>
              <a:buNone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ישנם קטעים שהחזן אומר קודם (במחזור: </a:t>
            </a:r>
            <a:r>
              <a:rPr lang="he-IL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חזן</a:t>
            </a: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) וישנם קטעים שקודם הקהל ואז החזן (במחזור: </a:t>
            </a:r>
            <a:r>
              <a:rPr lang="he-IL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קהל וחזן</a:t>
            </a: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)</a:t>
            </a:r>
          </a:p>
          <a:p>
            <a:pPr marL="0" indent="0" algn="ctr">
              <a:buFont typeface="Wingdings 3" charset="2"/>
              <a:buNone/>
            </a:pPr>
            <a:endParaRPr lang="he-IL" b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marL="0" indent="0" algn="ctr">
              <a:buFont typeface="Wingdings 3" charset="2"/>
              <a:buNone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נחזור לשקופית הקודמת וכעת נבין יותר את מהלך התפילה.</a:t>
            </a:r>
          </a:p>
          <a:p>
            <a:pPr marL="0" indent="0" algn="ctr">
              <a:buFont typeface="Wingdings 3" charset="2"/>
              <a:buNone/>
            </a:pPr>
            <a:endParaRPr lang="he-IL" b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marL="0" indent="0" algn="ctr">
              <a:buFont typeface="Wingdings 3" charset="2"/>
              <a:buNone/>
            </a:pPr>
            <a:endParaRPr lang="he-IL" sz="39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57552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7B4EFB-AB06-490F-8255-B772A6506C9A}"/>
              </a:ext>
            </a:extLst>
          </p:cNvPr>
          <p:cNvSpPr txBox="1">
            <a:spLocks/>
          </p:cNvSpPr>
          <p:nvPr/>
        </p:nvSpPr>
        <p:spPr>
          <a:xfrm>
            <a:off x="480060" y="980728"/>
            <a:ext cx="8183880" cy="502612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6" indent="-342906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"על דעת המקום ועל דעת הקהל... אנו </a:t>
            </a:r>
            <a:r>
              <a:rPr lang="he-IL" sz="3500" b="1" dirty="0" err="1">
                <a:latin typeface="Fb Expresivi" panose="02020803050405020304" pitchFamily="18" charset="-79"/>
                <a:cs typeface="Fb Expresivi" panose="02020803050405020304" pitchFamily="18" charset="-79"/>
              </a:rPr>
              <a:t>מתירין</a:t>
            </a: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 להתפלל עם </a:t>
            </a:r>
            <a:r>
              <a:rPr lang="he-IL" sz="3500" b="1" dirty="0" err="1">
                <a:latin typeface="Fb Expresivi" panose="02020803050405020304" pitchFamily="18" charset="-79"/>
                <a:cs typeface="Fb Expresivi" panose="02020803050405020304" pitchFamily="18" charset="-79"/>
              </a:rPr>
              <a:t>העברינים</a:t>
            </a: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"</a:t>
            </a:r>
          </a:p>
          <a:p>
            <a:pPr marL="0" indent="0" algn="ctr">
              <a:buFont typeface="Wingdings 3" charset="2"/>
              <a:buNone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אלה המלים הראשונות שבהן פותח שליח-הציבור בבית-הכנסת את תפילת ליל יום- הכיפורים, לפני 'כל נדרי'. מאין צמח המשפט הזה?</a:t>
            </a:r>
          </a:p>
          <a:p>
            <a:pPr marL="0" indent="0" algn="ctr">
              <a:buFont typeface="Wingdings 3" charset="2"/>
              <a:buNone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הימים ימי האינקוויזיציה בספרד. הנוצרים מאלצים את היהודים להתנצר - או לעלות על המוקד. רבים נאנסים לקבל עליהם את הדת הנוצרית - למראית-עין. במסתרים הם ממשיכים לשמור על דת-ישראל. כדי שלא ייתפסו ויגרמו לתפיסת חבריהם, נמנעים האנוסים מליצור קשר עם יהודים אחרים.</a:t>
            </a:r>
          </a:p>
          <a:p>
            <a:pPr marL="0" indent="0" algn="ctr">
              <a:buFont typeface="Wingdings 3" charset="2"/>
              <a:buNone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אך בערב יום-הכיפורים, למרות הסכנה, הם מתאספים יחד במרתפים נסתרים כדי לקבל עליהם ברוב-עם את קדושת היום ולבקש רחמים על היותם נראים כעבריינים כל השנה. ועל אותו זמן ועל אותם עבריינים מאונס, תיקנו לומר: "אנו </a:t>
            </a:r>
            <a:r>
              <a:rPr lang="he-IL" b="1" dirty="0" err="1">
                <a:latin typeface="Fb Expresivi" panose="02020803050405020304" pitchFamily="18" charset="-79"/>
                <a:cs typeface="Fb Expresivi" panose="02020803050405020304" pitchFamily="18" charset="-79"/>
              </a:rPr>
              <a:t>מתירין</a:t>
            </a: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 להתפלל עם העבריינים".</a:t>
            </a:r>
          </a:p>
          <a:p>
            <a:pPr marL="0" indent="0" algn="ctr">
              <a:buFont typeface="Wingdings 3" charset="2"/>
              <a:buNone/>
            </a:pPr>
            <a:endParaRPr lang="he-IL" b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קטע זה נאמר בלחש שלוש פעמים.</a:t>
            </a:r>
          </a:p>
          <a:p>
            <a:pPr marL="0" indent="0" algn="ctr">
              <a:buFont typeface="Wingdings 3" charset="2"/>
              <a:buNone/>
            </a:pPr>
            <a:endParaRPr lang="he-IL" sz="39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94520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509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e-IL" sz="3500" b="1" u="sng" dirty="0">
                <a:latin typeface="Fb Expresivi" panose="02020803050405020304" pitchFamily="18" charset="-79"/>
                <a:cs typeface="Fb Expresivi" panose="02020803050405020304" pitchFamily="18" charset="-79"/>
              </a:rPr>
              <a:t>כל נדרי נכתב בארמית וזה פירושו:</a:t>
            </a:r>
          </a:p>
          <a:p>
            <a:pPr marL="0" indent="0" algn="ctr">
              <a:buNone/>
            </a:pPr>
            <a:endParaRPr lang="he-IL" sz="3200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marL="0" indent="0" algn="ctr">
              <a:buNone/>
            </a:pPr>
            <a:r>
              <a:rPr lang="he-IL" sz="3200" dirty="0">
                <a:latin typeface="Fb Expresivi" panose="02020803050405020304" pitchFamily="18" charset="-79"/>
                <a:cs typeface="Fb Expresivi" panose="02020803050405020304" pitchFamily="18" charset="-79"/>
              </a:rPr>
              <a:t>כל נדרים ואיסורים ושבועות </a:t>
            </a:r>
            <a:r>
              <a:rPr lang="he-IL" sz="3200" dirty="0" err="1">
                <a:latin typeface="Fb Expresivi" panose="02020803050405020304" pitchFamily="18" charset="-79"/>
                <a:cs typeface="Fb Expresivi" panose="02020803050405020304" pitchFamily="18" charset="-79"/>
              </a:rPr>
              <a:t>וחרמות</a:t>
            </a:r>
            <a:r>
              <a:rPr lang="he-IL" sz="3200" dirty="0">
                <a:latin typeface="Fb Expresivi" panose="02020803050405020304" pitchFamily="18" charset="-79"/>
                <a:cs typeface="Fb Expresivi" panose="02020803050405020304" pitchFamily="18" charset="-79"/>
              </a:rPr>
              <a:t> וקונמות וקנסות וכינויים, שנדרנו ושנשבענו ושהחרמנו ושאסרנו על נפשותינו מיום כיפורים זה עד יום כיפורים הבא עלינו לטובה - בכולם התחרטנו בהם; כולם יהיו מותרים, עזובים, מושבתים, בטלים ומבוטלים, לא שרירים ולא קיימים. נדרינו אינם נדרים ואיסורינו אינם איסורים ושבועותינו אינן שבועות.</a:t>
            </a:r>
          </a:p>
          <a:p>
            <a:pPr marL="0" indent="0" algn="ctr">
              <a:buNone/>
            </a:pPr>
            <a:endParaRPr lang="he-IL" sz="3200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קטע זה נאמר יחד עם החזן שלוש פעמים.</a:t>
            </a:r>
          </a:p>
          <a:p>
            <a:pPr marL="0" indent="0" algn="ctr">
              <a:buNone/>
            </a:pPr>
            <a:endParaRPr lang="he-IL" sz="3200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4879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B995D61-CF6F-44A5-B961-FDCB4317695B}"/>
              </a:ext>
            </a:extLst>
          </p:cNvPr>
          <p:cNvSpPr txBox="1">
            <a:spLocks/>
          </p:cNvSpPr>
          <p:nvPr/>
        </p:nvSpPr>
        <p:spPr>
          <a:xfrm>
            <a:off x="611560" y="1196752"/>
            <a:ext cx="8268404" cy="5098129"/>
          </a:xfrm>
          <a:prstGeom prst="rect">
            <a:avLst/>
          </a:prstGeom>
        </p:spPr>
        <p:txBody>
          <a:bodyPr>
            <a:normAutofit/>
          </a:bodyPr>
          <a:lstStyle>
            <a:lvl1pPr marL="342906" indent="-342906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על הקטע האחרון בתפילה זו נאמר בגמרא: שמשמעות אמירת כל הקהל בקול רם "וְנִסְלַח לְכָל עֲדַת בְּנֵי יִשְׂרָאֵל" היא מעין הצהרה: אנו עשינו את שלנו ושבנו אליך ה', ואתה תעשה כמו שהבטחתנו - לסלוח על עונותינו ביום הזה.</a:t>
            </a:r>
          </a:p>
          <a:p>
            <a:pPr marL="0" indent="0" algn="ctr">
              <a:buFont typeface="Wingdings 3" charset="2"/>
              <a:buNone/>
            </a:pPr>
            <a:endParaRPr lang="he-IL" sz="3500" b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he-IL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גם פסוקים אלו נאמרים שלוש פעמים קבל וחזן בהתאמה לנכתב במחזור.</a:t>
            </a:r>
          </a:p>
          <a:p>
            <a:pPr marL="0" indent="0" algn="ctr">
              <a:buFont typeface="Wingdings 3" charset="2"/>
              <a:buNone/>
            </a:pPr>
            <a:endParaRPr lang="he-IL" sz="39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6177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B995D61-CF6F-44A5-B961-FDCB4317695B}"/>
              </a:ext>
            </a:extLst>
          </p:cNvPr>
          <p:cNvSpPr txBox="1">
            <a:spLocks/>
          </p:cNvSpPr>
          <p:nvPr/>
        </p:nvSpPr>
        <p:spPr>
          <a:xfrm>
            <a:off x="611560" y="764704"/>
            <a:ext cx="8268404" cy="5530177"/>
          </a:xfrm>
          <a:prstGeom prst="rect">
            <a:avLst/>
          </a:prstGeom>
        </p:spPr>
        <p:txBody>
          <a:bodyPr>
            <a:normAutofit/>
          </a:bodyPr>
          <a:lstStyle>
            <a:lvl1pPr marL="342906" indent="-342906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r" defTabSz="457207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משימת סכום:</a:t>
            </a:r>
          </a:p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חפשי סיפור המדבר אודות:</a:t>
            </a:r>
          </a:p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 סליחה ביום הכיפורים</a:t>
            </a:r>
          </a:p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או </a:t>
            </a:r>
          </a:p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מסירות נפש על קיום תורה ומצוות</a:t>
            </a:r>
          </a:p>
          <a:p>
            <a:pPr marL="0" indent="0" algn="ctr">
              <a:buFont typeface="Wingdings 3" charset="2"/>
              <a:buNone/>
            </a:pPr>
            <a:endParaRPr lang="he-IL" sz="3500" b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</a:rPr>
              <a:t>את הספורים נציג במפגש הזום בשעה 12</a:t>
            </a: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  <a:sym typeface="Wingdings" panose="05000000000000000000" pitchFamily="2" charset="2"/>
              </a:rPr>
              <a:t>:00</a:t>
            </a:r>
          </a:p>
          <a:p>
            <a:pPr marL="0" indent="0" algn="ctr">
              <a:buFont typeface="Wingdings 3" charset="2"/>
              <a:buNone/>
            </a:pPr>
            <a:r>
              <a:rPr lang="he-IL" sz="3500" b="1" dirty="0">
                <a:latin typeface="Fb Expresivi" panose="02020803050405020304" pitchFamily="18" charset="-79"/>
                <a:cs typeface="Fb Expresivi" panose="02020803050405020304" pitchFamily="18" charset="-79"/>
                <a:sym typeface="Wingdings" panose="05000000000000000000" pitchFamily="2" charset="2"/>
              </a:rPr>
              <a:t>בהצלחה!</a:t>
            </a:r>
            <a:endParaRPr lang="he-IL" b="1" dirty="0">
              <a:latin typeface="Fb Expresivi" panose="02020803050405020304" pitchFamily="18" charset="-79"/>
              <a:cs typeface="Fb Expresivi" panose="02020803050405020304" pitchFamily="18" charset="-79"/>
            </a:endParaRPr>
          </a:p>
          <a:p>
            <a:pPr marL="0" indent="0" algn="ctr">
              <a:buFont typeface="Wingdings 3" charset="2"/>
              <a:buNone/>
            </a:pPr>
            <a:endParaRPr lang="he-IL" sz="39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9299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יונים">
  <a:themeElements>
    <a:clrScheme name="יונים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יונים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יונים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460</Words>
  <Application>Microsoft Office PowerPoint</Application>
  <PresentationFormat>‫הצגה על המסך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7" baseType="lpstr">
      <vt:lpstr>Arial</vt:lpstr>
      <vt:lpstr>Century Gothic</vt:lpstr>
      <vt:lpstr>David</vt:lpstr>
      <vt:lpstr>Fb Expresivi</vt:lpstr>
      <vt:lpstr>Wingdings</vt:lpstr>
      <vt:lpstr>Wingdings 3</vt:lpstr>
      <vt:lpstr>יונים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מושקא סגל</dc:creator>
  <cp:lastModifiedBy>מושקא סגל</cp:lastModifiedBy>
  <cp:revision>9</cp:revision>
  <dcterms:created xsi:type="dcterms:W3CDTF">2020-09-21T19:29:37Z</dcterms:created>
  <dcterms:modified xsi:type="dcterms:W3CDTF">2020-09-21T20:52:50Z</dcterms:modified>
</cp:coreProperties>
</file>