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4" r:id="rId14"/>
    <p:sldId id="269" r:id="rId15"/>
    <p:sldId id="270" r:id="rId16"/>
    <p:sldId id="272" r:id="rId17"/>
    <p:sldId id="273" r:id="rId1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105" d="100"/>
          <a:sy n="105" d="100"/>
        </p:scale>
        <p:origin x="798"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FA48983-CA65-F3C7-B6E4-907367F7160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D847CD5F-8944-5500-5BB4-2B07E7ACED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8822CFE-7483-D7C8-F97D-1A5187820830}"/>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5" name="מציין מיקום של כותרת תחתונה 4">
            <a:extLst>
              <a:ext uri="{FF2B5EF4-FFF2-40B4-BE49-F238E27FC236}">
                <a16:creationId xmlns:a16="http://schemas.microsoft.com/office/drawing/2014/main" id="{E11CDFA0-F8EE-98D8-2E4D-516FAE80E05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7624112-FE4A-36F9-FBED-AA1E2383058B}"/>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2006893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635CE4-BFAD-0A59-B970-551B74224F8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E01FE9F-9E7E-964A-1022-72429EB0E42F}"/>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CE47EE3-31BB-2CD9-9500-4D31670A0AD1}"/>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5" name="מציין מיקום של כותרת תחתונה 4">
            <a:extLst>
              <a:ext uri="{FF2B5EF4-FFF2-40B4-BE49-F238E27FC236}">
                <a16:creationId xmlns:a16="http://schemas.microsoft.com/office/drawing/2014/main" id="{12396DCB-BD22-DB58-B040-D6109ECFB16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B3FA74B-8E3D-CC42-40E3-F597878B53BD}"/>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1099758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9BA73B-E855-60B8-EA5C-53A8095F79CE}"/>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6FDE00D-E0E7-92C2-F59B-0B63127CD02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F034D009-1934-25D5-67AE-97831F66B5BF}"/>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5" name="מציין מיקום של כותרת תחתונה 4">
            <a:extLst>
              <a:ext uri="{FF2B5EF4-FFF2-40B4-BE49-F238E27FC236}">
                <a16:creationId xmlns:a16="http://schemas.microsoft.com/office/drawing/2014/main" id="{81945CCA-0FC9-1C93-9A20-7D7CF538DB6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F8F8A5B-12EF-375B-5C6B-7556B754B6D4}"/>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1015742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448070B-729F-6BB1-7085-C5DDE2CAC4B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FC5C3B1-6725-B286-683E-13866737002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43EC6DAA-C7F5-4FD7-8BAE-611252B9BE1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E80E7943-83B2-4928-3E47-DA5FFCE6D35B}"/>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6" name="מציין מיקום של כותרת תחתונה 5">
            <a:extLst>
              <a:ext uri="{FF2B5EF4-FFF2-40B4-BE49-F238E27FC236}">
                <a16:creationId xmlns:a16="http://schemas.microsoft.com/office/drawing/2014/main" id="{ABB90B3A-38C6-1C1D-593A-92A8A4E0079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21A8F9D-B5A9-9AC4-847A-0F91A0A164D6}"/>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1802212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58419A-B160-79CD-E37E-C48CD519C045}"/>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E950470-7550-72A0-5C4A-D5F359DD19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DA1A8852-C1F5-AA01-466A-6AF62EF9B7B5}"/>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7816562-5F35-4829-7F47-751860AC28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C0B4B46E-ADE6-48AF-9700-1F8BE7096A05}"/>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951ED9B-5354-3A43-4FDC-DFF6E0B095A3}"/>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8" name="מציין מיקום של כותרת תחתונה 7">
            <a:extLst>
              <a:ext uri="{FF2B5EF4-FFF2-40B4-BE49-F238E27FC236}">
                <a16:creationId xmlns:a16="http://schemas.microsoft.com/office/drawing/2014/main" id="{2CEBEF51-9990-D0CB-23D8-E5E8E770400F}"/>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B89EB48-FD47-2EFE-A9E7-7F5AC0FF7B68}"/>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112133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E8BE0A8-A21C-01EC-5E0B-717F93149EB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42EE38F-3A10-233C-FD26-BDDEAE8EC960}"/>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4" name="מציין מיקום של כותרת תחתונה 3">
            <a:extLst>
              <a:ext uri="{FF2B5EF4-FFF2-40B4-BE49-F238E27FC236}">
                <a16:creationId xmlns:a16="http://schemas.microsoft.com/office/drawing/2014/main" id="{0198B4B9-A5D5-DB86-4D84-9F172DB789B7}"/>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3989A75-9046-BF5D-127B-B67C328020C9}"/>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2827366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40C7990A-E0B9-3AE6-E42D-DFE52E55B01E}"/>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3" name="מציין מיקום של כותרת תחתונה 2">
            <a:extLst>
              <a:ext uri="{FF2B5EF4-FFF2-40B4-BE49-F238E27FC236}">
                <a16:creationId xmlns:a16="http://schemas.microsoft.com/office/drawing/2014/main" id="{FB4B7C4F-7F09-8874-0DB7-8D4C49B941D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178E6F34-A930-1379-FB04-E35B51C58259}"/>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3062662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757A23-F6DE-B661-4814-397F5CB1CA5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16A01DE-FF59-408A-4064-43AF01CBA5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333338EF-F501-7471-1BDF-043A699511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51106F9-FF2C-A607-B096-A29E98EA75DC}"/>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6" name="מציין מיקום של כותרת תחתונה 5">
            <a:extLst>
              <a:ext uri="{FF2B5EF4-FFF2-40B4-BE49-F238E27FC236}">
                <a16:creationId xmlns:a16="http://schemas.microsoft.com/office/drawing/2014/main" id="{E2EF8491-A49A-5BBF-DF50-A635997119E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D253991-428A-97FA-C801-BF9466E3266D}"/>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554666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9C6CC5D-30EC-88D3-5538-F4486AAC53F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9F29E088-0AB4-02A6-A11E-34EE102D29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856EA21-0D58-E482-6306-9A39353151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E81A1DD-35B9-628A-7445-EFB82A927423}"/>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6" name="מציין מיקום של כותרת תחתונה 5">
            <a:extLst>
              <a:ext uri="{FF2B5EF4-FFF2-40B4-BE49-F238E27FC236}">
                <a16:creationId xmlns:a16="http://schemas.microsoft.com/office/drawing/2014/main" id="{C8F08D31-2876-7E00-D724-DCAC294CD74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3FFA8BB-EF3E-E644-C747-533CEC5B6E17}"/>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143784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436797-9E8F-405B-7C22-65720CF507D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848BF66-70E8-90D9-7646-CD3A0F5F1016}"/>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C366A68-9E7D-FC67-24D3-F16D5D110509}"/>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5" name="מציין מיקום של כותרת תחתונה 4">
            <a:extLst>
              <a:ext uri="{FF2B5EF4-FFF2-40B4-BE49-F238E27FC236}">
                <a16:creationId xmlns:a16="http://schemas.microsoft.com/office/drawing/2014/main" id="{21294E5D-C306-B27D-614D-D1AFDC7CB26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555878C-7C64-C4B6-93BC-0484BCB1A135}"/>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300312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7831E2EE-F1D0-B358-FF9F-072069C64BD9}"/>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3D89025-0EA7-AE44-3DF1-248A29493291}"/>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2F8F547-67FC-A534-D5BE-D45E27CB9EDD}"/>
              </a:ext>
            </a:extLst>
          </p:cNvPr>
          <p:cNvSpPr>
            <a:spLocks noGrp="1"/>
          </p:cNvSpPr>
          <p:nvPr>
            <p:ph type="dt" sz="half" idx="10"/>
          </p:nvPr>
        </p:nvSpPr>
        <p:spPr/>
        <p:txBody>
          <a:bodyPr/>
          <a:lstStyle/>
          <a:p>
            <a:fld id="{95155927-69E9-48DF-9CBD-38508C07AEDF}" type="datetimeFigureOut">
              <a:rPr lang="he-IL" smtClean="0"/>
              <a:t>ו'/תשרי/תשפ"ה</a:t>
            </a:fld>
            <a:endParaRPr lang="he-IL"/>
          </a:p>
        </p:txBody>
      </p:sp>
      <p:sp>
        <p:nvSpPr>
          <p:cNvPr id="5" name="מציין מיקום של כותרת תחתונה 4">
            <a:extLst>
              <a:ext uri="{FF2B5EF4-FFF2-40B4-BE49-F238E27FC236}">
                <a16:creationId xmlns:a16="http://schemas.microsoft.com/office/drawing/2014/main" id="{7C5F70F5-7F5A-EF52-CC56-8D86449F4D4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B5AC0E3-76D7-9304-D5BD-7C054488F7CC}"/>
              </a:ext>
            </a:extLst>
          </p:cNvPr>
          <p:cNvSpPr>
            <a:spLocks noGrp="1"/>
          </p:cNvSpPr>
          <p:nvPr>
            <p:ph type="sldNum" sz="quarter" idx="12"/>
          </p:nvPr>
        </p:nvSpPr>
        <p:spPr/>
        <p:txBody>
          <a:bodyPr/>
          <a:lstStyle/>
          <a:p>
            <a:fld id="{C189E7BD-D764-4682-AFEC-EC8C70322096}" type="slidenum">
              <a:rPr lang="he-IL" smtClean="0"/>
              <a:t>‹#›</a:t>
            </a:fld>
            <a:endParaRPr lang="he-IL"/>
          </a:p>
        </p:txBody>
      </p:sp>
    </p:spTree>
    <p:extLst>
      <p:ext uri="{BB962C8B-B14F-4D97-AF65-F5344CB8AC3E}">
        <p14:creationId xmlns:p14="http://schemas.microsoft.com/office/powerpoint/2010/main" val="2453277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24A3275C-9441-9297-08AA-A882D514B103}"/>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2CA6AE8-A735-D712-B42A-CCD7F00AA52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1A20DE8-F11B-602D-550F-B265C1764E2C}"/>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95155927-69E9-48DF-9CBD-38508C07AEDF}" type="datetimeFigureOut">
              <a:rPr lang="he-IL" smtClean="0"/>
              <a:t>ו'/תשרי/תשפ"ה</a:t>
            </a:fld>
            <a:endParaRPr lang="he-IL"/>
          </a:p>
        </p:txBody>
      </p:sp>
      <p:sp>
        <p:nvSpPr>
          <p:cNvPr id="5" name="מציין מיקום של כותרת תחתונה 4">
            <a:extLst>
              <a:ext uri="{FF2B5EF4-FFF2-40B4-BE49-F238E27FC236}">
                <a16:creationId xmlns:a16="http://schemas.microsoft.com/office/drawing/2014/main" id="{F3A459AC-E0F6-2AD4-8B18-655DD6D555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C0A588CF-20C6-068E-CB7E-85C5B6C08C98}"/>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C189E7BD-D764-4682-AFEC-EC8C70322096}" type="slidenum">
              <a:rPr lang="he-IL" smtClean="0"/>
              <a:t>‹#›</a:t>
            </a:fld>
            <a:endParaRPr lang="he-IL"/>
          </a:p>
        </p:txBody>
      </p:sp>
    </p:spTree>
    <p:extLst>
      <p:ext uri="{BB962C8B-B14F-4D97-AF65-F5344CB8AC3E}">
        <p14:creationId xmlns:p14="http://schemas.microsoft.com/office/powerpoint/2010/main" val="805831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zemaze.co.il/video-tag/yom-kippur-2/"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kipa.co.il/%D7%99%D7%94%D7%93%D7%95%D7%AA/%D7%97%D7%92%D7%99%D7%9D/%D7%90%D7%9C%D7%95%D7%9C/%D7%97%D7%9C%D7%A7%D7%99-%D7%94%D7%AA%D7%A9%D7%95%D7%91%D7%94---%D7%95%D7%99%D7%93%D7%95%D7%99/"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food.walla.co.il/item/3527749"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hyperlink" Target="https://limudyomi.com/%D7%98%D7%99%D7%91%D7%95%D7%9C-%D7%97%D7%9C%D7%94-%D7%91%D7%93%D7%91%D7%A9-%D7%95%D7%91%D7%9E%D7%9C%D7%97/" TargetMode="Externa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hyperlink" Target="https://www.m-y-net.co.il/%D7%9E%D7%98%D7%94-%D7%99%D7%94%D7%95%D7%93%D7%94/31-08-2021-%D7%A1%D7%9C%D7%99%D7%97%D7%94/"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jew10.com/shop/holidays/yom-kippur/kapures/" TargetMode="External"/><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QrAeGucX7Tk" TargetMode="Externa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otzrot-hagan.com/product/%D7%A7%D7%99%D7%A8-%D7%AA%D7%95%D7%9B%D7%9F-%D7%94%D7%A2%D7%99%D7%A0%D7%95%D7%99%D7%99%D7%9D-%D7%91%D7%99%D7%95%D7%9D-%D7%94%D7%9B%D7%99%D7%A4%D7%95%D7%A8%D7%99%D7%9D/"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e.chabad.org/library/article_cdo/aid/3906683"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he.chabad.org/library/article_cdo/aid/3906683"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musaf-shabbat.com/2011/01/17/%D7%94%D7%99%D7%9E%D7%99%D7%9D-%D7%94%D7%A0%D7%95%D7%A8%D7%90%D7%99%D7%9D-%D7%90%D7%95-%D7%94%D7%A0%D7%90%D7%94%D7%91%D7%99%D7%9D-%D7%97%D7%99%D7%99%D7%9D-%D7%A0%D7%91%D7%95%D7%9F/"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usaf-shabbat.com/2011/01/17/%D7%94%D7%99%D7%9E%D7%99%D7%9D-%D7%94%D7%A0%D7%95%D7%A8%D7%90%D7%99%D7%9D-%D7%90%D7%95-%D7%94%D7%A0%D7%90%D7%94%D7%91%D7%99%D7%9D-%D7%97%D7%99%D7%99%D7%9D-%D7%A0%D7%91%D7%95%D7%9F/" TargetMode="External"/><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hidabroot.org/article/172632"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kikar.co.il/haredim-news/251620" TargetMode="External"/><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ענן, שמיים, צילום מסך, חשיכה&#10;&#10;התיאור נוצר באופן אוטומטי">
            <a:extLst>
              <a:ext uri="{FF2B5EF4-FFF2-40B4-BE49-F238E27FC236}">
                <a16:creationId xmlns:a16="http://schemas.microsoft.com/office/drawing/2014/main" id="{04D38169-54A3-1640-9974-BB00878C417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412AF650-3E48-49B6-33A0-74CA3ECEA593}"/>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he-IL" sz="5200">
                <a:solidFill>
                  <a:srgbClr val="FFFFFF"/>
                </a:solidFill>
              </a:rPr>
              <a:t>יום הכיפורים</a:t>
            </a:r>
          </a:p>
        </p:txBody>
      </p:sp>
      <p:sp>
        <p:nvSpPr>
          <p:cNvPr id="3" name="כותרת משנה 2">
            <a:extLst>
              <a:ext uri="{FF2B5EF4-FFF2-40B4-BE49-F238E27FC236}">
                <a16:creationId xmlns:a16="http://schemas.microsoft.com/office/drawing/2014/main" id="{4ABB107A-6537-70B9-BC9F-CAADF7164DAE}"/>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he-IL">
              <a:solidFill>
                <a:srgbClr val="FFFFFF"/>
              </a:solidFill>
            </a:endParaRPr>
          </a:p>
        </p:txBody>
      </p:sp>
    </p:spTree>
    <p:extLst>
      <p:ext uri="{BB962C8B-B14F-4D97-AF65-F5344CB8AC3E}">
        <p14:creationId xmlns:p14="http://schemas.microsoft.com/office/powerpoint/2010/main" val="28826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תמונה 6" descr="מזון על שולחן">
            <a:extLst>
              <a:ext uri="{FF2B5EF4-FFF2-40B4-BE49-F238E27FC236}">
                <a16:creationId xmlns:a16="http://schemas.microsoft.com/office/drawing/2014/main" id="{16CEBB67-4C7A-9333-DA8E-25330202B484}"/>
              </a:ext>
            </a:extLst>
          </p:cNvPr>
          <p:cNvPicPr>
            <a:picLocks noChangeAspect="1"/>
          </p:cNvPicPr>
          <p:nvPr/>
        </p:nvPicPr>
        <p:blipFill>
          <a:blip r:embed="rId2">
            <a:extLst>
              <a:ext uri="{28A0092B-C50C-407E-A947-70E740481C1C}">
                <a14:useLocalDpi xmlns:a14="http://schemas.microsoft.com/office/drawing/2010/main" val="0"/>
              </a:ext>
            </a:extLst>
          </a:blip>
          <a:srcRect l="2588" r="3294" b="-1"/>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E41DC06E-7EE0-03DD-5F91-CAACB33FB9E9}"/>
              </a:ext>
            </a:extLst>
          </p:cNvPr>
          <p:cNvSpPr>
            <a:spLocks noGrp="1"/>
          </p:cNvSpPr>
          <p:nvPr>
            <p:ph type="title"/>
          </p:nvPr>
        </p:nvSpPr>
        <p:spPr>
          <a:xfrm>
            <a:off x="7531610" y="365125"/>
            <a:ext cx="3822189" cy="1899912"/>
          </a:xfrm>
        </p:spPr>
        <p:txBody>
          <a:bodyPr>
            <a:normAutofit/>
          </a:bodyPr>
          <a:lstStyle/>
          <a:p>
            <a:r>
              <a:rPr lang="he-IL" sz="4000"/>
              <a:t>ערב יום הכיפורים</a:t>
            </a:r>
          </a:p>
        </p:txBody>
      </p:sp>
      <p:sp>
        <p:nvSpPr>
          <p:cNvPr id="3" name="מציין מיקום תוכן 2">
            <a:extLst>
              <a:ext uri="{FF2B5EF4-FFF2-40B4-BE49-F238E27FC236}">
                <a16:creationId xmlns:a16="http://schemas.microsoft.com/office/drawing/2014/main" id="{3D93CE6A-6303-FEB4-7775-DCC53EB3B76C}"/>
              </a:ext>
            </a:extLst>
          </p:cNvPr>
          <p:cNvSpPr>
            <a:spLocks noGrp="1"/>
          </p:cNvSpPr>
          <p:nvPr>
            <p:ph idx="1"/>
          </p:nvPr>
        </p:nvSpPr>
        <p:spPr>
          <a:xfrm>
            <a:off x="7531610" y="2434201"/>
            <a:ext cx="3822189" cy="3742762"/>
          </a:xfrm>
        </p:spPr>
        <p:txBody>
          <a:bodyPr>
            <a:normAutofit/>
          </a:bodyPr>
          <a:lstStyle/>
          <a:p>
            <a:r>
              <a:rPr lang="he-IL" sz="2000">
                <a:latin typeface="+mj-lt"/>
                <a:ea typeface="+mj-ea"/>
                <a:cs typeface="+mj-cs"/>
              </a:rPr>
              <a:t>דּרְשׁוּ חֲכמִים:</a:t>
            </a:r>
          </a:p>
          <a:p>
            <a:r>
              <a:rPr lang="he-IL" sz="2000">
                <a:latin typeface="+mj-lt"/>
                <a:ea typeface="+mj-ea"/>
                <a:cs typeface="+mj-cs"/>
              </a:rPr>
              <a:t>וְכִּי בְתִּשְעָּה מִּתְעַנִּּין? וַהֲלאֹ בַעֲשָּרָּה מִּתְעַנִּּין! אֶלָּא לוֹמַר לְךָ, כָּל הָּאוֹכל וְשוֹתֶה תְשִּיעִּי, מַעֲלֶה עָּלָּיו הַכָּתּוב כְאִּלוּ הִּתְעַנָּּה תְשִּיעִּי וַעֲשִּירי.</a:t>
            </a:r>
          </a:p>
        </p:txBody>
      </p:sp>
    </p:spTree>
    <p:extLst>
      <p:ext uri="{BB962C8B-B14F-4D97-AF65-F5344CB8AC3E}">
        <p14:creationId xmlns:p14="http://schemas.microsoft.com/office/powerpoint/2010/main" val="1487660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7A260C8F-6151-A902-9333-2FE227914C61}"/>
              </a:ext>
            </a:extLst>
          </p:cNvPr>
          <p:cNvSpPr>
            <a:spLocks noGrp="1"/>
          </p:cNvSpPr>
          <p:nvPr>
            <p:ph type="title"/>
          </p:nvPr>
        </p:nvSpPr>
        <p:spPr>
          <a:xfrm>
            <a:off x="640080" y="325369"/>
            <a:ext cx="4368602" cy="1956841"/>
          </a:xfrm>
        </p:spPr>
        <p:txBody>
          <a:bodyPr anchor="b">
            <a:normAutofit/>
          </a:bodyPr>
          <a:lstStyle/>
          <a:p>
            <a:endParaRPr lang="he-IL" sz="540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תוכן 2">
            <a:extLst>
              <a:ext uri="{FF2B5EF4-FFF2-40B4-BE49-F238E27FC236}">
                <a16:creationId xmlns:a16="http://schemas.microsoft.com/office/drawing/2014/main" id="{EAA9006D-E669-16CD-208C-34363F1FF768}"/>
              </a:ext>
            </a:extLst>
          </p:cNvPr>
          <p:cNvSpPr>
            <a:spLocks noGrp="1"/>
          </p:cNvSpPr>
          <p:nvPr>
            <p:ph idx="1"/>
          </p:nvPr>
        </p:nvSpPr>
        <p:spPr>
          <a:xfrm>
            <a:off x="640080" y="2872899"/>
            <a:ext cx="4243589" cy="3320668"/>
          </a:xfrm>
        </p:spPr>
        <p:txBody>
          <a:bodyPr>
            <a:normAutofit/>
          </a:bodyPr>
          <a:lstStyle/>
          <a:p>
            <a:r>
              <a:rPr lang="he-IL" sz="2200">
                <a:latin typeface="+mj-lt"/>
                <a:ea typeface="+mj-ea"/>
                <a:cs typeface="+mj-cs"/>
              </a:rPr>
              <a:t>צרִיךְ לְהִתְוַדּוֹת בִתְפִלַּת מִנְחה, לִפְנֵּי הַסְעוּדה הַמַּפְסֶקֶת, כְדֵּי שֶׁאִם חלִילה תִקְרֶה לאדם תַקלה בַסְעוּדה וְלאֹ יוּכַל לְהִתְפַלֵּּל בְיוֹם הַכִפוּרִים, לְפחוֹת אמַר וִדּוּי פַעַם אַחַת.</a:t>
            </a:r>
          </a:p>
        </p:txBody>
      </p:sp>
      <p:pic>
        <p:nvPicPr>
          <p:cNvPr id="5" name="תמונה 4" descr="תמונה שמכילה אדם, חולצה, לבוש, איש&#10;&#10;התיאור נוצר באופן אוטומטי">
            <a:extLst>
              <a:ext uri="{FF2B5EF4-FFF2-40B4-BE49-F238E27FC236}">
                <a16:creationId xmlns:a16="http://schemas.microsoft.com/office/drawing/2014/main" id="{57AE6DC4-3788-739D-4F89-90AED9A764E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1141" r="11936"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24461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2DAA6C16-BF9B-4A3E-BC70-EE6015D4F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79744437-95F0-C438-CDC8-DA572FCEBBA1}"/>
              </a:ext>
            </a:extLst>
          </p:cNvPr>
          <p:cNvSpPr>
            <a:spLocks noGrp="1"/>
          </p:cNvSpPr>
          <p:nvPr>
            <p:ph type="title"/>
          </p:nvPr>
        </p:nvSpPr>
        <p:spPr>
          <a:xfrm>
            <a:off x="838200" y="4669978"/>
            <a:ext cx="4391024" cy="1173700"/>
          </a:xfrm>
        </p:spPr>
        <p:txBody>
          <a:bodyPr anchor="t">
            <a:normAutofit/>
          </a:bodyPr>
          <a:lstStyle/>
          <a:p>
            <a:endParaRPr lang="he-IL" sz="4000">
              <a:solidFill>
                <a:schemeClr val="bg1"/>
              </a:solidFill>
            </a:endParaRPr>
          </a:p>
        </p:txBody>
      </p:sp>
      <p:pic>
        <p:nvPicPr>
          <p:cNvPr id="5" name="תמונה 4" descr="תמונה שמכילה אוכל, מאפים, אוכל מהיר, נשנוש&#10;&#10;התיאור נוצר באופן אוטומטי">
            <a:extLst>
              <a:ext uri="{FF2B5EF4-FFF2-40B4-BE49-F238E27FC236}">
                <a16:creationId xmlns:a16="http://schemas.microsoft.com/office/drawing/2014/main" id="{F4BEDB24-2C79-6DF1-BC31-80E93425A6B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49" r="12164" b="1"/>
          <a:stretch/>
        </p:blipFill>
        <p:spPr>
          <a:xfrm>
            <a:off x="6" y="-1"/>
            <a:ext cx="6000749" cy="3911828"/>
          </a:xfrm>
          <a:custGeom>
            <a:avLst/>
            <a:gdLst/>
            <a:ahLst/>
            <a:cxnLst/>
            <a:rect l="l" t="t" r="r" b="b"/>
            <a:pathLst>
              <a:path w="6000749" h="3911828">
                <a:moveTo>
                  <a:pt x="0" y="0"/>
                </a:moveTo>
                <a:lnTo>
                  <a:pt x="6000749" y="0"/>
                </a:lnTo>
                <a:lnTo>
                  <a:pt x="6000749" y="3767827"/>
                </a:lnTo>
                <a:lnTo>
                  <a:pt x="5572124" y="3740378"/>
                </a:lnTo>
                <a:lnTo>
                  <a:pt x="0" y="3911828"/>
                </a:lnTo>
                <a:close/>
              </a:path>
            </a:pathLst>
          </a:custGeom>
        </p:spPr>
      </p:pic>
      <p:pic>
        <p:nvPicPr>
          <p:cNvPr id="7" name="תמונה 6" descr="תמונה שמכילה אוכל, משקה, נוזל, ספל&#10;&#10;התיאור נוצר באופן אוטומטי">
            <a:extLst>
              <a:ext uri="{FF2B5EF4-FFF2-40B4-BE49-F238E27FC236}">
                <a16:creationId xmlns:a16="http://schemas.microsoft.com/office/drawing/2014/main" id="{91A06858-C03B-45EB-D903-203AED4A5E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1069" b="3"/>
          <a:stretch/>
        </p:blipFill>
        <p:spPr>
          <a:xfrm>
            <a:off x="6191245" y="-1"/>
            <a:ext cx="6000750" cy="3988028"/>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grpSp>
        <p:nvGrpSpPr>
          <p:cNvPr id="19" name="Group 13">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15" name="Freeform: Shape 14">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5">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6">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מציין מיקום תוכן 2">
            <a:extLst>
              <a:ext uri="{FF2B5EF4-FFF2-40B4-BE49-F238E27FC236}">
                <a16:creationId xmlns:a16="http://schemas.microsoft.com/office/drawing/2014/main" id="{79F2E8A0-5845-5440-4995-B4D19DA31A7B}"/>
              </a:ext>
            </a:extLst>
          </p:cNvPr>
          <p:cNvSpPr>
            <a:spLocks noGrp="1"/>
          </p:cNvSpPr>
          <p:nvPr>
            <p:ph idx="1"/>
          </p:nvPr>
        </p:nvSpPr>
        <p:spPr>
          <a:xfrm>
            <a:off x="5664201" y="4766267"/>
            <a:ext cx="5692774" cy="1077411"/>
          </a:xfrm>
        </p:spPr>
        <p:txBody>
          <a:bodyPr>
            <a:normAutofit/>
          </a:bodyPr>
          <a:lstStyle/>
          <a:p>
            <a:r>
              <a:rPr lang="he-IL" sz="2400">
                <a:solidFill>
                  <a:schemeClr val="bg1">
                    <a:alpha val="80000"/>
                  </a:schemeClr>
                </a:solidFill>
                <a:latin typeface="+mj-lt"/>
                <a:ea typeface="+mj-ea"/>
                <a:cs typeface="+mj-cs"/>
              </a:rPr>
              <a:t>. נוֹהֲגִים לִטְבֹל אֶת פְרוּסַת הַמּוֹצִיא בְסֻכר אוֹ בִדְבַשׁ בְכל סְעוּדוֹת הַיוֹם.</a:t>
            </a:r>
          </a:p>
        </p:txBody>
      </p:sp>
    </p:spTree>
    <p:extLst>
      <p:ext uri="{BB962C8B-B14F-4D97-AF65-F5344CB8AC3E}">
        <p14:creationId xmlns:p14="http://schemas.microsoft.com/office/powerpoint/2010/main" val="730592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A73244-E6D9-FFD4-9696-01FB2DF7263F}"/>
              </a:ext>
            </a:extLst>
          </p:cNvPr>
          <p:cNvSpPr>
            <a:spLocks noGrp="1"/>
          </p:cNvSpPr>
          <p:nvPr>
            <p:ph type="title"/>
          </p:nvPr>
        </p:nvSpPr>
        <p:spPr>
          <a:xfrm>
            <a:off x="5868557" y="1138036"/>
            <a:ext cx="5444382" cy="1402470"/>
          </a:xfrm>
        </p:spPr>
        <p:txBody>
          <a:bodyPr anchor="t">
            <a:normAutofit/>
          </a:bodyPr>
          <a:lstStyle/>
          <a:p>
            <a:endParaRPr lang="he-IL" sz="3200"/>
          </a:p>
        </p:txBody>
      </p:sp>
      <p:pic>
        <p:nvPicPr>
          <p:cNvPr id="5" name="תמונה 4" descr="תמונה שמכילה אדם, פני אדם, לבוש, צוואר&#10;&#10;התיאור נוצר באופן אוטומטי">
            <a:extLst>
              <a:ext uri="{FF2B5EF4-FFF2-40B4-BE49-F238E27FC236}">
                <a16:creationId xmlns:a16="http://schemas.microsoft.com/office/drawing/2014/main" id="{73584D37-73D2-E8B2-C005-14D5FFE71F8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7500" r="30250"/>
          <a:stretch/>
        </p:blipFill>
        <p:spPr>
          <a:xfrm>
            <a:off x="-1" y="10"/>
            <a:ext cx="5151179" cy="6857990"/>
          </a:xfrm>
          <a:prstGeom prst="rect">
            <a:avLst/>
          </a:prstGeom>
        </p:spPr>
      </p:pic>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מציין מיקום תוכן 2">
            <a:extLst>
              <a:ext uri="{FF2B5EF4-FFF2-40B4-BE49-F238E27FC236}">
                <a16:creationId xmlns:a16="http://schemas.microsoft.com/office/drawing/2014/main" id="{690DA048-D31E-2383-97E8-905CEC2A4790}"/>
              </a:ext>
            </a:extLst>
          </p:cNvPr>
          <p:cNvSpPr>
            <a:spLocks noGrp="1"/>
          </p:cNvSpPr>
          <p:nvPr>
            <p:ph idx="1"/>
          </p:nvPr>
        </p:nvSpPr>
        <p:spPr>
          <a:xfrm>
            <a:off x="5868557" y="2551176"/>
            <a:ext cx="5444382" cy="3591207"/>
          </a:xfrm>
        </p:spPr>
        <p:txBody>
          <a:bodyPr>
            <a:normAutofit/>
          </a:bodyPr>
          <a:lstStyle/>
          <a:p>
            <a:r>
              <a:rPr lang="he-IL" sz="2000">
                <a:latin typeface="+mj-lt"/>
                <a:ea typeface="+mj-ea"/>
                <a:cs typeface="+mj-cs"/>
              </a:rPr>
              <a:t>יֵּשׁ לְבַקֵּשׁ מְחִילה מֵּהַחֲברִים לִפְנֵּי יוֹם הַכִפוּרִים, מִפְנֵּי שֶׁאֵּין יוֹם הַכִפוּרִים מְכַפֵּר עַל עֲברוֹת שֶׁבֵּין אדם לַחֲברוֹ עַד שֶׁיְרַצֶה אֶת חֲבֵּרוֹ. עַל אַחַת כַמּהְ וכַמּה שֶׁיֵּשׁ לְבַקֵּשׁ מְחִילה מֵּהַהוֹרִים שֶׁעֲלֵּיהֶם צִוְּתה הַתוֹרה בִכְבוֹדם.</a:t>
            </a:r>
          </a:p>
        </p:txBody>
      </p:sp>
    </p:spTree>
    <p:extLst>
      <p:ext uri="{BB962C8B-B14F-4D97-AF65-F5344CB8AC3E}">
        <p14:creationId xmlns:p14="http://schemas.microsoft.com/office/powerpoint/2010/main" val="3201156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2F4F0FA-2A0A-DB93-6F10-244555555DE1}"/>
              </a:ext>
            </a:extLst>
          </p:cNvPr>
          <p:cNvSpPr>
            <a:spLocks noGrp="1"/>
          </p:cNvSpPr>
          <p:nvPr>
            <p:ph type="title"/>
          </p:nvPr>
        </p:nvSpPr>
        <p:spPr>
          <a:xfrm>
            <a:off x="5868557" y="1138036"/>
            <a:ext cx="5444382" cy="1402470"/>
          </a:xfrm>
        </p:spPr>
        <p:txBody>
          <a:bodyPr anchor="t">
            <a:normAutofit/>
          </a:bodyPr>
          <a:lstStyle/>
          <a:p>
            <a:r>
              <a:rPr lang="he-IL" sz="3200"/>
              <a:t>כפרות</a:t>
            </a:r>
            <a:br>
              <a:rPr lang="he-IL" sz="3200"/>
            </a:br>
            <a:endParaRPr lang="he-IL" sz="3200"/>
          </a:p>
        </p:txBody>
      </p:sp>
      <p:pic>
        <p:nvPicPr>
          <p:cNvPr id="7" name="תמונה 6" descr="תמונה שמכילה לבוש, איש, אדם, כובע&#10;&#10;התיאור נוצר באופן אוטומטי">
            <a:extLst>
              <a:ext uri="{FF2B5EF4-FFF2-40B4-BE49-F238E27FC236}">
                <a16:creationId xmlns:a16="http://schemas.microsoft.com/office/drawing/2014/main" id="{6E956A18-1E5B-D9B7-B222-D5E5F83D580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876" r="12009" b="-3"/>
          <a:stretch/>
        </p:blipFill>
        <p:spPr>
          <a:xfrm>
            <a:off x="-1" y="10"/>
            <a:ext cx="5151179" cy="6857990"/>
          </a:xfrm>
          <a:prstGeom prst="rect">
            <a:avLst/>
          </a:prstGeom>
        </p:spPr>
      </p:pic>
      <p:cxnSp>
        <p:nvCxnSpPr>
          <p:cNvPr id="17" name="Straight Connector 16">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מציין מיקום תוכן 2">
            <a:extLst>
              <a:ext uri="{FF2B5EF4-FFF2-40B4-BE49-F238E27FC236}">
                <a16:creationId xmlns:a16="http://schemas.microsoft.com/office/drawing/2014/main" id="{0BEFF7E9-3F58-E246-C135-4FF34E13EE3E}"/>
              </a:ext>
            </a:extLst>
          </p:cNvPr>
          <p:cNvSpPr>
            <a:spLocks noGrp="1"/>
          </p:cNvSpPr>
          <p:nvPr>
            <p:ph idx="1"/>
          </p:nvPr>
        </p:nvSpPr>
        <p:spPr>
          <a:xfrm>
            <a:off x="5868557" y="2551176"/>
            <a:ext cx="5444382" cy="3591207"/>
          </a:xfrm>
        </p:spPr>
        <p:txBody>
          <a:bodyPr>
            <a:normAutofit/>
          </a:bodyPr>
          <a:lstStyle/>
          <a:p>
            <a:r>
              <a:rPr lang="he-IL" sz="1700" dirty="0"/>
              <a:t>נהוג לקיים את מנהג הכפרות השכם בבוקר בערב יום הכיפורים או קודם לכן בעשרת ימי תשובה. יש להחזיק את התרנגול (לזכר) או התרנגולת (לנקבה) או את כסף ה'כפרות' ביד ימין ולומר: בְּנֵי אָדָם....</a:t>
            </a:r>
          </a:p>
          <a:p>
            <a:r>
              <a:rPr lang="he-IL" sz="1700" dirty="0"/>
              <a:t>מסובבים את התרנגול או הכסף מעל הראש שלוש פעמים ואומרים:</a:t>
            </a:r>
          </a:p>
          <a:p>
            <a:pPr marL="0" indent="0">
              <a:buNone/>
            </a:pPr>
            <a:r>
              <a:rPr lang="he-IL" sz="1700" dirty="0"/>
              <a:t>זֶה חֲלִיפָתִי, זֶה תְּמוּרָתִי, זֶה כַּפָּרָתִי. זֶה הַתַּרְנְגוֹל [או: זֶה הַכֶּסֶף] יֵלֵךְ לְמִיתָה [או: יֵלֵךְ לִצְדָקָה] וַאֲנִי אֵלֵךְ לְחַיִּים טוֹבִים </a:t>
            </a:r>
            <a:r>
              <a:rPr lang="he-IL" sz="1700" dirty="0" err="1"/>
              <a:t>אֲרֻכִּים</a:t>
            </a:r>
            <a:r>
              <a:rPr lang="he-IL" sz="1700" dirty="0"/>
              <a:t> וּלְשָׁלוֹם.</a:t>
            </a:r>
          </a:p>
        </p:txBody>
      </p:sp>
    </p:spTree>
    <p:extLst>
      <p:ext uri="{BB962C8B-B14F-4D97-AF65-F5344CB8AC3E}">
        <p14:creationId xmlns:p14="http://schemas.microsoft.com/office/powerpoint/2010/main" val="3011187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686D8377-2684-019F-DA03-0868F9C4C5E8}"/>
              </a:ext>
            </a:extLst>
          </p:cNvPr>
          <p:cNvSpPr>
            <a:spLocks noGrp="1"/>
          </p:cNvSpPr>
          <p:nvPr>
            <p:ph type="title"/>
          </p:nvPr>
        </p:nvSpPr>
        <p:spPr>
          <a:xfrm>
            <a:off x="7320466" y="609600"/>
            <a:ext cx="4140014" cy="1330839"/>
          </a:xfrm>
        </p:spPr>
        <p:txBody>
          <a:bodyPr>
            <a:normAutofit/>
          </a:bodyPr>
          <a:lstStyle/>
          <a:p>
            <a:endParaRPr lang="he-IL"/>
          </a:p>
        </p:txBody>
      </p:sp>
      <p:pic>
        <p:nvPicPr>
          <p:cNvPr id="5" name="תמונה 4" descr="הגדרת שולחן חתונה כחול">
            <a:extLst>
              <a:ext uri="{FF2B5EF4-FFF2-40B4-BE49-F238E27FC236}">
                <a16:creationId xmlns:a16="http://schemas.microsoft.com/office/drawing/2014/main" id="{55A678FE-53F1-E821-5FB1-D22851B17A29}"/>
              </a:ext>
            </a:extLst>
          </p:cNvPr>
          <p:cNvPicPr>
            <a:picLocks noChangeAspect="1"/>
          </p:cNvPicPr>
          <p:nvPr/>
        </p:nvPicPr>
        <p:blipFill>
          <a:blip r:embed="rId2">
            <a:extLst>
              <a:ext uri="{28A0092B-C50C-407E-A947-70E740481C1C}">
                <a14:useLocalDpi xmlns:a14="http://schemas.microsoft.com/office/drawing/2010/main" val="0"/>
              </a:ext>
            </a:extLst>
          </a:blip>
          <a:srcRect l="6538" r="26286"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מציין מיקום תוכן 2">
            <a:extLst>
              <a:ext uri="{FF2B5EF4-FFF2-40B4-BE49-F238E27FC236}">
                <a16:creationId xmlns:a16="http://schemas.microsoft.com/office/drawing/2014/main" id="{0B37D1D2-E9B7-C836-F8FD-3AE6EF74E379}"/>
              </a:ext>
            </a:extLst>
          </p:cNvPr>
          <p:cNvSpPr>
            <a:spLocks noGrp="1"/>
          </p:cNvSpPr>
          <p:nvPr>
            <p:ph idx="1"/>
          </p:nvPr>
        </p:nvSpPr>
        <p:spPr>
          <a:xfrm>
            <a:off x="7320465" y="2194102"/>
            <a:ext cx="4140013" cy="3908586"/>
          </a:xfrm>
        </p:spPr>
        <p:txBody>
          <a:bodyPr>
            <a:normAutofit/>
          </a:bodyPr>
          <a:lstStyle/>
          <a:p>
            <a:r>
              <a:rPr lang="he-IL" sz="2000" dirty="0">
                <a:latin typeface="+mj-lt"/>
                <a:ea typeface="+mj-ea"/>
                <a:cs typeface="+mj-cs"/>
              </a:rPr>
              <a:t>נוֹהֲגִים </a:t>
            </a:r>
            <a:r>
              <a:rPr lang="he-IL" sz="2000" dirty="0" err="1">
                <a:latin typeface="+mj-lt"/>
                <a:ea typeface="+mj-ea"/>
                <a:cs typeface="+mj-cs"/>
              </a:rPr>
              <a:t>לִלְבֹש</a:t>
            </a:r>
            <a:r>
              <a:rPr lang="he-IL" sz="2000" dirty="0">
                <a:latin typeface="+mj-lt"/>
                <a:ea typeface="+mj-ea"/>
                <a:cs typeface="+mj-cs"/>
              </a:rPr>
              <a:t>ׁ בְגדִים נאִים וְלִפְרֹש מַפה נאה על הַשֻלְחן, כְמוֹ בְשַׁבת.</a:t>
            </a:r>
          </a:p>
          <a:p>
            <a:r>
              <a:rPr lang="he-IL" sz="2000" dirty="0">
                <a:latin typeface="+mj-lt"/>
                <a:ea typeface="+mj-ea"/>
                <a:cs typeface="+mj-cs"/>
              </a:rPr>
              <a:t>וְכן פוֹרְשִים מַפוֹת נאוֹת בְבתי הַכְנֶסת.</a:t>
            </a:r>
          </a:p>
        </p:txBody>
      </p:sp>
    </p:spTree>
    <p:extLst>
      <p:ext uri="{BB962C8B-B14F-4D97-AF65-F5344CB8AC3E}">
        <p14:creationId xmlns:p14="http://schemas.microsoft.com/office/powerpoint/2010/main" val="231963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נר, אדם, קיר, בתוך מבנה&#10;&#10;התיאור נוצר באופן אוטומטי">
            <a:extLst>
              <a:ext uri="{FF2B5EF4-FFF2-40B4-BE49-F238E27FC236}">
                <a16:creationId xmlns:a16="http://schemas.microsoft.com/office/drawing/2014/main" id="{E48BFFCA-A240-F00D-2CDB-C25C8C42BA0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688"/>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048521E4-B523-9EA5-3393-95902AF35CB9}"/>
              </a:ext>
            </a:extLst>
          </p:cNvPr>
          <p:cNvSpPr>
            <a:spLocks noGrp="1"/>
          </p:cNvSpPr>
          <p:nvPr>
            <p:ph type="title"/>
          </p:nvPr>
        </p:nvSpPr>
        <p:spPr>
          <a:xfrm>
            <a:off x="7531610" y="365125"/>
            <a:ext cx="3822189" cy="1899912"/>
          </a:xfrm>
        </p:spPr>
        <p:txBody>
          <a:bodyPr>
            <a:normAutofit/>
          </a:bodyPr>
          <a:lstStyle/>
          <a:p>
            <a:endParaRPr lang="he-IL" sz="4000"/>
          </a:p>
        </p:txBody>
      </p:sp>
      <p:sp>
        <p:nvSpPr>
          <p:cNvPr id="3" name="מציין מיקום תוכן 2">
            <a:extLst>
              <a:ext uri="{FF2B5EF4-FFF2-40B4-BE49-F238E27FC236}">
                <a16:creationId xmlns:a16="http://schemas.microsoft.com/office/drawing/2014/main" id="{C4A9BE9C-DD50-CD3F-5A6B-CEF25E92D4A9}"/>
              </a:ext>
            </a:extLst>
          </p:cNvPr>
          <p:cNvSpPr>
            <a:spLocks noGrp="1"/>
          </p:cNvSpPr>
          <p:nvPr>
            <p:ph idx="1"/>
          </p:nvPr>
        </p:nvSpPr>
        <p:spPr>
          <a:xfrm>
            <a:off x="7531610" y="2434201"/>
            <a:ext cx="3822189" cy="3742762"/>
          </a:xfrm>
        </p:spPr>
        <p:txBody>
          <a:bodyPr>
            <a:normAutofit/>
          </a:bodyPr>
          <a:lstStyle/>
          <a:p>
            <a:r>
              <a:rPr lang="he-IL" sz="2000">
                <a:latin typeface="+mj-lt"/>
                <a:ea typeface="+mj-ea"/>
                <a:cs typeface="+mj-cs"/>
              </a:rPr>
              <a:t>מַדְלִיקִים נֵּרוֹת כְמוֹ בְשַׁבת וְיוֹם טוֹב וּמְברְכִים "לְהַדְלִיק נֵּר שֶׁל יוֹם הַכִפוּרִים", וּבִקְהִלּוֹת האַשְׁכְנַזִים מְברְכִים גם "שֶׁהֶחינוּ". וְאִם יוֹם הַכִפוּרִים חל בְשַׁבת מְברְכִים "לְהַדְלִיק נֵּר שֶׁל שַׁבת ויוֹם הַכִפוּרִים".</a:t>
            </a:r>
          </a:p>
        </p:txBody>
      </p:sp>
    </p:spTree>
    <p:extLst>
      <p:ext uri="{BB962C8B-B14F-4D97-AF65-F5344CB8AC3E}">
        <p14:creationId xmlns:p14="http://schemas.microsoft.com/office/powerpoint/2010/main" val="596707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8BC803E-13F3-4DAB-B17C-BEB007616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DDE571-E57F-4AB5-83C7-30EB5DDC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12191996"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B1DE445-AEE6-0935-156C-16BDC338A321}"/>
              </a:ext>
            </a:extLst>
          </p:cNvPr>
          <p:cNvSpPr>
            <a:spLocks noGrp="1"/>
          </p:cNvSpPr>
          <p:nvPr>
            <p:ph type="title"/>
          </p:nvPr>
        </p:nvSpPr>
        <p:spPr>
          <a:xfrm>
            <a:off x="1137035" y="603622"/>
            <a:ext cx="4282380" cy="1322944"/>
          </a:xfrm>
        </p:spPr>
        <p:txBody>
          <a:bodyPr>
            <a:normAutofit/>
          </a:bodyPr>
          <a:lstStyle/>
          <a:p>
            <a:endParaRPr lang="he-IL">
              <a:solidFill>
                <a:schemeClr val="tx1">
                  <a:lumMod val="85000"/>
                  <a:lumOff val="15000"/>
                </a:schemeClr>
              </a:solidFill>
            </a:endParaRPr>
          </a:p>
        </p:txBody>
      </p:sp>
      <p:sp>
        <p:nvSpPr>
          <p:cNvPr id="3" name="מציין מיקום תוכן 2">
            <a:extLst>
              <a:ext uri="{FF2B5EF4-FFF2-40B4-BE49-F238E27FC236}">
                <a16:creationId xmlns:a16="http://schemas.microsoft.com/office/drawing/2014/main" id="{8C673040-B306-3AB7-808C-B804F449D831}"/>
              </a:ext>
            </a:extLst>
          </p:cNvPr>
          <p:cNvSpPr>
            <a:spLocks noGrp="1"/>
          </p:cNvSpPr>
          <p:nvPr>
            <p:ph idx="1"/>
          </p:nvPr>
        </p:nvSpPr>
        <p:spPr>
          <a:xfrm>
            <a:off x="1137034" y="2207977"/>
            <a:ext cx="3968365" cy="4046401"/>
          </a:xfrm>
        </p:spPr>
        <p:txBody>
          <a:bodyPr>
            <a:normAutofit/>
          </a:bodyPr>
          <a:lstStyle/>
          <a:p>
            <a:r>
              <a:rPr lang="he-IL" sz="2000" dirty="0" err="1">
                <a:solidFill>
                  <a:schemeClr val="tx1">
                    <a:lumMod val="85000"/>
                    <a:lumOff val="15000"/>
                  </a:schemeClr>
                </a:solidFill>
                <a:latin typeface="+mj-lt"/>
                <a:ea typeface="+mj-ea"/>
                <a:cs typeface="+mj-cs"/>
              </a:rPr>
              <a:t>העִנוּי</a:t>
            </a:r>
            <a:r>
              <a:rPr lang="he-IL" sz="2000" dirty="0">
                <a:solidFill>
                  <a:schemeClr val="tx1">
                    <a:lumMod val="85000"/>
                    <a:lumOff val="15000"/>
                  </a:schemeClr>
                </a:solidFill>
                <a:latin typeface="+mj-lt"/>
                <a:ea typeface="+mj-ea"/>
                <a:cs typeface="+mj-cs"/>
              </a:rPr>
              <a:t> בְיוֹם הַכִפוּרִים כוֹלל חֲמִשה אִסוּרִים: אֲכִילה וּשְׁתִיה, רְחִיצה, סִיכה, נְעִילַת הַסַנְדּל</a:t>
            </a:r>
          </a:p>
          <a:p>
            <a:r>
              <a:rPr lang="he-IL" sz="2000" dirty="0">
                <a:solidFill>
                  <a:schemeClr val="tx1">
                    <a:lumMod val="85000"/>
                    <a:lumOff val="15000"/>
                  </a:schemeClr>
                </a:solidFill>
                <a:latin typeface="+mj-lt"/>
                <a:ea typeface="+mj-ea"/>
                <a:cs typeface="+mj-cs"/>
              </a:rPr>
              <a:t>יוֹם הַכִפוּרִים מַתְחִיל מֵּהעֶרב, שֶׁנֶאֱמר "מֵּעֶרֶב עַד עֶרֶב תִשְׁבְתוּ שַׁבַתְכם"</a:t>
            </a:r>
          </a:p>
        </p:txBody>
      </p:sp>
      <p:pic>
        <p:nvPicPr>
          <p:cNvPr id="7" name="תמונה 6" descr="תמונה שמכילה פני אדם, ציור, איור, סרט מצויר&#10;&#10;התיאור נוצר באופן אוטומטי">
            <a:extLst>
              <a:ext uri="{FF2B5EF4-FFF2-40B4-BE49-F238E27FC236}">
                <a16:creationId xmlns:a16="http://schemas.microsoft.com/office/drawing/2014/main" id="{B24974EA-0727-40ED-4E0A-26BFF88DBBC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179" r="3" b="15072"/>
          <a:stretch/>
        </p:blipFill>
        <p:spPr>
          <a:xfrm>
            <a:off x="5702185" y="1"/>
            <a:ext cx="6489823" cy="3429002"/>
          </a:xfrm>
          <a:custGeom>
            <a:avLst/>
            <a:gdLst/>
            <a:ahLst/>
            <a:cxnLst/>
            <a:rect l="l" t="t" r="r" b="b"/>
            <a:pathLst>
              <a:path w="6489823" h="3421047">
                <a:moveTo>
                  <a:pt x="383239" y="0"/>
                </a:moveTo>
                <a:lnTo>
                  <a:pt x="6489823" y="0"/>
                </a:lnTo>
                <a:lnTo>
                  <a:pt x="6489823" y="3421047"/>
                </a:lnTo>
                <a:lnTo>
                  <a:pt x="0" y="3421047"/>
                </a:lnTo>
                <a:lnTo>
                  <a:pt x="10162" y="3368785"/>
                </a:lnTo>
                <a:cubicBezTo>
                  <a:pt x="15448" y="3346584"/>
                  <a:pt x="22094" y="3323293"/>
                  <a:pt x="30699" y="3298569"/>
                </a:cubicBezTo>
                <a:cubicBezTo>
                  <a:pt x="41150" y="3275988"/>
                  <a:pt x="42443" y="3246652"/>
                  <a:pt x="33589" y="3233050"/>
                </a:cubicBezTo>
                <a:cubicBezTo>
                  <a:pt x="32065" y="3230708"/>
                  <a:pt x="30291" y="3228932"/>
                  <a:pt x="28325" y="3227777"/>
                </a:cubicBezTo>
                <a:cubicBezTo>
                  <a:pt x="30678" y="3188484"/>
                  <a:pt x="72205" y="3103624"/>
                  <a:pt x="73382" y="3050568"/>
                </a:cubicBezTo>
                <a:cubicBezTo>
                  <a:pt x="69165" y="3022639"/>
                  <a:pt x="68605" y="2960322"/>
                  <a:pt x="84953" y="2920501"/>
                </a:cubicBezTo>
                <a:cubicBezTo>
                  <a:pt x="69327" y="2932298"/>
                  <a:pt x="121103" y="2664904"/>
                  <a:pt x="109217" y="2657859"/>
                </a:cubicBezTo>
                <a:cubicBezTo>
                  <a:pt x="110075" y="2597031"/>
                  <a:pt x="138136" y="2522558"/>
                  <a:pt x="139777" y="2464312"/>
                </a:cubicBezTo>
                <a:cubicBezTo>
                  <a:pt x="141801" y="2450201"/>
                  <a:pt x="199861" y="2246813"/>
                  <a:pt x="198683" y="2236608"/>
                </a:cubicBezTo>
                <a:lnTo>
                  <a:pt x="283684" y="1924542"/>
                </a:lnTo>
                <a:cubicBezTo>
                  <a:pt x="313071" y="1811100"/>
                  <a:pt x="307196" y="1868801"/>
                  <a:pt x="336583" y="1755359"/>
                </a:cubicBezTo>
                <a:cubicBezTo>
                  <a:pt x="383246" y="1573239"/>
                  <a:pt x="363875" y="1577802"/>
                  <a:pt x="409119" y="1401207"/>
                </a:cubicBezTo>
                <a:cubicBezTo>
                  <a:pt x="428998" y="1329345"/>
                  <a:pt x="403240" y="1279669"/>
                  <a:pt x="421957" y="1175450"/>
                </a:cubicBezTo>
                <a:cubicBezTo>
                  <a:pt x="442602" y="1107577"/>
                  <a:pt x="340683" y="794854"/>
                  <a:pt x="369233" y="688836"/>
                </a:cubicBezTo>
                <a:cubicBezTo>
                  <a:pt x="378440" y="610640"/>
                  <a:pt x="331945" y="587322"/>
                  <a:pt x="346155" y="513896"/>
                </a:cubicBezTo>
                <a:cubicBezTo>
                  <a:pt x="351974" y="496939"/>
                  <a:pt x="362179" y="406394"/>
                  <a:pt x="344911" y="393010"/>
                </a:cubicBezTo>
                <a:cubicBezTo>
                  <a:pt x="389436" y="301493"/>
                  <a:pt x="356186" y="264408"/>
                  <a:pt x="369960" y="232042"/>
                </a:cubicBezTo>
                <a:cubicBezTo>
                  <a:pt x="394611" y="153791"/>
                  <a:pt x="372056" y="165633"/>
                  <a:pt x="392742" y="72037"/>
                </a:cubicBezTo>
                <a:cubicBezTo>
                  <a:pt x="398537" y="53819"/>
                  <a:pt x="397997" y="38693"/>
                  <a:pt x="394525" y="25405"/>
                </a:cubicBezTo>
                <a:close/>
              </a:path>
            </a:pathLst>
          </a:custGeom>
        </p:spPr>
      </p:pic>
      <p:pic>
        <p:nvPicPr>
          <p:cNvPr id="5" name="תמונה 4" descr="תמונה שמכילה שתיה קלה, אומנות קליפיפם, ציור, אוכל&#10;&#10;התיאור נוצר באופן אוטומטי">
            <a:extLst>
              <a:ext uri="{FF2B5EF4-FFF2-40B4-BE49-F238E27FC236}">
                <a16:creationId xmlns:a16="http://schemas.microsoft.com/office/drawing/2014/main" id="{805EF3BE-E82D-28E4-A518-DA48FBFBBD9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7628" r="-3" b="15310"/>
          <a:stretch/>
        </p:blipFill>
        <p:spPr>
          <a:xfrm>
            <a:off x="5419420" y="3429000"/>
            <a:ext cx="6772580" cy="3429000"/>
          </a:xfrm>
          <a:custGeom>
            <a:avLst/>
            <a:gdLst/>
            <a:ahLst/>
            <a:cxnLst/>
            <a:rect l="l" t="t" r="r" b="b"/>
            <a:pathLst>
              <a:path w="6772580" h="3429000">
                <a:moveTo>
                  <a:pt x="271594" y="0"/>
                </a:moveTo>
                <a:lnTo>
                  <a:pt x="6772580" y="0"/>
                </a:lnTo>
                <a:lnTo>
                  <a:pt x="6772580" y="3429000"/>
                </a:lnTo>
                <a:lnTo>
                  <a:pt x="8976" y="3429000"/>
                </a:lnTo>
                <a:lnTo>
                  <a:pt x="7894" y="3419403"/>
                </a:lnTo>
                <a:cubicBezTo>
                  <a:pt x="2772" y="3402540"/>
                  <a:pt x="-7409" y="3393117"/>
                  <a:pt x="8790" y="3369074"/>
                </a:cubicBezTo>
                <a:cubicBezTo>
                  <a:pt x="18674" y="3308209"/>
                  <a:pt x="52540" y="3147708"/>
                  <a:pt x="69466" y="3074368"/>
                </a:cubicBezTo>
                <a:cubicBezTo>
                  <a:pt x="86170" y="2985158"/>
                  <a:pt x="141939" y="2988106"/>
                  <a:pt x="138108" y="2937087"/>
                </a:cubicBezTo>
                <a:lnTo>
                  <a:pt x="159153" y="2788751"/>
                </a:lnTo>
                <a:cubicBezTo>
                  <a:pt x="164508" y="2771521"/>
                  <a:pt x="169861" y="2754291"/>
                  <a:pt x="175215" y="2737061"/>
                </a:cubicBezTo>
                <a:lnTo>
                  <a:pt x="178713" y="2662493"/>
                </a:lnTo>
                <a:cubicBezTo>
                  <a:pt x="182744" y="2662176"/>
                  <a:pt x="175495" y="2610710"/>
                  <a:pt x="177952" y="2608178"/>
                </a:cubicBezTo>
                <a:lnTo>
                  <a:pt x="200637" y="2557490"/>
                </a:lnTo>
                <a:lnTo>
                  <a:pt x="210272" y="2500823"/>
                </a:lnTo>
                <a:cubicBezTo>
                  <a:pt x="210821" y="2477149"/>
                  <a:pt x="233533" y="2498323"/>
                  <a:pt x="235189" y="2456370"/>
                </a:cubicBezTo>
                <a:cubicBezTo>
                  <a:pt x="241238" y="2390087"/>
                  <a:pt x="270663" y="2342381"/>
                  <a:pt x="270108" y="2307778"/>
                </a:cubicBezTo>
                <a:cubicBezTo>
                  <a:pt x="279775" y="2252634"/>
                  <a:pt x="274008" y="2281735"/>
                  <a:pt x="270232" y="2227103"/>
                </a:cubicBezTo>
                <a:cubicBezTo>
                  <a:pt x="277898" y="2187203"/>
                  <a:pt x="273018" y="2179895"/>
                  <a:pt x="278972" y="2138456"/>
                </a:cubicBezTo>
                <a:cubicBezTo>
                  <a:pt x="286874" y="2113373"/>
                  <a:pt x="293454" y="2098825"/>
                  <a:pt x="284204" y="2092747"/>
                </a:cubicBezTo>
                <a:cubicBezTo>
                  <a:pt x="285267" y="2080110"/>
                  <a:pt x="308510" y="2021121"/>
                  <a:pt x="306856" y="2003128"/>
                </a:cubicBezTo>
                <a:lnTo>
                  <a:pt x="296216" y="1944367"/>
                </a:lnTo>
                <a:lnTo>
                  <a:pt x="316030" y="1836128"/>
                </a:lnTo>
                <a:cubicBezTo>
                  <a:pt x="300726" y="1810623"/>
                  <a:pt x="342411" y="1768654"/>
                  <a:pt x="329496" y="1735241"/>
                </a:cubicBezTo>
                <a:cubicBezTo>
                  <a:pt x="331336" y="1711720"/>
                  <a:pt x="339485" y="1722162"/>
                  <a:pt x="343347" y="1679383"/>
                </a:cubicBezTo>
                <a:cubicBezTo>
                  <a:pt x="349669" y="1616089"/>
                  <a:pt x="356013" y="1614119"/>
                  <a:pt x="360800" y="1554542"/>
                </a:cubicBezTo>
                <a:cubicBezTo>
                  <a:pt x="361799" y="1491472"/>
                  <a:pt x="380405" y="1496141"/>
                  <a:pt x="377978" y="1470595"/>
                </a:cubicBezTo>
                <a:cubicBezTo>
                  <a:pt x="371480" y="1445071"/>
                  <a:pt x="407310" y="1366942"/>
                  <a:pt x="396801" y="1354553"/>
                </a:cubicBezTo>
                <a:cubicBezTo>
                  <a:pt x="387984" y="1324635"/>
                  <a:pt x="389939" y="1306198"/>
                  <a:pt x="378799" y="1292983"/>
                </a:cubicBezTo>
                <a:cubicBezTo>
                  <a:pt x="368230" y="1254082"/>
                  <a:pt x="380918" y="1242866"/>
                  <a:pt x="362697" y="1241293"/>
                </a:cubicBezTo>
                <a:lnTo>
                  <a:pt x="339388" y="1147085"/>
                </a:lnTo>
                <a:cubicBezTo>
                  <a:pt x="350485" y="1118433"/>
                  <a:pt x="353159" y="1072754"/>
                  <a:pt x="339952" y="1071934"/>
                </a:cubicBezTo>
                <a:cubicBezTo>
                  <a:pt x="327895" y="1004911"/>
                  <a:pt x="358371" y="924985"/>
                  <a:pt x="347188" y="889800"/>
                </a:cubicBezTo>
                <a:cubicBezTo>
                  <a:pt x="334220" y="804597"/>
                  <a:pt x="342717" y="786582"/>
                  <a:pt x="338803" y="749936"/>
                </a:cubicBezTo>
                <a:cubicBezTo>
                  <a:pt x="334890" y="713292"/>
                  <a:pt x="337271" y="707557"/>
                  <a:pt x="323706" y="669931"/>
                </a:cubicBezTo>
                <a:lnTo>
                  <a:pt x="313326" y="559992"/>
                </a:lnTo>
                <a:cubicBezTo>
                  <a:pt x="314747" y="543769"/>
                  <a:pt x="268004" y="450294"/>
                  <a:pt x="272650" y="451529"/>
                </a:cubicBezTo>
                <a:lnTo>
                  <a:pt x="256593" y="392499"/>
                </a:lnTo>
                <a:cubicBezTo>
                  <a:pt x="276778" y="343341"/>
                  <a:pt x="246535" y="361906"/>
                  <a:pt x="249583" y="321981"/>
                </a:cubicBezTo>
                <a:cubicBezTo>
                  <a:pt x="256450" y="297359"/>
                  <a:pt x="256557" y="284789"/>
                  <a:pt x="245172" y="280016"/>
                </a:cubicBezTo>
                <a:cubicBezTo>
                  <a:pt x="279102" y="164139"/>
                  <a:pt x="241674" y="235649"/>
                  <a:pt x="249784" y="152538"/>
                </a:cubicBezTo>
                <a:cubicBezTo>
                  <a:pt x="254846" y="115053"/>
                  <a:pt x="258144" y="77317"/>
                  <a:pt x="264479" y="36591"/>
                </a:cubicBezTo>
                <a:close/>
              </a:path>
            </a:pathLst>
          </a:custGeom>
        </p:spPr>
      </p:pic>
    </p:spTree>
    <p:extLst>
      <p:ext uri="{BB962C8B-B14F-4D97-AF65-F5344CB8AC3E}">
        <p14:creationId xmlns:p14="http://schemas.microsoft.com/office/powerpoint/2010/main" val="98701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59B41294-DB3A-724D-6B13-37E948891561}"/>
              </a:ext>
            </a:extLst>
          </p:cNvPr>
          <p:cNvSpPr>
            <a:spLocks noGrp="1"/>
          </p:cNvSpPr>
          <p:nvPr>
            <p:ph type="title"/>
          </p:nvPr>
        </p:nvSpPr>
        <p:spPr>
          <a:xfrm>
            <a:off x="761803" y="350196"/>
            <a:ext cx="4646904" cy="1624520"/>
          </a:xfrm>
        </p:spPr>
        <p:txBody>
          <a:bodyPr anchor="ctr">
            <a:normAutofit/>
          </a:bodyPr>
          <a:lstStyle/>
          <a:p>
            <a:endParaRPr lang="he-IL" sz="4000"/>
          </a:p>
        </p:txBody>
      </p:sp>
      <p:sp>
        <p:nvSpPr>
          <p:cNvPr id="3" name="מציין מיקום תוכן 2">
            <a:extLst>
              <a:ext uri="{FF2B5EF4-FFF2-40B4-BE49-F238E27FC236}">
                <a16:creationId xmlns:a16="http://schemas.microsoft.com/office/drawing/2014/main" id="{FAD124A1-9491-34E6-7BDE-1FD0974BFC92}"/>
              </a:ext>
            </a:extLst>
          </p:cNvPr>
          <p:cNvSpPr>
            <a:spLocks noGrp="1"/>
          </p:cNvSpPr>
          <p:nvPr>
            <p:ph idx="1"/>
          </p:nvPr>
        </p:nvSpPr>
        <p:spPr>
          <a:xfrm>
            <a:off x="761802" y="2743200"/>
            <a:ext cx="4646905" cy="3613149"/>
          </a:xfrm>
        </p:spPr>
        <p:txBody>
          <a:bodyPr anchor="ctr">
            <a:normAutofit/>
          </a:bodyPr>
          <a:lstStyle/>
          <a:p>
            <a:r>
              <a:rPr lang="he-IL" sz="2000" b="0" i="0" u="none" strike="noStrike" baseline="0" dirty="0">
                <a:latin typeface="David" panose="020E0502060401010101" pitchFamily="34" charset="-79"/>
                <a:cs typeface="David" panose="020E0502060401010101" pitchFamily="34" charset="-79"/>
              </a:rPr>
              <a:t>אסוּר </a:t>
            </a:r>
            <a:r>
              <a:rPr lang="he-IL" sz="2000" b="0" i="0" u="none" strike="noStrike" baseline="0" dirty="0" err="1">
                <a:latin typeface="David" panose="020E0502060401010101" pitchFamily="34" charset="-79"/>
                <a:cs typeface="David" panose="020E0502060401010101" pitchFamily="34" charset="-79"/>
              </a:rPr>
              <a:t>לִרְחֹץ</a:t>
            </a:r>
            <a:r>
              <a:rPr lang="he-IL" sz="2000" b="0" i="0" u="none" strike="noStrike" baseline="0" dirty="0">
                <a:latin typeface="David" panose="020E0502060401010101" pitchFamily="34" charset="-79"/>
                <a:cs typeface="David" panose="020E0502060401010101" pitchFamily="34" charset="-79"/>
              </a:rPr>
              <a:t> בְיוֹם הַכִפוּרִים, </a:t>
            </a:r>
            <a:r>
              <a:rPr lang="he-IL" sz="2000" b="0" i="0" u="none" strike="noStrike" baseline="0" dirty="0" err="1">
                <a:latin typeface="David" panose="020E0502060401010101" pitchFamily="34" charset="-79"/>
                <a:cs typeface="David" panose="020E0502060401010101" pitchFamily="34" charset="-79"/>
              </a:rPr>
              <a:t>אֲפִלּו</a:t>
            </a:r>
            <a:r>
              <a:rPr lang="he-IL" sz="2000" b="0" i="0" u="none" strike="noStrike" baseline="0" dirty="0">
                <a:latin typeface="David" panose="020E0502060401010101" pitchFamily="34" charset="-79"/>
                <a:cs typeface="David" panose="020E0502060401010101" pitchFamily="34" charset="-79"/>
              </a:rPr>
              <a:t>ּ אם רוֹחֲצִים רק אֵּיבר אֶ חד מֵּהַגוּף. בַבֹקר, אוֹ כְשֶׁיוֹצְאִים </a:t>
            </a:r>
            <a:r>
              <a:rPr lang="he-IL" sz="2000" b="0" i="0" u="none" strike="noStrike" baseline="0" dirty="0" err="1">
                <a:latin typeface="David" panose="020E0502060401010101" pitchFamily="34" charset="-79"/>
                <a:cs typeface="David" panose="020E0502060401010101" pitchFamily="34" charset="-79"/>
              </a:rPr>
              <a:t>מֵּהַשֵּרוּתִים</a:t>
            </a:r>
            <a:r>
              <a:rPr lang="he-IL" sz="2000" b="0" i="0" u="none" strike="noStrike" baseline="0" dirty="0">
                <a:latin typeface="David" panose="020E0502060401010101" pitchFamily="34" charset="-79"/>
                <a:cs typeface="David" panose="020E0502060401010101" pitchFamily="34" charset="-79"/>
              </a:rPr>
              <a:t> בְמֶשֶׁךְ הַיוֹם, נוֹטְלִים את </a:t>
            </a:r>
            <a:r>
              <a:rPr lang="he-IL" sz="2000" b="0" i="0" u="none" strike="noStrike" baseline="0" dirty="0" err="1">
                <a:latin typeface="David" panose="020E0502060401010101" pitchFamily="34" charset="-79"/>
                <a:cs typeface="David" panose="020E0502060401010101" pitchFamily="34" charset="-79"/>
              </a:rPr>
              <a:t>הַידַים</a:t>
            </a:r>
            <a:r>
              <a:rPr lang="he-IL" sz="2000" b="0" i="0" u="none" strike="noStrike" baseline="0" dirty="0">
                <a:latin typeface="David" panose="020E0502060401010101" pitchFamily="34" charset="-79"/>
                <a:cs typeface="David" panose="020E0502060401010101" pitchFamily="34" charset="-79"/>
              </a:rPr>
              <a:t> רק עד סוֹף קִשְׁרי האֶצְבעוֹת (כְלוֹ מר עד מְקוֹם הַחִבוּר בֵּין האֶצְבעוֹת לְכף הַיד).</a:t>
            </a:r>
          </a:p>
          <a:p>
            <a:r>
              <a:rPr lang="he-IL" sz="2000" b="0" i="0" u="none" strike="noStrike" baseline="0" dirty="0">
                <a:latin typeface="David" panose="020E0502060401010101" pitchFamily="34" charset="-79"/>
                <a:cs typeface="David" panose="020E0502060401010101" pitchFamily="34" charset="-79"/>
              </a:rPr>
              <a:t>. שְׁטִיפה שֶׁמַּטְרתהּ הִיא לְהסִיר לִכְלוּךְ אוֹ רֵּיח רע – </a:t>
            </a:r>
            <a:r>
              <a:rPr lang="he-IL" sz="2000" b="0" i="0" u="none" strike="noStrike" baseline="0" dirty="0" err="1">
                <a:latin typeface="David" panose="020E0502060401010101" pitchFamily="34" charset="-79"/>
                <a:cs typeface="David" panose="020E0502060401010101" pitchFamily="34" charset="-79"/>
              </a:rPr>
              <a:t>מֻתֶרת</a:t>
            </a:r>
            <a:r>
              <a:rPr lang="he-IL" sz="2000" b="0" i="0" u="none" strike="noStrike" baseline="0" dirty="0">
                <a:latin typeface="David" panose="020E0502060401010101" pitchFamily="34" charset="-79"/>
                <a:cs typeface="David" panose="020E0502060401010101" pitchFamily="34" charset="-79"/>
              </a:rPr>
              <a:t>, מִפני שֶׁאֵּין הִיא לְשׁם תַעֲנוּג.</a:t>
            </a:r>
          </a:p>
          <a:p>
            <a:r>
              <a:rPr lang="he-IL" sz="2000" b="0" i="0" u="none" strike="noStrike" baseline="0" dirty="0">
                <a:latin typeface="David" panose="020E0502060401010101" pitchFamily="34" charset="-79"/>
                <a:cs typeface="David" panose="020E0502060401010101" pitchFamily="34" charset="-79"/>
              </a:rPr>
              <a:t>אסוּר לסוּךְ, כְלוֹמַר </a:t>
            </a:r>
            <a:r>
              <a:rPr lang="he-IL" sz="2000" b="0" i="0" u="none" strike="noStrike" baseline="0" dirty="0" err="1">
                <a:latin typeface="David" panose="020E0502060401010101" pitchFamily="34" charset="-79"/>
                <a:cs typeface="David" panose="020E0502060401010101" pitchFamily="34" charset="-79"/>
              </a:rPr>
              <a:t>לִמְרֹח</a:t>
            </a:r>
            <a:r>
              <a:rPr lang="he-IL" sz="2000" b="0" i="0" u="none" strike="noStrike" baseline="0" dirty="0">
                <a:latin typeface="David" panose="020E0502060401010101" pitchFamily="34" charset="-79"/>
                <a:cs typeface="David" panose="020E0502060401010101" pitchFamily="34" charset="-79"/>
              </a:rPr>
              <a:t>ַ שֶׁמֶן אוֹ דּבר אַחֵּר שֶׁנוֹעד לְהזִין אֶת העוֹר, </a:t>
            </a:r>
            <a:r>
              <a:rPr lang="he-IL" sz="2000" b="0" i="0" u="none" strike="noStrike" baseline="0" dirty="0" err="1">
                <a:latin typeface="David" panose="020E0502060401010101" pitchFamily="34" charset="-79"/>
                <a:cs typeface="David" panose="020E0502060401010101" pitchFamily="34" charset="-79"/>
              </a:rPr>
              <a:t>אֲפִלּו</a:t>
            </a:r>
            <a:r>
              <a:rPr lang="he-IL" sz="2000" b="0" i="0" u="none" strike="noStrike" baseline="0" dirty="0">
                <a:latin typeface="David" panose="020E0502060401010101" pitchFamily="34" charset="-79"/>
                <a:cs typeface="David" panose="020E0502060401010101" pitchFamily="34" charset="-79"/>
              </a:rPr>
              <a:t>ּ עַל מקוֹם קטן בַגוּף.</a:t>
            </a:r>
            <a:endParaRPr lang="he-IL" sz="2000" dirty="0"/>
          </a:p>
        </p:txBody>
      </p:sp>
      <p:pic>
        <p:nvPicPr>
          <p:cNvPr id="5" name="תמונה 4" descr="תינוק באמבטיה">
            <a:extLst>
              <a:ext uri="{FF2B5EF4-FFF2-40B4-BE49-F238E27FC236}">
                <a16:creationId xmlns:a16="http://schemas.microsoft.com/office/drawing/2014/main" id="{C3C9CF05-0695-B0A0-7823-22B6F06BE863}"/>
              </a:ext>
            </a:extLst>
          </p:cNvPr>
          <p:cNvPicPr>
            <a:picLocks noChangeAspect="1"/>
          </p:cNvPicPr>
          <p:nvPr/>
        </p:nvPicPr>
        <p:blipFill>
          <a:blip r:embed="rId2">
            <a:extLst>
              <a:ext uri="{28A0092B-C50C-407E-A947-70E740481C1C}">
                <a14:useLocalDpi xmlns:a14="http://schemas.microsoft.com/office/drawing/2010/main" val="0"/>
              </a:ext>
            </a:extLst>
          </a:blip>
          <a:srcRect l="27408" r="13191" b="-2"/>
          <a:stretch/>
        </p:blipFill>
        <p:spPr>
          <a:xfrm>
            <a:off x="6096000" y="1"/>
            <a:ext cx="6102825" cy="6858000"/>
          </a:xfrm>
          <a:prstGeom prst="rect">
            <a:avLst/>
          </a:prstGeom>
        </p:spPr>
      </p:pic>
    </p:spTree>
    <p:extLst>
      <p:ext uri="{BB962C8B-B14F-4D97-AF65-F5344CB8AC3E}">
        <p14:creationId xmlns:p14="http://schemas.microsoft.com/office/powerpoint/2010/main" val="1275625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תמונה 6" descr="מאכילים תינוק">
            <a:extLst>
              <a:ext uri="{FF2B5EF4-FFF2-40B4-BE49-F238E27FC236}">
                <a16:creationId xmlns:a16="http://schemas.microsoft.com/office/drawing/2014/main" id="{DCB8C900-5D6C-22D9-C880-192C3D8F33EE}"/>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b="15730"/>
          <a:stretch/>
        </p:blipFill>
        <p:spPr>
          <a:xfrm>
            <a:off x="20" y="10"/>
            <a:ext cx="12191981" cy="6857990"/>
          </a:xfrm>
          <a:prstGeom prst="rect">
            <a:avLst/>
          </a:prstGeom>
        </p:spPr>
      </p:pic>
      <p:sp>
        <p:nvSpPr>
          <p:cNvPr id="2" name="כותרת 1">
            <a:extLst>
              <a:ext uri="{FF2B5EF4-FFF2-40B4-BE49-F238E27FC236}">
                <a16:creationId xmlns:a16="http://schemas.microsoft.com/office/drawing/2014/main" id="{05FD027D-6CBD-4E28-6A8A-083EE28D3F3A}"/>
              </a:ext>
            </a:extLst>
          </p:cNvPr>
          <p:cNvSpPr>
            <a:spLocks noGrp="1"/>
          </p:cNvSpPr>
          <p:nvPr>
            <p:ph type="title"/>
          </p:nvPr>
        </p:nvSpPr>
        <p:spPr>
          <a:xfrm>
            <a:off x="838343" y="365125"/>
            <a:ext cx="10515600" cy="1325563"/>
          </a:xfrm>
        </p:spPr>
        <p:txBody>
          <a:bodyPr>
            <a:normAutofit/>
          </a:bodyPr>
          <a:lstStyle/>
          <a:p>
            <a:endParaRPr lang="he-IL">
              <a:solidFill>
                <a:srgbClr val="FFFFFF"/>
              </a:solidFill>
            </a:endParaRPr>
          </a:p>
        </p:txBody>
      </p:sp>
      <p:sp>
        <p:nvSpPr>
          <p:cNvPr id="3" name="מציין מיקום תוכן 2">
            <a:extLst>
              <a:ext uri="{FF2B5EF4-FFF2-40B4-BE49-F238E27FC236}">
                <a16:creationId xmlns:a16="http://schemas.microsoft.com/office/drawing/2014/main" id="{A6052C57-CBD4-736D-3C64-807F463157F5}"/>
              </a:ext>
            </a:extLst>
          </p:cNvPr>
          <p:cNvSpPr>
            <a:spLocks noGrp="1"/>
          </p:cNvSpPr>
          <p:nvPr>
            <p:ph idx="1"/>
          </p:nvPr>
        </p:nvSpPr>
        <p:spPr>
          <a:xfrm>
            <a:off x="838344" y="2013625"/>
            <a:ext cx="4614759" cy="4163337"/>
          </a:xfrm>
        </p:spPr>
        <p:txBody>
          <a:bodyPr>
            <a:normAutofit/>
          </a:bodyPr>
          <a:lstStyle/>
          <a:p>
            <a:r>
              <a:rPr lang="he-IL" sz="2000" b="0" i="0" u="none" strike="noStrike" baseline="0">
                <a:solidFill>
                  <a:srgbClr val="FFFFFF"/>
                </a:solidFill>
                <a:latin typeface="David" panose="020E0502060401010101" pitchFamily="34" charset="-79"/>
                <a:cs typeface="David" panose="020E0502060401010101" pitchFamily="34" charset="-79"/>
              </a:rPr>
              <a:t>יְלדִים שֶׁלּאֹ מלְאוּ להם תֵּשׁע שׁנִים לאֹ מִתְעַנִם כְלל, וַאֲפִלּוּ אם הם רוֹצִים לְהַחְמִיר על עַצמם, כֵּיון שֶׁגוּפם עֲדַין חַלּשׁ וִיכוֹלִים לבוֹא לִידי סַכנה.</a:t>
            </a:r>
          </a:p>
          <a:p>
            <a:pPr marL="0" indent="0">
              <a:buNone/>
            </a:pPr>
            <a:endParaRPr lang="he-IL" sz="2000" b="0" i="0" u="none" strike="noStrike" baseline="0">
              <a:solidFill>
                <a:srgbClr val="FFFFFF"/>
              </a:solidFill>
              <a:latin typeface="David" panose="020E0502060401010101" pitchFamily="34" charset="-79"/>
              <a:cs typeface="David" panose="020E0502060401010101" pitchFamily="34" charset="-79"/>
            </a:endParaRPr>
          </a:p>
          <a:p>
            <a:r>
              <a:rPr lang="he-IL" sz="2000" b="0" i="0" u="none" strike="noStrike" baseline="0">
                <a:solidFill>
                  <a:srgbClr val="FFFFFF"/>
                </a:solidFill>
                <a:latin typeface="David" panose="020E0502060401010101" pitchFamily="34" charset="-79"/>
                <a:cs typeface="David" panose="020E0502060401010101" pitchFamily="34" charset="-79"/>
              </a:rPr>
              <a:t>. יְ לדִים שֶׁמּלְאוּ להֶם תֵּשַׁע שׁנִים, מִתְעַנִים "תַעֲנִית שׁעוֹת", כְדֵּי שֶׁיִתְחַנְכוּ לְתַעֲנִית יוֹם הַכִפוּרִים. לְדֻגְמה: יֶלֶד שֶׁרגִיל לֶאֱכֹל בְשׁעה שֶׁבַע בַבֹקֶר יאֹכַל בִשְׁמוֹנֶה בַבֹקֶר, יֶלֶד שֶׁרגִיל לֶאֱכֹל בִשְׁמוֹנֶה יאֹכַל בְתֵּשַׁע. וּלְפִי כוֹחַ הַיֶלֶד עליו</a:t>
            </a:r>
            <a:r>
              <a:rPr lang="he-IL" sz="2000">
                <a:solidFill>
                  <a:srgbClr val="FFFFFF"/>
                </a:solidFill>
                <a:latin typeface="David" panose="020E0502060401010101" pitchFamily="34" charset="-79"/>
                <a:cs typeface="David" panose="020E0502060401010101" pitchFamily="34" charset="-79"/>
              </a:rPr>
              <a:t> </a:t>
            </a:r>
            <a:r>
              <a:rPr lang="he-IL" sz="2000" b="0" i="0" u="none" strike="noStrike" baseline="0">
                <a:solidFill>
                  <a:srgbClr val="FFFFFF"/>
                </a:solidFill>
                <a:latin typeface="David" panose="020E0502060401010101" pitchFamily="34" charset="-79"/>
                <a:cs typeface="David" panose="020E0502060401010101" pitchFamily="34" charset="-79"/>
              </a:rPr>
              <a:t>לצוּם.</a:t>
            </a:r>
            <a:endParaRPr lang="he-IL" sz="2000" dirty="0">
              <a:solidFill>
                <a:srgbClr val="FFFFFF"/>
              </a:solidFill>
            </a:endParaRPr>
          </a:p>
        </p:txBody>
      </p:sp>
      <p:pic>
        <p:nvPicPr>
          <p:cNvPr id="5" name="תמונה 4" descr="פעוט אוכל וופל על גבי פרי">
            <a:extLst>
              <a:ext uri="{FF2B5EF4-FFF2-40B4-BE49-F238E27FC236}">
                <a16:creationId xmlns:a16="http://schemas.microsoft.com/office/drawing/2014/main" id="{6330A888-9FB5-297D-20B1-0B43ED0AE4F5}"/>
              </a:ext>
            </a:extLst>
          </p:cNvPr>
          <p:cNvPicPr>
            <a:picLocks noChangeAspect="1"/>
          </p:cNvPicPr>
          <p:nvPr/>
        </p:nvPicPr>
        <p:blipFill>
          <a:blip r:embed="rId3">
            <a:extLst>
              <a:ext uri="{28A0092B-C50C-407E-A947-70E740481C1C}">
                <a14:useLocalDpi xmlns:a14="http://schemas.microsoft.com/office/drawing/2010/main" val="0"/>
              </a:ext>
            </a:extLst>
          </a:blip>
          <a:srcRect l="12117" r="4114" b="-3"/>
          <a:stretch/>
        </p:blipFill>
        <p:spPr>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Tree>
    <p:extLst>
      <p:ext uri="{BB962C8B-B14F-4D97-AF65-F5344CB8AC3E}">
        <p14:creationId xmlns:p14="http://schemas.microsoft.com/office/powerpoint/2010/main" val="965253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פני אדם, אדם, לבוש, איש&#10;&#10;התיאור נוצר באופן אוטומטי">
            <a:extLst>
              <a:ext uri="{FF2B5EF4-FFF2-40B4-BE49-F238E27FC236}">
                <a16:creationId xmlns:a16="http://schemas.microsoft.com/office/drawing/2014/main" id="{0ACE062B-1AEC-E2D0-090D-B5EE3D34B3B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89" r="1" b="1"/>
          <a:stretch/>
        </p:blipFill>
        <p:spPr>
          <a:xfrm>
            <a:off x="-1" y="10"/>
            <a:ext cx="12228129" cy="4666928"/>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2" name="כותרת 1">
            <a:extLst>
              <a:ext uri="{FF2B5EF4-FFF2-40B4-BE49-F238E27FC236}">
                <a16:creationId xmlns:a16="http://schemas.microsoft.com/office/drawing/2014/main" id="{8CA400B1-2CA6-26B2-F96E-84F2849BD4BF}"/>
              </a:ext>
            </a:extLst>
          </p:cNvPr>
          <p:cNvSpPr>
            <a:spLocks noGrp="1"/>
          </p:cNvSpPr>
          <p:nvPr>
            <p:ph type="title"/>
          </p:nvPr>
        </p:nvSpPr>
        <p:spPr>
          <a:xfrm>
            <a:off x="804672" y="4551037"/>
            <a:ext cx="5021782" cy="1509931"/>
          </a:xfrm>
        </p:spPr>
        <p:txBody>
          <a:bodyPr>
            <a:normAutofit/>
          </a:bodyPr>
          <a:lstStyle/>
          <a:p>
            <a:endParaRPr lang="he-IL" sz="3600">
              <a:solidFill>
                <a:schemeClr val="tx2"/>
              </a:solidFill>
            </a:endParaRPr>
          </a:p>
        </p:txBody>
      </p:sp>
      <p:sp>
        <p:nvSpPr>
          <p:cNvPr id="3" name="מציין מיקום תוכן 2">
            <a:extLst>
              <a:ext uri="{FF2B5EF4-FFF2-40B4-BE49-F238E27FC236}">
                <a16:creationId xmlns:a16="http://schemas.microsoft.com/office/drawing/2014/main" id="{4198C9A7-C0AF-9987-6081-54B80C6AE96A}"/>
              </a:ext>
            </a:extLst>
          </p:cNvPr>
          <p:cNvSpPr>
            <a:spLocks noGrp="1"/>
          </p:cNvSpPr>
          <p:nvPr>
            <p:ph idx="1"/>
          </p:nvPr>
        </p:nvSpPr>
        <p:spPr>
          <a:xfrm>
            <a:off x="6470247" y="4551037"/>
            <a:ext cx="4926411" cy="1509935"/>
          </a:xfrm>
        </p:spPr>
        <p:txBody>
          <a:bodyPr anchor="ctr">
            <a:normAutofit/>
          </a:bodyPr>
          <a:lstStyle/>
          <a:p>
            <a:pPr rtl="0"/>
            <a:r>
              <a:rPr lang="he-IL" sz="1800">
                <a:solidFill>
                  <a:schemeClr val="tx2"/>
                </a:solidFill>
                <a:latin typeface="+mj-lt"/>
                <a:ea typeface="+mj-ea"/>
                <a:cs typeface="+mj-cs"/>
              </a:rPr>
              <a:t>תְפִלּת כל נִדְרי הִיא בַקשׁה לְהַתרת נִדְרי הֶעבר וּבִטוּל כל הַנְדרִים שֶׁנִדּר בְמֶשֶׁךְ הַשנה הַבאה. תְפִלּה זוֹ נֶאֱמֶרת לִפְני תְפִלּוֹת יוֹם הַכִפוּרִים כֵּיון שֶׁמּי שֶׁיֵּשׁ בוֹ עֲווֹן נְדרִים אֵּין תְפִלּתוֹ נִשְׁמַעת.</a:t>
            </a:r>
          </a:p>
        </p:txBody>
      </p:sp>
    </p:spTree>
    <p:extLst>
      <p:ext uri="{BB962C8B-B14F-4D97-AF65-F5344CB8AC3E}">
        <p14:creationId xmlns:p14="http://schemas.microsoft.com/office/powerpoint/2010/main" val="1203561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6DA308-3FE6-AC76-485B-796D9E9D60F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3DEEE35-05A7-38F3-E224-8F138F789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פני אדם, אדם, לבוש, איש&#10;&#10;התיאור נוצר באופן אוטומטי">
            <a:extLst>
              <a:ext uri="{FF2B5EF4-FFF2-40B4-BE49-F238E27FC236}">
                <a16:creationId xmlns:a16="http://schemas.microsoft.com/office/drawing/2014/main" id="{8CDD92B7-630F-BB70-909E-3F913554437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89" r="1" b="1"/>
          <a:stretch/>
        </p:blipFill>
        <p:spPr>
          <a:xfrm>
            <a:off x="-1" y="10"/>
            <a:ext cx="12228129" cy="4666928"/>
          </a:xfrm>
          <a:prstGeom prst="rect">
            <a:avLst/>
          </a:prstGeom>
        </p:spPr>
      </p:pic>
      <p:grpSp>
        <p:nvGrpSpPr>
          <p:cNvPr id="12" name="Group 11">
            <a:extLst>
              <a:ext uri="{FF2B5EF4-FFF2-40B4-BE49-F238E27FC236}">
                <a16:creationId xmlns:a16="http://schemas.microsoft.com/office/drawing/2014/main" id="{BA86B4DC-D912-4957-DE53-76600C0AAC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3" name="Freeform: Shape 12">
              <a:extLst>
                <a:ext uri="{FF2B5EF4-FFF2-40B4-BE49-F238E27FC236}">
                  <a16:creationId xmlns:a16="http://schemas.microsoft.com/office/drawing/2014/main" id="{34B8F7E3-94EA-A1B6-BF6E-6D0382F67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52412861-E9BD-6513-5D91-950FED5C06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7B9D8371-9528-EBBC-A605-FE95B42C25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2EDF3842-785D-C6CE-3E2D-C0344ED42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3" name="מציין מיקום תוכן 2">
            <a:extLst>
              <a:ext uri="{FF2B5EF4-FFF2-40B4-BE49-F238E27FC236}">
                <a16:creationId xmlns:a16="http://schemas.microsoft.com/office/drawing/2014/main" id="{24E19FE2-4219-F4F6-2B56-FBE8869733DC}"/>
              </a:ext>
            </a:extLst>
          </p:cNvPr>
          <p:cNvSpPr>
            <a:spLocks noGrp="1"/>
          </p:cNvSpPr>
          <p:nvPr>
            <p:ph idx="1"/>
          </p:nvPr>
        </p:nvSpPr>
        <p:spPr>
          <a:xfrm>
            <a:off x="466345" y="4551037"/>
            <a:ext cx="10930314" cy="1509935"/>
          </a:xfrm>
        </p:spPr>
        <p:txBody>
          <a:bodyPr anchor="ctr">
            <a:normAutofit/>
          </a:bodyPr>
          <a:lstStyle/>
          <a:p>
            <a:r>
              <a:rPr lang="he-IL" sz="1800" dirty="0">
                <a:latin typeface="+mj-lt"/>
                <a:ea typeface="+mj-ea"/>
                <a:cs typeface="+mj-cs"/>
              </a:rPr>
              <a:t>בְסִיוּם תְפִלּת כל נִדְרי מְברְכִים "</a:t>
            </a:r>
            <a:r>
              <a:rPr lang="he-IL" sz="1800" dirty="0" err="1">
                <a:latin typeface="+mj-lt"/>
                <a:ea typeface="+mj-ea"/>
                <a:cs typeface="+mj-cs"/>
              </a:rPr>
              <a:t>שֶׁהֶחֱינו</a:t>
            </a:r>
            <a:r>
              <a:rPr lang="he-IL" sz="1800" dirty="0">
                <a:latin typeface="+mj-lt"/>
                <a:ea typeface="+mj-ea"/>
                <a:cs typeface="+mj-cs"/>
              </a:rPr>
              <a:t>ּ" – על שֶׁזכִינוּ לְהַגִיע לְיוֹם הַכִפוּרִים. נשים שכבר ברכו בהדלקת נרות אינן מברכות שוב.</a:t>
            </a:r>
          </a:p>
        </p:txBody>
      </p:sp>
    </p:spTree>
    <p:extLst>
      <p:ext uri="{BB962C8B-B14F-4D97-AF65-F5344CB8AC3E}">
        <p14:creationId xmlns:p14="http://schemas.microsoft.com/office/powerpoint/2010/main" val="2981508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לבוש, פני אדם, אדם, איש&#10;&#10;התיאור נוצר באופן אוטומטי">
            <a:extLst>
              <a:ext uri="{FF2B5EF4-FFF2-40B4-BE49-F238E27FC236}">
                <a16:creationId xmlns:a16="http://schemas.microsoft.com/office/drawing/2014/main" id="{2CC44441-5876-6251-6396-40C99F682B6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085" b="5422"/>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A72B0994-EC6D-3737-6790-A816740FD250}"/>
              </a:ext>
            </a:extLst>
          </p:cNvPr>
          <p:cNvSpPr>
            <a:spLocks noGrp="1"/>
          </p:cNvSpPr>
          <p:nvPr>
            <p:ph type="title"/>
          </p:nvPr>
        </p:nvSpPr>
        <p:spPr>
          <a:xfrm>
            <a:off x="838200" y="365125"/>
            <a:ext cx="3822189" cy="1899912"/>
          </a:xfrm>
        </p:spPr>
        <p:txBody>
          <a:bodyPr>
            <a:normAutofit/>
          </a:bodyPr>
          <a:lstStyle/>
          <a:p>
            <a:endParaRPr lang="he-IL" sz="4000"/>
          </a:p>
        </p:txBody>
      </p:sp>
      <p:sp>
        <p:nvSpPr>
          <p:cNvPr id="3" name="מציין מיקום תוכן 2">
            <a:extLst>
              <a:ext uri="{FF2B5EF4-FFF2-40B4-BE49-F238E27FC236}">
                <a16:creationId xmlns:a16="http://schemas.microsoft.com/office/drawing/2014/main" id="{C835E0A5-C865-01E8-6E02-FBC811737DD6}"/>
              </a:ext>
            </a:extLst>
          </p:cNvPr>
          <p:cNvSpPr>
            <a:spLocks noGrp="1"/>
          </p:cNvSpPr>
          <p:nvPr>
            <p:ph idx="1"/>
          </p:nvPr>
        </p:nvSpPr>
        <p:spPr>
          <a:xfrm>
            <a:off x="838200" y="2434201"/>
            <a:ext cx="3822189" cy="3742762"/>
          </a:xfrm>
        </p:spPr>
        <p:txBody>
          <a:bodyPr>
            <a:normAutofit/>
          </a:bodyPr>
          <a:lstStyle/>
          <a:p>
            <a:r>
              <a:rPr lang="he-IL" sz="2000" b="0" i="0" u="none" strike="noStrike" baseline="0">
                <a:latin typeface="David" panose="020E0502060401010101" pitchFamily="34" charset="-79"/>
                <a:cs typeface="David" panose="020E0502060401010101" pitchFamily="34" charset="-79"/>
              </a:rPr>
              <a:t>בִקְרִיאַת שְׁמַע אוֹמְרִים " ברוּךְ שֵּׁם כְבוֹד מַלְכוּתוֹ לְעוֹ לם ועֶד" בְקוֹל רם, מִפְנֵּי שֶׁיִשְראֵּל דּוֹמִים בְיוֹם זֶה לַמַּלְאכִים, וְהַמַּלְאכִים אוֹמְרִים מִלִּים אֵּלּוּ בְקוֹל רם. יֵּשׁ מְקוֹמוֹת שֶׁנוֹהֲגִים שֶׁכל הַצִבוּר קוֹרֵּא אֶת קְרִיאַת שְׁמַע יַחַד בְקוֹל רם מִלּה בְמִלּה, וּמִנְהג יפֶה הוּא.</a:t>
            </a:r>
            <a:endParaRPr lang="he-IL" sz="2000"/>
          </a:p>
        </p:txBody>
      </p:sp>
    </p:spTree>
    <p:extLst>
      <p:ext uri="{BB962C8B-B14F-4D97-AF65-F5344CB8AC3E}">
        <p14:creationId xmlns:p14="http://schemas.microsoft.com/office/powerpoint/2010/main" val="3572726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1675FB01-53A5-4F13-CC51-2BE24DE364A6}"/>
              </a:ext>
            </a:extLst>
          </p:cNvPr>
          <p:cNvSpPr>
            <a:spLocks noGrp="1"/>
          </p:cNvSpPr>
          <p:nvPr>
            <p:ph type="title"/>
          </p:nvPr>
        </p:nvSpPr>
        <p:spPr>
          <a:xfrm>
            <a:off x="7320466" y="609600"/>
            <a:ext cx="4140014" cy="1330839"/>
          </a:xfrm>
        </p:spPr>
        <p:txBody>
          <a:bodyPr>
            <a:normAutofit/>
          </a:bodyPr>
          <a:lstStyle/>
          <a:p>
            <a:endParaRPr lang="he-IL"/>
          </a:p>
        </p:txBody>
      </p:sp>
      <p:pic>
        <p:nvPicPr>
          <p:cNvPr id="4" name="תמונה 3" descr="תמונה שמכילה לבוש, פני אדם, אדם, איש&#10;&#10;התיאור נוצר באופן אוטומטי">
            <a:extLst>
              <a:ext uri="{FF2B5EF4-FFF2-40B4-BE49-F238E27FC236}">
                <a16:creationId xmlns:a16="http://schemas.microsoft.com/office/drawing/2014/main" id="{4FA4A72F-01A7-792A-0B6B-6BB1097A323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993" r="16252"/>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מציין מיקום תוכן 2">
            <a:extLst>
              <a:ext uri="{FF2B5EF4-FFF2-40B4-BE49-F238E27FC236}">
                <a16:creationId xmlns:a16="http://schemas.microsoft.com/office/drawing/2014/main" id="{34A853ED-BCA4-5348-3C37-A1C457342850}"/>
              </a:ext>
            </a:extLst>
          </p:cNvPr>
          <p:cNvSpPr>
            <a:spLocks noGrp="1"/>
          </p:cNvSpPr>
          <p:nvPr>
            <p:ph idx="1"/>
          </p:nvPr>
        </p:nvSpPr>
        <p:spPr>
          <a:xfrm>
            <a:off x="7320465" y="2194102"/>
            <a:ext cx="4140013" cy="3908586"/>
          </a:xfrm>
        </p:spPr>
        <p:txBody>
          <a:bodyPr>
            <a:normAutofit/>
          </a:bodyPr>
          <a:lstStyle/>
          <a:p>
            <a:r>
              <a:rPr lang="he-IL" sz="2000">
                <a:latin typeface="+mj-lt"/>
                <a:ea typeface="+mj-ea"/>
                <a:cs typeface="+mj-cs"/>
              </a:rPr>
              <a:t>יוֹם הַכִפוּרִים הוּא זְמַן תְשׁובה לַכֹל, לַיחִיד וְלרַבִים, לְפִיכךְ חַיבִים כֻלּם לַעֲשוֹת בוֹ תְשׁוּבה עַל חֲטאֵּיהֶם וּלְהִתְוַדּוֹת. אַף עַל פִי שֶׁהִתְוַדֵּּינוּ בְמִנְחה בְעֶרֶב יוֹם הַכִפוּרִים, לִפְנֵּי הַסְעוּדה הַמַּפְסֶקֶת, אנוּ חוֹזְרִים וּמִתְוַדִּים בְכל אַחַת מִתְפִלּוֹת הַיוֹם: בְעַרְבִית, בְשַׁחֲרִית, בְמוּסף, בְמִנְחה וּבִנְעִילה.</a:t>
            </a:r>
          </a:p>
          <a:p>
            <a:r>
              <a:rPr lang="he-IL" sz="2000">
                <a:latin typeface="+mj-lt"/>
                <a:ea typeface="+mj-ea"/>
                <a:cs typeface="+mj-cs"/>
              </a:rPr>
              <a:t>וְכַמּוּבן שֶׁאֵּין הַוִּדּוּי מוֹעִיל כְלל אִם האדם לאֹ מִתְחרֵּט עַל חֲטאיו אוֹ שֶׁאֵּינוֹ מְקַבֵּל עַל עַצְמוֹ שֶׁלּאֹ לשׁוּב עֲלֵּיהֶם</a:t>
            </a:r>
          </a:p>
        </p:txBody>
      </p:sp>
    </p:spTree>
    <p:extLst>
      <p:ext uri="{BB962C8B-B14F-4D97-AF65-F5344CB8AC3E}">
        <p14:creationId xmlns:p14="http://schemas.microsoft.com/office/powerpoint/2010/main" val="1273869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יד, שמיים, אדם, אצבע&#10;&#10;התיאור נוצר באופן אוטומטי">
            <a:extLst>
              <a:ext uri="{FF2B5EF4-FFF2-40B4-BE49-F238E27FC236}">
                <a16:creationId xmlns:a16="http://schemas.microsoft.com/office/drawing/2014/main" id="{9264F7A6-8A89-1935-F61D-FBFA3E65C1FF}"/>
              </a:ext>
            </a:extLst>
          </p:cNvPr>
          <p:cNvPicPr>
            <a:picLocks noChangeAspect="1"/>
          </p:cNvPicPr>
          <p:nvPr/>
        </p:nvPicPr>
        <p:blipFill>
          <a:blip r:embed="rId2">
            <a:alphaModFix amt="6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4952" b="-1"/>
          <a:stretch/>
        </p:blipFill>
        <p:spPr>
          <a:xfrm>
            <a:off x="180975" y="182880"/>
            <a:ext cx="11823637" cy="6499784"/>
          </a:xfrm>
          <a:prstGeom prst="rect">
            <a:avLst/>
          </a:prstGeom>
        </p:spPr>
      </p:pic>
      <p:sp>
        <p:nvSpPr>
          <p:cNvPr id="3" name="מציין מיקום תוכן 2">
            <a:extLst>
              <a:ext uri="{FF2B5EF4-FFF2-40B4-BE49-F238E27FC236}">
                <a16:creationId xmlns:a16="http://schemas.microsoft.com/office/drawing/2014/main" id="{B3290CB2-2EC0-D67C-2E31-A719626D6E32}"/>
              </a:ext>
            </a:extLst>
          </p:cNvPr>
          <p:cNvSpPr>
            <a:spLocks noGrp="1"/>
          </p:cNvSpPr>
          <p:nvPr>
            <p:ph idx="1"/>
          </p:nvPr>
        </p:nvSpPr>
        <p:spPr>
          <a:xfrm>
            <a:off x="838199" y="729673"/>
            <a:ext cx="10254673" cy="5385085"/>
          </a:xfrm>
        </p:spPr>
        <p:txBody>
          <a:bodyPr>
            <a:normAutofit/>
          </a:bodyPr>
          <a:lstStyle/>
          <a:p>
            <a:pPr marL="0" indent="0">
              <a:buNone/>
            </a:pPr>
            <a:r>
              <a:rPr lang="he-IL" sz="5400" b="0" i="0" u="none" strike="noStrike" baseline="0" dirty="0">
                <a:solidFill>
                  <a:srgbClr val="FFFFFF"/>
                </a:solidFill>
                <a:latin typeface="David" panose="020E0502060401010101" pitchFamily="34" charset="-79"/>
                <a:cs typeface="David" panose="020E0502060401010101" pitchFamily="34" charset="-79"/>
              </a:rPr>
              <a:t>ראוּי לְהִתְאַמֵּּץ מְאוֹד בִתְפִלַּת נְעִילה, מִפְני </a:t>
            </a:r>
            <a:r>
              <a:rPr lang="he-IL" sz="5400" b="0" i="0" u="none" strike="noStrike" baseline="0" dirty="0" err="1">
                <a:solidFill>
                  <a:srgbClr val="FFFFFF"/>
                </a:solidFill>
                <a:latin typeface="David" panose="020E0502060401010101" pitchFamily="34" charset="-79"/>
                <a:cs typeface="David" panose="020E0502060401010101" pitchFamily="34" charset="-79"/>
              </a:rPr>
              <a:t>שֶׁהַכֹל</a:t>
            </a:r>
            <a:r>
              <a:rPr lang="he-IL" sz="5400" b="0" i="0" u="none" strike="noStrike" baseline="0" dirty="0">
                <a:solidFill>
                  <a:srgbClr val="FFFFFF"/>
                </a:solidFill>
                <a:latin typeface="David" panose="020E0502060401010101" pitchFamily="34" charset="-79"/>
                <a:cs typeface="David" panose="020E0502060401010101" pitchFamily="34" charset="-79"/>
              </a:rPr>
              <a:t> הוֹלֵּךְ אַחַר הַחִתוּם, וְאִם לאֹ </a:t>
            </a:r>
            <a:r>
              <a:rPr lang="he-IL" sz="5400" b="0" i="0" u="none" strike="noStrike" baseline="0" dirty="0" err="1">
                <a:solidFill>
                  <a:srgbClr val="FFFFFF"/>
                </a:solidFill>
                <a:latin typeface="David" panose="020E0502060401010101" pitchFamily="34" charset="-79"/>
                <a:cs typeface="David" panose="020E0502060401010101" pitchFamily="34" charset="-79"/>
              </a:rPr>
              <a:t>עַכְשׁו</a:t>
            </a:r>
            <a:r>
              <a:rPr lang="he-IL" sz="5400" b="0" i="0" u="none" strike="noStrike" baseline="0" dirty="0">
                <a:solidFill>
                  <a:srgbClr val="FFFFFF"/>
                </a:solidFill>
                <a:latin typeface="David" panose="020E0502060401010101" pitchFamily="34" charset="-79"/>
                <a:cs typeface="David" panose="020E0502060401010101" pitchFamily="34" charset="-79"/>
              </a:rPr>
              <a:t> אֵּימתַי. וְלכן גַם מִי שֶׁהַתַעֲנִית קשׁה לוֹ, צרִיךְ לְהִתְאַמּץ כְכל </a:t>
            </a:r>
            <a:r>
              <a:rPr lang="he-IL" sz="5400" b="0" i="0" u="none" strike="noStrike" baseline="0" dirty="0" err="1">
                <a:solidFill>
                  <a:srgbClr val="FFFFFF"/>
                </a:solidFill>
                <a:latin typeface="David" panose="020E0502060401010101" pitchFamily="34" charset="-79"/>
                <a:cs typeface="David" panose="020E0502060401010101" pitchFamily="34" charset="-79"/>
              </a:rPr>
              <a:t>יְכלְתו</a:t>
            </a:r>
            <a:r>
              <a:rPr lang="he-IL" sz="5400" b="0" i="0" u="none" strike="noStrike" baseline="0" dirty="0">
                <a:solidFill>
                  <a:srgbClr val="FFFFFF"/>
                </a:solidFill>
                <a:latin typeface="David" panose="020E0502060401010101" pitchFamily="34" charset="-79"/>
                <a:cs typeface="David" panose="020E0502060401010101" pitchFamily="34" charset="-79"/>
              </a:rPr>
              <a:t>ֹ לְהִתְפַלֵּּל </a:t>
            </a:r>
            <a:r>
              <a:rPr lang="he-IL" sz="5400" b="0" i="0" u="none" strike="noStrike" baseline="0" dirty="0" err="1">
                <a:solidFill>
                  <a:srgbClr val="FFFFFF"/>
                </a:solidFill>
                <a:latin typeface="David" panose="020E0502060401010101" pitchFamily="34" charset="-79"/>
                <a:cs typeface="David" panose="020E0502060401010101" pitchFamily="34" charset="-79"/>
              </a:rPr>
              <a:t>בְכַוּנה</a:t>
            </a:r>
            <a:r>
              <a:rPr lang="he-IL" sz="5400" b="0" i="0" u="none" strike="noStrike" baseline="0" dirty="0">
                <a:solidFill>
                  <a:srgbClr val="FFFFFF"/>
                </a:solidFill>
                <a:latin typeface="David" panose="020E0502060401010101" pitchFamily="34" charset="-79"/>
                <a:cs typeface="David" panose="020E0502060401010101" pitchFamily="34" charset="-79"/>
              </a:rPr>
              <a:t> וּלְקַבֵּל עַל עַצְמוֹ לשׁוּב בִתְשׁוּבה, וּלְהִתְחַזֵּק בְלִמּוּד הַתוֹרה</a:t>
            </a:r>
            <a:r>
              <a:rPr lang="he-IL" sz="5400" dirty="0">
                <a:solidFill>
                  <a:srgbClr val="FFFFFF"/>
                </a:solidFill>
                <a:latin typeface="David" panose="020E0502060401010101" pitchFamily="34" charset="-79"/>
                <a:cs typeface="David" panose="020E0502060401010101" pitchFamily="34" charset="-79"/>
              </a:rPr>
              <a:t> ו</a:t>
            </a:r>
            <a:r>
              <a:rPr lang="he-IL" sz="5400" b="0" i="0" u="none" strike="noStrike" baseline="0" dirty="0">
                <a:solidFill>
                  <a:srgbClr val="FFFFFF"/>
                </a:solidFill>
                <a:latin typeface="David" panose="020E0502060401010101" pitchFamily="34" charset="-79"/>
                <a:cs typeface="David" panose="020E0502060401010101" pitchFamily="34" charset="-79"/>
              </a:rPr>
              <a:t>ְקִיוּם הַמִּצְווֹת .</a:t>
            </a:r>
            <a:endParaRPr lang="he-IL" sz="5400" dirty="0">
              <a:solidFill>
                <a:srgbClr val="FFFFFF"/>
              </a:solidFill>
            </a:endParaRPr>
          </a:p>
        </p:txBody>
      </p:sp>
    </p:spTree>
    <p:extLst>
      <p:ext uri="{BB962C8B-B14F-4D97-AF65-F5344CB8AC3E}">
        <p14:creationId xmlns:p14="http://schemas.microsoft.com/office/powerpoint/2010/main" val="3449942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תמונה 6" descr="תמונה שמכילה לבוש, אדם, איש, אנשים&#10;&#10;התיאור נוצר באופן אוטומטי">
            <a:extLst>
              <a:ext uri="{FF2B5EF4-FFF2-40B4-BE49-F238E27FC236}">
                <a16:creationId xmlns:a16="http://schemas.microsoft.com/office/drawing/2014/main" id="{0666DE68-A425-5CC3-34C3-8AD1E48675A7}"/>
              </a:ext>
            </a:extLst>
          </p:cNvPr>
          <p:cNvPicPr>
            <a:picLocks noChangeAspect="1"/>
          </p:cNvPicPr>
          <p:nvPr/>
        </p:nvPicPr>
        <p:blipFill>
          <a:blip r:embed="rId2">
            <a:alphaModFix amt="6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9350" b="17352"/>
          <a:stretch/>
        </p:blipFill>
        <p:spPr>
          <a:xfrm>
            <a:off x="180975" y="182880"/>
            <a:ext cx="11823637" cy="6499784"/>
          </a:xfrm>
          <a:prstGeom prst="rect">
            <a:avLst/>
          </a:prstGeom>
        </p:spPr>
      </p:pic>
      <p:sp>
        <p:nvSpPr>
          <p:cNvPr id="2" name="כותרת 1">
            <a:extLst>
              <a:ext uri="{FF2B5EF4-FFF2-40B4-BE49-F238E27FC236}">
                <a16:creationId xmlns:a16="http://schemas.microsoft.com/office/drawing/2014/main" id="{9E11C962-C09D-4D64-60B4-0AA3E1CE8D9E}"/>
              </a:ext>
            </a:extLst>
          </p:cNvPr>
          <p:cNvSpPr>
            <a:spLocks noGrp="1"/>
          </p:cNvSpPr>
          <p:nvPr>
            <p:ph type="title"/>
          </p:nvPr>
        </p:nvSpPr>
        <p:spPr>
          <a:xfrm>
            <a:off x="838200" y="525195"/>
            <a:ext cx="10165218" cy="2806506"/>
          </a:xfrm>
        </p:spPr>
        <p:txBody>
          <a:bodyPr anchor="b">
            <a:normAutofit/>
          </a:bodyPr>
          <a:lstStyle/>
          <a:p>
            <a:endParaRPr lang="he-IL" sz="4000">
              <a:solidFill>
                <a:srgbClr val="FFFFFF"/>
              </a:solidFill>
            </a:endParaRPr>
          </a:p>
        </p:txBody>
      </p:sp>
      <p:sp>
        <p:nvSpPr>
          <p:cNvPr id="3" name="מציין מיקום תוכן 2">
            <a:extLst>
              <a:ext uri="{FF2B5EF4-FFF2-40B4-BE49-F238E27FC236}">
                <a16:creationId xmlns:a16="http://schemas.microsoft.com/office/drawing/2014/main" id="{C0DB0000-584C-0422-F515-63DB6A0C45A7}"/>
              </a:ext>
            </a:extLst>
          </p:cNvPr>
          <p:cNvSpPr>
            <a:spLocks noGrp="1"/>
          </p:cNvSpPr>
          <p:nvPr>
            <p:ph idx="1"/>
          </p:nvPr>
        </p:nvSpPr>
        <p:spPr>
          <a:xfrm>
            <a:off x="838200" y="3526300"/>
            <a:ext cx="10165218" cy="2588458"/>
          </a:xfrm>
        </p:spPr>
        <p:txBody>
          <a:bodyPr>
            <a:normAutofit/>
          </a:bodyPr>
          <a:lstStyle/>
          <a:p>
            <a:r>
              <a:rPr lang="he-IL" sz="2000" b="0" i="0" u="none" strike="noStrike" baseline="0">
                <a:solidFill>
                  <a:srgbClr val="FFFFFF"/>
                </a:solidFill>
                <a:latin typeface="David" panose="020E0502060401010101" pitchFamily="34" charset="-79"/>
                <a:cs typeface="David" panose="020E0502060401010101" pitchFamily="34" charset="-79"/>
              </a:rPr>
              <a:t>נוֹהֲגִים לְהַתְחִיל לִבְנוֹת את הַסֻכה בְמוֹצאי יוֹם הַכִפוּרִים, כְדי לצֵּאת מִמִּצְוה</a:t>
            </a:r>
            <a:r>
              <a:rPr lang="he-IL" sz="2000">
                <a:solidFill>
                  <a:srgbClr val="FFFFFF"/>
                </a:solidFill>
                <a:latin typeface="David" panose="020E0502060401010101" pitchFamily="34" charset="-79"/>
                <a:cs typeface="David" panose="020E0502060401010101" pitchFamily="34" charset="-79"/>
              </a:rPr>
              <a:t> ל</a:t>
            </a:r>
            <a:r>
              <a:rPr lang="he-IL" sz="2000" b="0" i="0" u="none" strike="noStrike" baseline="0">
                <a:solidFill>
                  <a:srgbClr val="FFFFFF"/>
                </a:solidFill>
                <a:latin typeface="David" panose="020E0502060401010101" pitchFamily="34" charset="-79"/>
                <a:cs typeface="David" panose="020E0502060401010101" pitchFamily="34" charset="-79"/>
              </a:rPr>
              <a:t>ְמִצְוה.</a:t>
            </a:r>
            <a:endParaRPr lang="he-IL" sz="2000">
              <a:solidFill>
                <a:srgbClr val="FFFFFF"/>
              </a:solidFill>
            </a:endParaRPr>
          </a:p>
        </p:txBody>
      </p:sp>
    </p:spTree>
    <p:extLst>
      <p:ext uri="{BB962C8B-B14F-4D97-AF65-F5344CB8AC3E}">
        <p14:creationId xmlns:p14="http://schemas.microsoft.com/office/powerpoint/2010/main" val="290307345"/>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660</Words>
  <Application>Microsoft Office PowerPoint</Application>
  <PresentationFormat>מסך רחב</PresentationFormat>
  <Paragraphs>29</Paragraphs>
  <Slides>17</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17</vt:i4>
      </vt:variant>
    </vt:vector>
  </HeadingPairs>
  <TitlesOfParts>
    <vt:vector size="22" baseType="lpstr">
      <vt:lpstr>Aptos</vt:lpstr>
      <vt:lpstr>Aptos Display</vt:lpstr>
      <vt:lpstr>Arial</vt:lpstr>
      <vt:lpstr>David</vt:lpstr>
      <vt:lpstr>ערכת נושא Office</vt:lpstr>
      <vt:lpstr>יום הכיפורים</vt:lpstr>
      <vt:lpstr>ערב יום הכיפורים</vt:lpstr>
      <vt:lpstr>מצגת של PowerPoint‏</vt:lpstr>
      <vt:lpstr>מצגת של PowerPoint‏</vt:lpstr>
      <vt:lpstr>מצגת של PowerPoint‏</vt:lpstr>
      <vt:lpstr>כפרות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טובה סימה בלשניקוב</dc:creator>
  <cp:lastModifiedBy>טובה סימה בלשניקוב</cp:lastModifiedBy>
  <cp:revision>3</cp:revision>
  <dcterms:created xsi:type="dcterms:W3CDTF">2024-10-08T17:52:35Z</dcterms:created>
  <dcterms:modified xsi:type="dcterms:W3CDTF">2024-10-08T18:33:13Z</dcterms:modified>
</cp:coreProperties>
</file>